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ег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2145"/>
    <a:srgbClr val="E0A8D8"/>
    <a:srgbClr val="6A3657"/>
    <a:srgbClr val="802065"/>
    <a:srgbClr val="FF99CC"/>
    <a:srgbClr val="B6C5CA"/>
    <a:srgbClr val="A4D9DC"/>
    <a:srgbClr val="D9D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03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8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A0C85AD6-E65C-4128-A5AF-8C5C001A8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8A00217-5ED0-4795-B8C6-B1A28534D2DF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3EEC2BD-8947-4133-BE38-2F109FD523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809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FDE40-1CCB-4949-97D8-81C0F856B1DE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BD7C5-E2E6-48DA-840D-CDD22B5052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973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A447FFE-000B-4793-9847-4F6ED186B008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2CA357D-9385-4DEA-8A80-D5ED02C27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241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EB385-D4F0-410A-9C5B-6458E287C2A2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>
              <a:defRPr/>
            </a:pPr>
            <a:fld id="{E57F1E14-BD01-4E6F-9DEF-C103A6C96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922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9989FE2-41FC-42C5-9594-BE37D55B8F3D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A3BA2C9-613D-4D11-B0F5-CA9291B2A2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757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9D90A-3A21-44CD-9CD5-EAB96EB0F46E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80583-2B59-46D4-BD53-90FC5C19B5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442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55960-EE94-46D6-B0FC-E067D1B3BD62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ACD7A-C206-4364-957B-A6ED36094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539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F3739-1F8D-4FF3-B639-1187592171FE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8178E-3C32-4080-8632-8ABB847FCC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052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E0640-1CE8-465C-ACE5-3A42849C0E30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AE99A-D4C9-45DE-A697-B822E5A068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5976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72C9383-BACA-49E9-8402-1F72B6863265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A358FD6-B999-401A-BC79-363A2443D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227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A3BCA-1B92-4445-8629-EEB7D61FA543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93CFA-BFFF-43E7-A0A7-4DC77CA864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33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C44F415-40BB-4205-B06B-BD80D7408BA9}" type="datetimeFigureOut">
              <a:rPr lang="ru-RU" smtClean="0"/>
              <a:pPr>
                <a:defRPr/>
              </a:pPr>
              <a:t>06.04.2024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501E206-FC55-4D89-8B1E-FD12D0E9E2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533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Заголовок 1"/>
          <p:cNvSpPr>
            <a:spLocks noGrp="1"/>
          </p:cNvSpPr>
          <p:nvPr>
            <p:ph type="ctrTitle"/>
          </p:nvPr>
        </p:nvSpPr>
        <p:spPr>
          <a:xfrm>
            <a:off x="2684694" y="2068512"/>
            <a:ext cx="7265987" cy="976313"/>
          </a:xfrm>
        </p:spPr>
        <p:txBody>
          <a:bodyPr>
            <a:noAutofit/>
          </a:bodyPr>
          <a:lstStyle/>
          <a:p>
            <a:pPr eaLnBrk="1" hangingPunct="1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СОВЕРШЕНСТВОВАНИЕ ТЕХНИКИ ВЫПОЛНЕНИЯ РАВНОВЕСИЙ В  ГИМНАСТИКЕ  </a:t>
            </a:r>
            <a:endParaRPr lang="zh-CN" altLang="en-US" b="1" cap="none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华文楷体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092575" y="3181350"/>
            <a:ext cx="668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ru-RU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850882" y="3364706"/>
            <a:ext cx="6386513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bg1"/>
                </a:solidFill>
              </a:rPr>
              <a:t>Оводкова</a:t>
            </a:r>
            <a:r>
              <a:rPr lang="ru-RU" b="1" dirty="0" smtClean="0">
                <a:solidFill>
                  <a:schemeClr val="bg1"/>
                </a:solidFill>
              </a:rPr>
              <a:t> Л.В.</a:t>
            </a:r>
            <a:endParaRPr lang="ru-RU" b="1" dirty="0">
              <a:solidFill>
                <a:schemeClr val="bg1"/>
              </a:solidFill>
            </a:endParaRPr>
          </a:p>
          <a:p>
            <a:pPr algn="r" defTabSz="914400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студентка </a:t>
            </a:r>
            <a:r>
              <a:rPr lang="ru-RU" b="1" dirty="0" smtClean="0">
                <a:solidFill>
                  <a:schemeClr val="bg1"/>
                </a:solidFill>
              </a:rPr>
              <a:t>206 </a:t>
            </a:r>
            <a:r>
              <a:rPr lang="ru-RU" b="1" dirty="0">
                <a:solidFill>
                  <a:schemeClr val="bg1"/>
                </a:solidFill>
              </a:rPr>
              <a:t>группы ФГБОУ ВО «ВГАФК»</a:t>
            </a:r>
          </a:p>
          <a:p>
            <a:pPr algn="r" defTabSz="9144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Руководители:</a:t>
            </a:r>
            <a:endParaRPr lang="ru-RU" b="1" dirty="0">
              <a:solidFill>
                <a:schemeClr val="bg1"/>
              </a:solidFill>
            </a:endParaRPr>
          </a:p>
          <a:p>
            <a:pPr algn="r" defTabSz="9144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Доцент </a:t>
            </a:r>
            <a:r>
              <a:rPr lang="ru-RU" b="1" dirty="0">
                <a:solidFill>
                  <a:schemeClr val="bg1"/>
                </a:solidFill>
              </a:rPr>
              <a:t>кафедры </a:t>
            </a:r>
            <a:r>
              <a:rPr lang="ru-RU" b="1" dirty="0" err="1">
                <a:solidFill>
                  <a:schemeClr val="bg1"/>
                </a:solidFill>
              </a:rPr>
              <a:t>ТиТФКиС</a:t>
            </a:r>
            <a:r>
              <a:rPr lang="ru-RU" b="1" dirty="0">
                <a:solidFill>
                  <a:schemeClr val="bg1"/>
                </a:solidFill>
              </a:rPr>
              <a:t> ФГБОУ ВО «ВГАФК</a:t>
            </a:r>
            <a:r>
              <a:rPr lang="ru-RU" b="1" dirty="0" smtClean="0">
                <a:solidFill>
                  <a:schemeClr val="bg1"/>
                </a:solidFill>
              </a:rPr>
              <a:t>», </a:t>
            </a:r>
            <a:r>
              <a:rPr lang="ru-RU" b="1" dirty="0" err="1" smtClean="0">
                <a:solidFill>
                  <a:schemeClr val="bg1"/>
                </a:solidFill>
              </a:rPr>
              <a:t>Лущик</a:t>
            </a:r>
            <a:r>
              <a:rPr lang="ru-RU" b="1" dirty="0" smtClean="0">
                <a:solidFill>
                  <a:schemeClr val="bg1"/>
                </a:solidFill>
              </a:rPr>
              <a:t> И.В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r" defTabSz="914400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Доцент кафедры </a:t>
            </a:r>
            <a:r>
              <a:rPr lang="ru-RU" b="1" dirty="0" err="1">
                <a:solidFill>
                  <a:schemeClr val="bg1"/>
                </a:solidFill>
              </a:rPr>
              <a:t>ТиТФКиС</a:t>
            </a:r>
            <a:r>
              <a:rPr lang="ru-RU" b="1" dirty="0">
                <a:solidFill>
                  <a:schemeClr val="bg1"/>
                </a:solidFill>
              </a:rPr>
              <a:t> ФГБОУ ВО «ВГАФК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  <a:p>
            <a:pPr algn="r" defTabSz="914400">
              <a:spcBef>
                <a:spcPct val="50000"/>
              </a:spcBef>
            </a:pPr>
            <a:r>
              <a:rPr lang="ru-RU" b="1" dirty="0" err="1" smtClean="0">
                <a:solidFill>
                  <a:schemeClr val="bg1"/>
                </a:solidFill>
              </a:rPr>
              <a:t>Абдрахманова</a:t>
            </a:r>
            <a:r>
              <a:rPr lang="ru-RU" b="1" dirty="0" smtClean="0">
                <a:solidFill>
                  <a:schemeClr val="bg1"/>
                </a:solidFill>
              </a:rPr>
              <a:t> И.В.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84438" y="1214438"/>
            <a:ext cx="8164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954500" y="654051"/>
            <a:ext cx="8252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ru-RU" sz="1400" b="1" dirty="0"/>
              <a:t>Федеральное государственное бюджетное образовательное учреждение</a:t>
            </a:r>
          </a:p>
          <a:p>
            <a:pPr algn="ctr" defTabSz="914400"/>
            <a:r>
              <a:rPr lang="ru-RU" sz="1400" b="1" dirty="0"/>
              <a:t>Высшего образования «Волгоградская государственная академия физической культуры»</a:t>
            </a:r>
          </a:p>
        </p:txBody>
      </p:sp>
      <p:pic>
        <p:nvPicPr>
          <p:cNvPr id="1026" name="Picture 2" descr="https://i.pinimg.com/originals/97/d4/f1/97d4f17a6943c00441c0a53cde1d3c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2" y="3439520"/>
            <a:ext cx="4119360" cy="2636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Заголовок 1"/>
          <p:cNvSpPr>
            <a:spLocks noGrp="1"/>
          </p:cNvSpPr>
          <p:nvPr>
            <p:ph type="title"/>
          </p:nvPr>
        </p:nvSpPr>
        <p:spPr>
          <a:xfrm>
            <a:off x="1546312" y="38043"/>
            <a:ext cx="9601200" cy="14859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Предотвращение травм</a:t>
            </a:r>
            <a:endParaRPr lang="ru-RU" sz="4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73" name="TextBox 4"/>
          <p:cNvSpPr txBox="1"/>
          <p:nvPr/>
        </p:nvSpPr>
        <p:spPr>
          <a:xfrm>
            <a:off x="1204436" y="1818865"/>
            <a:ext cx="98028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практике используется чередование </a:t>
            </a: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правой и левой ноги для </a:t>
            </a:r>
            <a:r>
              <a:rPr lang="ru-RU" sz="2400" b="1" dirty="0" err="1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избежания</a:t>
            </a: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ряда травм</a:t>
            </a:r>
          </a:p>
        </p:txBody>
      </p:sp>
      <p:pic>
        <p:nvPicPr>
          <p:cNvPr id="2355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4891" y="2793077"/>
            <a:ext cx="3440691" cy="378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0712" y="2721469"/>
            <a:ext cx="2632576" cy="3925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Заголовок 1"/>
          <p:cNvSpPr>
            <a:spLocks noGrp="1"/>
          </p:cNvSpPr>
          <p:nvPr>
            <p:ph type="title"/>
          </p:nvPr>
        </p:nvSpPr>
        <p:spPr>
          <a:xfrm>
            <a:off x="4918364" y="12589"/>
            <a:ext cx="5348288" cy="1533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</a:t>
            </a:r>
            <a:endParaRPr lang="ru-RU" sz="4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75" name="Скругленный прямоугольник 3"/>
          <p:cNvSpPr/>
          <p:nvPr/>
        </p:nvSpPr>
        <p:spPr>
          <a:xfrm>
            <a:off x="1258887" y="1850709"/>
            <a:ext cx="9601200" cy="8883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47077" y="1844233"/>
            <a:ext cx="9377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F2145"/>
                </a:solidFill>
              </a:rPr>
              <a:t>Позы, используемые при овладении элементами динамической осанки</a:t>
            </a:r>
          </a:p>
        </p:txBody>
      </p:sp>
      <p:sp>
        <p:nvSpPr>
          <p:cNvPr id="1048677" name="Скругленный прямоугольник 5"/>
          <p:cNvSpPr/>
          <p:nvPr/>
        </p:nvSpPr>
        <p:spPr>
          <a:xfrm>
            <a:off x="815972" y="3478213"/>
            <a:ext cx="2678113" cy="7524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78" name="Скругленный прямоугольник 6"/>
          <p:cNvSpPr/>
          <p:nvPr/>
        </p:nvSpPr>
        <p:spPr>
          <a:xfrm>
            <a:off x="4720430" y="3299937"/>
            <a:ext cx="2678113" cy="630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79" name="Скругленный прямоугольник 7"/>
          <p:cNvSpPr/>
          <p:nvPr/>
        </p:nvSpPr>
        <p:spPr>
          <a:xfrm>
            <a:off x="8637588" y="3264589"/>
            <a:ext cx="2678112" cy="7014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898523" y="3575051"/>
            <a:ext cx="2449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F2145"/>
                </a:solidFill>
              </a:rPr>
              <a:t>П</a:t>
            </a:r>
            <a:r>
              <a:rPr lang="ru-RU" sz="2400" b="1" dirty="0" smtClean="0">
                <a:solidFill>
                  <a:srgbClr val="7F2145"/>
                </a:solidFill>
              </a:rPr>
              <a:t>усковая</a:t>
            </a:r>
            <a:endParaRPr lang="ru-RU" sz="2400" b="1" dirty="0">
              <a:solidFill>
                <a:srgbClr val="7F2145"/>
              </a:solidFill>
            </a:endParaRP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5004593" y="3348832"/>
            <a:ext cx="212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F2145"/>
                </a:solidFill>
              </a:rPr>
              <a:t>Р</a:t>
            </a:r>
            <a:r>
              <a:rPr lang="ru-RU" sz="2400" b="1" dirty="0" smtClean="0">
                <a:solidFill>
                  <a:srgbClr val="7F2145"/>
                </a:solidFill>
              </a:rPr>
              <a:t>абочая</a:t>
            </a:r>
            <a:endParaRPr lang="ru-RU" b="1" dirty="0">
              <a:solidFill>
                <a:srgbClr val="7F2145"/>
              </a:solidFill>
            </a:endParaRP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8774113" y="3348832"/>
            <a:ext cx="2405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F2145"/>
                </a:solidFill>
              </a:rPr>
              <a:t>З</a:t>
            </a:r>
            <a:r>
              <a:rPr lang="ru-RU" sz="2400" b="1" dirty="0" smtClean="0">
                <a:solidFill>
                  <a:srgbClr val="7F2145"/>
                </a:solidFill>
              </a:rPr>
              <a:t>авершающая</a:t>
            </a:r>
            <a:endParaRPr lang="ru-RU" sz="2400" b="1" dirty="0">
              <a:solidFill>
                <a:srgbClr val="7F2145"/>
              </a:solidFill>
            </a:endParaRPr>
          </a:p>
        </p:txBody>
      </p:sp>
      <p:pic>
        <p:nvPicPr>
          <p:cNvPr id="24586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7" y="4484659"/>
            <a:ext cx="1699202" cy="200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7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4" y="4085189"/>
            <a:ext cx="1609725" cy="258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8815" y="4059790"/>
            <a:ext cx="1825625" cy="263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83" name="Стрелка вниз 14"/>
          <p:cNvSpPr/>
          <p:nvPr/>
        </p:nvSpPr>
        <p:spPr>
          <a:xfrm>
            <a:off x="1785935" y="2994154"/>
            <a:ext cx="674688" cy="3317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84" name="Стрелка вниз 15"/>
          <p:cNvSpPr/>
          <p:nvPr/>
        </p:nvSpPr>
        <p:spPr>
          <a:xfrm>
            <a:off x="5705475" y="2847327"/>
            <a:ext cx="676275" cy="3317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85" name="Стрелка вниз 16"/>
          <p:cNvSpPr/>
          <p:nvPr/>
        </p:nvSpPr>
        <p:spPr>
          <a:xfrm>
            <a:off x="9722643" y="2839011"/>
            <a:ext cx="674687" cy="3317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Заголовок 1"/>
          <p:cNvSpPr>
            <a:spLocks noGrp="1"/>
          </p:cNvSpPr>
          <p:nvPr>
            <p:ph type="title"/>
          </p:nvPr>
        </p:nvSpPr>
        <p:spPr>
          <a:xfrm>
            <a:off x="2686396" y="24152"/>
            <a:ext cx="9601200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Разучивание равновесий</a:t>
            </a:r>
            <a:endParaRPr lang="ru-RU" sz="4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89" name="Скругленный прямоугольник 9"/>
          <p:cNvSpPr/>
          <p:nvPr/>
        </p:nvSpPr>
        <p:spPr>
          <a:xfrm>
            <a:off x="960436" y="1891089"/>
            <a:ext cx="4619625" cy="7901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b="1" dirty="0" smtClean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опоры (лицом, боком) на всей стопе</a:t>
            </a:r>
          </a:p>
        </p:txBody>
      </p:sp>
      <p:sp>
        <p:nvSpPr>
          <p:cNvPr id="1048690" name="Скругленный прямоугольник 10"/>
          <p:cNvSpPr/>
          <p:nvPr/>
        </p:nvSpPr>
        <p:spPr>
          <a:xfrm>
            <a:off x="960436" y="3072281"/>
            <a:ext cx="4619625" cy="5476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опоры на носке</a:t>
            </a:r>
          </a:p>
        </p:txBody>
      </p:sp>
      <p:sp>
        <p:nvSpPr>
          <p:cNvPr id="1048691" name="Скругленный прямоугольник 11"/>
          <p:cNvSpPr/>
          <p:nvPr/>
        </p:nvSpPr>
        <p:spPr>
          <a:xfrm>
            <a:off x="960437" y="4073169"/>
            <a:ext cx="4619626" cy="6818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временным отпусканием </a:t>
            </a:r>
            <a:b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опоры </a:t>
            </a:r>
          </a:p>
        </p:txBody>
      </p:sp>
      <p:sp>
        <p:nvSpPr>
          <p:cNvPr id="1048692" name="Скругленный прямоугольник 12"/>
          <p:cNvSpPr/>
          <p:nvPr/>
        </p:nvSpPr>
        <p:spPr>
          <a:xfrm>
            <a:off x="960437" y="5212549"/>
            <a:ext cx="4619625" cy="4556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b="1" dirty="0" smtClean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середине, на всей стопе</a:t>
            </a:r>
            <a:endParaRPr lang="ru-RU" dirty="0">
              <a:solidFill>
                <a:srgbClr val="7F2145"/>
              </a:solidFill>
            </a:endParaRPr>
          </a:p>
        </p:txBody>
      </p:sp>
      <p:sp>
        <p:nvSpPr>
          <p:cNvPr id="1048693" name="Скругленный прямоугольник 13"/>
          <p:cNvSpPr/>
          <p:nvPr/>
        </p:nvSpPr>
        <p:spPr>
          <a:xfrm>
            <a:off x="960437" y="6115454"/>
            <a:ext cx="4619625" cy="5044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b="1" dirty="0" smtClean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середине, на носке</a:t>
            </a:r>
            <a:endParaRPr lang="ru-RU" dirty="0">
              <a:solidFill>
                <a:srgbClr val="7F2145"/>
              </a:solidFill>
            </a:endParaRPr>
          </a:p>
        </p:txBody>
      </p:sp>
      <p:sp>
        <p:nvSpPr>
          <p:cNvPr id="1048694" name="Стрелка вниз 14"/>
          <p:cNvSpPr/>
          <p:nvPr/>
        </p:nvSpPr>
        <p:spPr>
          <a:xfrm>
            <a:off x="2982826" y="2753900"/>
            <a:ext cx="490538" cy="2381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95" name="Стрелка вниз 15"/>
          <p:cNvSpPr/>
          <p:nvPr/>
        </p:nvSpPr>
        <p:spPr>
          <a:xfrm>
            <a:off x="2982826" y="3744918"/>
            <a:ext cx="490538" cy="23971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96" name="Стрелка вниз 16"/>
          <p:cNvSpPr/>
          <p:nvPr/>
        </p:nvSpPr>
        <p:spPr>
          <a:xfrm>
            <a:off x="2984414" y="4853603"/>
            <a:ext cx="488950" cy="23971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97" name="Стрелка вниз 17"/>
          <p:cNvSpPr/>
          <p:nvPr/>
        </p:nvSpPr>
        <p:spPr>
          <a:xfrm>
            <a:off x="2982826" y="5787203"/>
            <a:ext cx="490538" cy="23971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3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434" y="2749166"/>
            <a:ext cx="5327650" cy="401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трелка влево 1"/>
          <p:cNvSpPr/>
          <p:nvPr/>
        </p:nvSpPr>
        <p:spPr>
          <a:xfrm>
            <a:off x="6477434" y="1812561"/>
            <a:ext cx="2741382" cy="790165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23234" y="1957344"/>
            <a:ext cx="344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F2145"/>
                </a:solidFill>
              </a:rPr>
              <a:t>Этапы</a:t>
            </a:r>
            <a:endParaRPr lang="ru-RU" sz="2400" b="1" dirty="0">
              <a:solidFill>
                <a:srgbClr val="7F2145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Заголовок 1"/>
          <p:cNvSpPr>
            <a:spLocks noGrp="1"/>
          </p:cNvSpPr>
          <p:nvPr>
            <p:ph type="title"/>
          </p:nvPr>
        </p:nvSpPr>
        <p:spPr>
          <a:xfrm>
            <a:off x="708292" y="5414"/>
            <a:ext cx="13134109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функции равновесия</a:t>
            </a:r>
            <a:endParaRPr lang="ru-RU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99" name="Скругленный прямоугольник 3"/>
          <p:cNvSpPr/>
          <p:nvPr/>
        </p:nvSpPr>
        <p:spPr>
          <a:xfrm>
            <a:off x="1610517" y="1931988"/>
            <a:ext cx="4638675" cy="616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964260" y="1957250"/>
            <a:ext cx="4376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F2145"/>
                </a:solidFill>
              </a:rPr>
              <a:t>Способы</a:t>
            </a:r>
          </a:p>
        </p:txBody>
      </p:sp>
      <p:sp>
        <p:nvSpPr>
          <p:cNvPr id="1048701" name="Скругленный прямоугольник 5"/>
          <p:cNvSpPr/>
          <p:nvPr/>
        </p:nvSpPr>
        <p:spPr>
          <a:xfrm>
            <a:off x="1496680" y="2921144"/>
            <a:ext cx="4866350" cy="7475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400" b="1" dirty="0" smtClean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иксация </a:t>
            </a:r>
            <a:r>
              <a:rPr lang="ru-RU" sz="2400" b="1" dirty="0">
                <a:solidFill>
                  <a:srgbClr val="7F2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поз</a:t>
            </a:r>
          </a:p>
        </p:txBody>
      </p:sp>
      <p:sp>
        <p:nvSpPr>
          <p:cNvPr id="1048702" name="Скругленный прямоугольник 6"/>
          <p:cNvSpPr/>
          <p:nvPr/>
        </p:nvSpPr>
        <p:spPr>
          <a:xfrm>
            <a:off x="1496681" y="4216385"/>
            <a:ext cx="4866350" cy="9255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703" name="Скругленный прямоугольник 7"/>
          <p:cNvSpPr/>
          <p:nvPr/>
        </p:nvSpPr>
        <p:spPr>
          <a:xfrm>
            <a:off x="1496680" y="5718967"/>
            <a:ext cx="4866351" cy="8302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1562824" y="4278708"/>
            <a:ext cx="4616450" cy="83026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F2145"/>
                </a:solidFill>
              </a:rPr>
              <a:t>М</a:t>
            </a:r>
            <a:r>
              <a:rPr lang="ru-RU" sz="2400" b="1" dirty="0" smtClean="0">
                <a:solidFill>
                  <a:srgbClr val="7F2145"/>
                </a:solidFill>
              </a:rPr>
              <a:t>анипуляции </a:t>
            </a:r>
            <a:r>
              <a:rPr lang="ru-RU" sz="2400" b="1" dirty="0">
                <a:solidFill>
                  <a:srgbClr val="7F2145"/>
                </a:solidFill>
              </a:rPr>
              <a:t>предметами во время фиксаций позы</a:t>
            </a:r>
            <a:endParaRPr lang="ru-RU" sz="2400" dirty="0">
              <a:solidFill>
                <a:srgbClr val="7F2145"/>
              </a:solidFill>
              <a:latin typeface="Franklin Gothic Book" pitchFamily="34" charset="0"/>
            </a:endParaRP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1562824" y="5707546"/>
            <a:ext cx="5060950" cy="8302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F2145"/>
                </a:solidFill>
              </a:rPr>
              <a:t>У</a:t>
            </a:r>
            <a:r>
              <a:rPr lang="ru-RU" sz="2400" b="1" dirty="0" smtClean="0">
                <a:solidFill>
                  <a:srgbClr val="7F2145"/>
                </a:solidFill>
              </a:rPr>
              <a:t>величение </a:t>
            </a:r>
            <a:r>
              <a:rPr lang="ru-RU" sz="2400" b="1" dirty="0">
                <a:solidFill>
                  <a:srgbClr val="7F2145"/>
                </a:solidFill>
              </a:rPr>
              <a:t>продолжительности фиксаций</a:t>
            </a:r>
          </a:p>
        </p:txBody>
      </p:sp>
      <p:sp>
        <p:nvSpPr>
          <p:cNvPr id="1048706" name="Стрелка вправо 11"/>
          <p:cNvSpPr/>
          <p:nvPr/>
        </p:nvSpPr>
        <p:spPr>
          <a:xfrm>
            <a:off x="440533" y="2917825"/>
            <a:ext cx="636587" cy="7508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707" name="Стрелка вправо 12"/>
          <p:cNvSpPr/>
          <p:nvPr/>
        </p:nvSpPr>
        <p:spPr>
          <a:xfrm>
            <a:off x="445813" y="4343399"/>
            <a:ext cx="636587" cy="80645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708" name="Стрелка вправо 13"/>
          <p:cNvSpPr/>
          <p:nvPr/>
        </p:nvSpPr>
        <p:spPr>
          <a:xfrm>
            <a:off x="441989" y="5748337"/>
            <a:ext cx="636587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6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150" y="1931988"/>
            <a:ext cx="2281238" cy="158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7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481" y="3936211"/>
            <a:ext cx="2068600" cy="177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8" name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0769" y="4628355"/>
            <a:ext cx="1785938" cy="192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932" y="1749368"/>
            <a:ext cx="127580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14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0867" y="5477427"/>
            <a:ext cx="3535397" cy="136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>
          <a:xfrm>
            <a:off x="-1752600" y="63274"/>
            <a:ext cx="15784514" cy="14859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</a:t>
            </a:r>
            <a:endParaRPr lang="ru-RU" sz="4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8" name="Скругленный прямоугольник 7"/>
          <p:cNvSpPr/>
          <p:nvPr/>
        </p:nvSpPr>
        <p:spPr>
          <a:xfrm>
            <a:off x="3801534" y="2754981"/>
            <a:ext cx="4506913" cy="11255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599" name="TextBox 8"/>
          <p:cNvSpPr txBox="1"/>
          <p:nvPr/>
        </p:nvSpPr>
        <p:spPr>
          <a:xfrm>
            <a:off x="4155144" y="2990646"/>
            <a:ext cx="43005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Виды равновесий</a:t>
            </a:r>
          </a:p>
        </p:txBody>
      </p:sp>
      <p:sp>
        <p:nvSpPr>
          <p:cNvPr id="1048600" name="Стрелка вниз 12"/>
          <p:cNvSpPr/>
          <p:nvPr/>
        </p:nvSpPr>
        <p:spPr>
          <a:xfrm>
            <a:off x="2219926" y="3575421"/>
            <a:ext cx="674688" cy="349250"/>
          </a:xfrm>
          <a:prstGeom prst="down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Группа 20"/>
          <p:cNvGrpSpPr/>
          <p:nvPr/>
        </p:nvGrpSpPr>
        <p:grpSpPr>
          <a:xfrm>
            <a:off x="787400" y="4103624"/>
            <a:ext cx="10261600" cy="1282954"/>
            <a:chOff x="828168" y="3701143"/>
            <a:chExt cx="10261600" cy="128295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48601" name="Скругленный прямоугольник 10"/>
            <p:cNvSpPr/>
            <p:nvPr/>
          </p:nvSpPr>
          <p:spPr>
            <a:xfrm>
              <a:off x="828168" y="3701143"/>
              <a:ext cx="3688076" cy="1282954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8602" name="Скругленный прямоугольник 15"/>
            <p:cNvSpPr/>
            <p:nvPr/>
          </p:nvSpPr>
          <p:spPr>
            <a:xfrm>
              <a:off x="7097488" y="3712028"/>
              <a:ext cx="3992280" cy="1269453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8603" name="TextBox 16"/>
            <p:cNvSpPr txBox="1"/>
            <p:nvPr/>
          </p:nvSpPr>
          <p:spPr>
            <a:xfrm>
              <a:off x="985915" y="3907923"/>
              <a:ext cx="3527796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Статическое равновесие </a:t>
              </a:r>
              <a:r>
                <a:rPr lang="ru-RU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– в позах</a:t>
              </a:r>
            </a:p>
          </p:txBody>
        </p:sp>
      </p:grp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7169027" y="4144936"/>
            <a:ext cx="37676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Динамическое равновесие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в движениях</a:t>
            </a:r>
          </a:p>
        </p:txBody>
      </p:sp>
      <p:sp>
        <p:nvSpPr>
          <p:cNvPr id="1048605" name="Стрелка вниз 21"/>
          <p:cNvSpPr/>
          <p:nvPr/>
        </p:nvSpPr>
        <p:spPr>
          <a:xfrm>
            <a:off x="9052860" y="3575421"/>
            <a:ext cx="676275" cy="349250"/>
          </a:xfrm>
          <a:prstGeom prst="down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8533" y="1908770"/>
            <a:ext cx="1207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/>
              <a:t>Равновесие</a:t>
            </a:r>
            <a:r>
              <a:rPr lang="ru-RU" sz="2800" dirty="0" smtClean="0"/>
              <a:t> – это 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способность 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сохранять устойчивое положение 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тела. 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>
          <a:xfrm>
            <a:off x="2726531" y="56573"/>
            <a:ext cx="9601200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Регуляторы</a:t>
            </a:r>
            <a:r>
              <a:rPr lang="ru-RU" sz="3600" b="1" dirty="0" smtClean="0">
                <a:solidFill>
                  <a:srgbClr val="FF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равновесий</a:t>
            </a:r>
            <a:endParaRPr lang="ru-RU" sz="6000" dirty="0"/>
          </a:p>
        </p:txBody>
      </p:sp>
      <p:sp>
        <p:nvSpPr>
          <p:cNvPr id="1048608" name="Прямоугольник 3"/>
          <p:cNvSpPr/>
          <p:nvPr/>
        </p:nvSpPr>
        <p:spPr>
          <a:xfrm>
            <a:off x="3321050" y="1887136"/>
            <a:ext cx="5791200" cy="925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09" name="Прямоугольник 4"/>
          <p:cNvSpPr/>
          <p:nvPr/>
        </p:nvSpPr>
        <p:spPr>
          <a:xfrm>
            <a:off x="500063" y="2949764"/>
            <a:ext cx="4148137" cy="10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10" name="Прямоугольник 5"/>
          <p:cNvSpPr/>
          <p:nvPr/>
        </p:nvSpPr>
        <p:spPr>
          <a:xfrm>
            <a:off x="7673353" y="2909426"/>
            <a:ext cx="4168775" cy="10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11" name="Прямоугольник 6"/>
          <p:cNvSpPr/>
          <p:nvPr/>
        </p:nvSpPr>
        <p:spPr>
          <a:xfrm>
            <a:off x="4278240" y="4219939"/>
            <a:ext cx="4137025" cy="947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12" name="TextBox 7"/>
          <p:cNvSpPr txBox="1"/>
          <p:nvPr/>
        </p:nvSpPr>
        <p:spPr>
          <a:xfrm>
            <a:off x="3534013" y="2071387"/>
            <a:ext cx="74342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регуляторы равновесий</a:t>
            </a:r>
          </a:p>
        </p:txBody>
      </p:sp>
      <p:sp>
        <p:nvSpPr>
          <p:cNvPr id="1048613" name="TextBox 9"/>
          <p:cNvSpPr txBox="1"/>
          <p:nvPr/>
        </p:nvSpPr>
        <p:spPr>
          <a:xfrm>
            <a:off x="636531" y="2996117"/>
            <a:ext cx="39512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Мышечный (двигательный аппарат)</a:t>
            </a:r>
          </a:p>
        </p:txBody>
      </p:sp>
      <p:sp>
        <p:nvSpPr>
          <p:cNvPr id="1048614" name="TextBox 10"/>
          <p:cNvSpPr txBox="1"/>
          <p:nvPr/>
        </p:nvSpPr>
        <p:spPr>
          <a:xfrm>
            <a:off x="7810499" y="3094461"/>
            <a:ext cx="39512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Вестибулярный аппарат</a:t>
            </a:r>
          </a:p>
        </p:txBody>
      </p:sp>
      <p:sp>
        <p:nvSpPr>
          <p:cNvPr id="1048615" name="TextBox 11"/>
          <p:cNvSpPr txBox="1"/>
          <p:nvPr/>
        </p:nvSpPr>
        <p:spPr>
          <a:xfrm>
            <a:off x="4587818" y="4431506"/>
            <a:ext cx="3924415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Зрительный аппарат</a:t>
            </a:r>
          </a:p>
        </p:txBody>
      </p:sp>
      <p:sp>
        <p:nvSpPr>
          <p:cNvPr id="1048616" name="Стрелка вниз 12"/>
          <p:cNvSpPr/>
          <p:nvPr/>
        </p:nvSpPr>
        <p:spPr>
          <a:xfrm>
            <a:off x="2162486" y="2274888"/>
            <a:ext cx="620713" cy="43021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17" name="Стрелка вниз 13"/>
          <p:cNvSpPr/>
          <p:nvPr/>
        </p:nvSpPr>
        <p:spPr>
          <a:xfrm>
            <a:off x="9704968" y="2272919"/>
            <a:ext cx="576262" cy="45085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18" name="Стрелка вниз 14"/>
          <p:cNvSpPr/>
          <p:nvPr/>
        </p:nvSpPr>
        <p:spPr>
          <a:xfrm>
            <a:off x="5970587" y="2916063"/>
            <a:ext cx="517525" cy="11483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825" y="4112391"/>
            <a:ext cx="31242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7274" y="5305079"/>
            <a:ext cx="2737687" cy="1422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9" name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1811" y="3992250"/>
            <a:ext cx="2676096" cy="161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998537" y="319088"/>
            <a:ext cx="10952163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Проявление </a:t>
            </a:r>
            <a:r>
              <a:rPr lang="ru-RU" sz="4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координационных способностей </a:t>
            </a:r>
            <a:endParaRPr lang="ru-RU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10" name="Группа 13"/>
          <p:cNvGrpSpPr>
            <a:grpSpLocks/>
          </p:cNvGrpSpPr>
          <p:nvPr/>
        </p:nvGrpSpPr>
        <p:grpSpPr bwMode="auto">
          <a:xfrm>
            <a:off x="2155087" y="1878913"/>
            <a:ext cx="8774141" cy="479655"/>
            <a:chOff x="1742280" y="828335"/>
            <a:chExt cx="8773886" cy="1008812"/>
          </a:xfrm>
        </p:grpSpPr>
        <p:sp>
          <p:nvSpPr>
            <p:cNvPr id="1048620" name="Скругленный прямоугольник 3"/>
            <p:cNvSpPr/>
            <p:nvPr/>
          </p:nvSpPr>
          <p:spPr>
            <a:xfrm>
              <a:off x="1742280" y="922747"/>
              <a:ext cx="8773886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8621" name="TextBox 4"/>
            <p:cNvSpPr txBox="1"/>
            <p:nvPr/>
          </p:nvSpPr>
          <p:spPr>
            <a:xfrm>
              <a:off x="1774824" y="828335"/>
              <a:ext cx="8708800" cy="6691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Факторы, влияющие на координационные способности</a:t>
              </a:r>
            </a:p>
          </p:txBody>
        </p:sp>
      </p:grpSp>
      <p:sp>
        <p:nvSpPr>
          <p:cNvPr id="1048622" name="Прямоугольник 5"/>
          <p:cNvSpPr/>
          <p:nvPr/>
        </p:nvSpPr>
        <p:spPr>
          <a:xfrm>
            <a:off x="1228051" y="2596241"/>
            <a:ext cx="2171700" cy="1131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8623" name="Прямоугольник 6"/>
          <p:cNvSpPr/>
          <p:nvPr/>
        </p:nvSpPr>
        <p:spPr>
          <a:xfrm>
            <a:off x="6994479" y="2611743"/>
            <a:ext cx="2408917" cy="1116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A36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8624" name="Прямоугольник 11"/>
          <p:cNvSpPr/>
          <p:nvPr/>
        </p:nvSpPr>
        <p:spPr>
          <a:xfrm>
            <a:off x="1128186" y="4979354"/>
            <a:ext cx="2612541" cy="12053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8020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8625" name="Прямоугольник 12"/>
          <p:cNvSpPr/>
          <p:nvPr/>
        </p:nvSpPr>
        <p:spPr>
          <a:xfrm>
            <a:off x="7074967" y="5048612"/>
            <a:ext cx="2973388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F2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8626" name="TextBox 14"/>
          <p:cNvSpPr txBox="1"/>
          <p:nvPr/>
        </p:nvSpPr>
        <p:spPr>
          <a:xfrm>
            <a:off x="1251586" y="2596241"/>
            <a:ext cx="2764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ложность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двигательного задания</a:t>
            </a:r>
          </a:p>
        </p:txBody>
      </p:sp>
      <p:sp>
        <p:nvSpPr>
          <p:cNvPr id="1048627" name="TextBox 15"/>
          <p:cNvSpPr txBox="1"/>
          <p:nvPr/>
        </p:nvSpPr>
        <p:spPr>
          <a:xfrm>
            <a:off x="6994479" y="2596241"/>
            <a:ext cx="305911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пособность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точному анализу движений</a:t>
            </a:r>
          </a:p>
        </p:txBody>
      </p:sp>
      <p:sp>
        <p:nvSpPr>
          <p:cNvPr id="1048628" name="TextBox 16"/>
          <p:cNvSpPr txBox="1"/>
          <p:nvPr/>
        </p:nvSpPr>
        <p:spPr>
          <a:xfrm>
            <a:off x="1213238" y="5033709"/>
            <a:ext cx="3390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подготовленность занимающихся </a:t>
            </a:r>
          </a:p>
        </p:txBody>
      </p:sp>
      <p:sp>
        <p:nvSpPr>
          <p:cNvPr id="1048629" name="TextBox 17"/>
          <p:cNvSpPr txBox="1"/>
          <p:nvPr/>
        </p:nvSpPr>
        <p:spPr>
          <a:xfrm>
            <a:off x="7204911" y="5074180"/>
            <a:ext cx="282673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ровень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других физических способностей</a:t>
            </a:r>
          </a:p>
        </p:txBody>
      </p:sp>
      <p:pic>
        <p:nvPicPr>
          <p:cNvPr id="1741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675" y="2930697"/>
            <a:ext cx="2134666" cy="116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Рисунок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587" y="5500369"/>
            <a:ext cx="2274910" cy="119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1" name="Рисунок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7428" y="2980595"/>
            <a:ext cx="2280143" cy="111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2516" y="5586483"/>
            <a:ext cx="2112617" cy="110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30" name="Стрелка вправо 27"/>
          <p:cNvSpPr/>
          <p:nvPr/>
        </p:nvSpPr>
        <p:spPr>
          <a:xfrm>
            <a:off x="440802" y="2728881"/>
            <a:ext cx="549275" cy="80645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31" name="Стрелка вправо 28"/>
          <p:cNvSpPr/>
          <p:nvPr/>
        </p:nvSpPr>
        <p:spPr>
          <a:xfrm>
            <a:off x="439869" y="5231443"/>
            <a:ext cx="549275" cy="8048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32" name="Стрелка вправо 29"/>
          <p:cNvSpPr/>
          <p:nvPr/>
        </p:nvSpPr>
        <p:spPr>
          <a:xfrm>
            <a:off x="6267520" y="2728880"/>
            <a:ext cx="557229" cy="78680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9"/>
          <p:cNvSpPr/>
          <p:nvPr/>
        </p:nvSpPr>
        <p:spPr>
          <a:xfrm>
            <a:off x="6342128" y="5231443"/>
            <a:ext cx="622760" cy="8179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Заголовок 1"/>
          <p:cNvSpPr>
            <a:spLocks noGrp="1"/>
          </p:cNvSpPr>
          <p:nvPr>
            <p:ph type="title"/>
          </p:nvPr>
        </p:nvSpPr>
        <p:spPr>
          <a:xfrm>
            <a:off x="2977091" y="-21661"/>
            <a:ext cx="9601200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рудность равновесия</a:t>
            </a:r>
            <a:endParaRPr lang="ru-RU" sz="4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398588" y="2171700"/>
            <a:ext cx="9601200" cy="3581400"/>
          </a:xfrm>
        </p:spPr>
        <p:txBody>
          <a:bodyPr/>
          <a:lstStyle/>
          <a:p>
            <a:pPr marL="0" indent="0" eaLnBrk="1" hangingPunct="1">
              <a:buFont typeface="Franklin Gothic Book" pitchFamily="34" charset="0"/>
              <a:buNone/>
            </a:pPr>
            <a:endParaRPr 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Franklin Gothic Book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Franklin Gothic Book" pitchFamily="34" charset="0"/>
              <a:buNone/>
            </a:pPr>
            <a:endParaRPr 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Franklin Gothic Book" pitchFamily="34" charset="0"/>
              <a:buNone/>
            </a:pPr>
            <a:endParaRPr 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9286" y="2462467"/>
            <a:ext cx="3324225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36" name="TextBox 5"/>
          <p:cNvSpPr txBox="1"/>
          <p:nvPr/>
        </p:nvSpPr>
        <p:spPr>
          <a:xfrm>
            <a:off x="1020821" y="1913739"/>
            <a:ext cx="73421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Типы трудностей равновесия</a:t>
            </a:r>
          </a:p>
        </p:txBody>
      </p:sp>
      <p:sp>
        <p:nvSpPr>
          <p:cNvPr id="1048637" name="Скругленный прямоугольник 6"/>
          <p:cNvSpPr/>
          <p:nvPr/>
        </p:nvSpPr>
        <p:spPr>
          <a:xfrm>
            <a:off x="1020821" y="5251777"/>
            <a:ext cx="5460999" cy="8111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8638" name="Скругленный прямоугольник 11"/>
          <p:cNvSpPr/>
          <p:nvPr/>
        </p:nvSpPr>
        <p:spPr>
          <a:xfrm>
            <a:off x="1077413" y="3231962"/>
            <a:ext cx="547528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1452562" y="3278521"/>
            <a:ext cx="490537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Равновесия на ноге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релеве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или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 полной стопе</a:t>
            </a:r>
          </a:p>
        </p:txBody>
      </p: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1259974" y="5352256"/>
            <a:ext cx="5110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Равновесия на других частях тела</a:t>
            </a:r>
          </a:p>
        </p:txBody>
      </p:sp>
      <p:sp>
        <p:nvSpPr>
          <p:cNvPr id="1048641" name="Стрелка вправо 17"/>
          <p:cNvSpPr>
            <a:spLocks noChangeArrowheads="1"/>
          </p:cNvSpPr>
          <p:nvPr/>
        </p:nvSpPr>
        <p:spPr bwMode="auto">
          <a:xfrm rot="5400000">
            <a:off x="3460748" y="4312511"/>
            <a:ext cx="511175" cy="7985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34925" algn="in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48642" name="Стрелка вправо 18"/>
          <p:cNvSpPr>
            <a:spLocks noChangeArrowheads="1"/>
          </p:cNvSpPr>
          <p:nvPr/>
        </p:nvSpPr>
        <p:spPr bwMode="auto">
          <a:xfrm rot="5400000">
            <a:off x="3460747" y="2476540"/>
            <a:ext cx="511175" cy="7286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34925" algn="in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1320800" y="260834"/>
            <a:ext cx="9601200" cy="14859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Равновесия на ноге: </a:t>
            </a:r>
            <a:r>
              <a:rPr lang="ru-RU" sz="3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sz="3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6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релеве</a:t>
            </a:r>
            <a:r>
              <a:rPr lang="ru-RU" sz="3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3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или на полной стопе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103313" y="1727200"/>
            <a:ext cx="9601200" cy="3581400"/>
          </a:xfrm>
        </p:spPr>
        <p:txBody>
          <a:bodyPr/>
          <a:lstStyle/>
          <a:p>
            <a:pPr eaLnBrk="1" hangingPunct="1"/>
            <a:endParaRPr 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842" y="1948483"/>
            <a:ext cx="2986493" cy="448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46" name="Скругленный прямоугольник 5"/>
          <p:cNvSpPr/>
          <p:nvPr/>
        </p:nvSpPr>
        <p:spPr>
          <a:xfrm>
            <a:off x="1432066" y="3867278"/>
            <a:ext cx="4972083" cy="6154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П</a:t>
            </a:r>
            <a:r>
              <a:rPr lang="ru-RU" sz="2000" b="1" dirty="0" smtClean="0">
                <a:solidFill>
                  <a:srgbClr val="7F0000"/>
                </a:solidFill>
                <a:latin typeface="Arial" charset="0"/>
                <a:cs typeface="Arial" charset="0"/>
              </a:rPr>
              <a:t>родольная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ось тела удлиняется</a:t>
            </a:r>
          </a:p>
        </p:txBody>
      </p:sp>
      <p:sp>
        <p:nvSpPr>
          <p:cNvPr id="1048647" name="Стрелка вправо 8"/>
          <p:cNvSpPr/>
          <p:nvPr/>
        </p:nvSpPr>
        <p:spPr>
          <a:xfrm>
            <a:off x="545436" y="1905794"/>
            <a:ext cx="549275" cy="80486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48" name="Стрелка вправо 9"/>
          <p:cNvSpPr/>
          <p:nvPr/>
        </p:nvSpPr>
        <p:spPr>
          <a:xfrm>
            <a:off x="537123" y="3790603"/>
            <a:ext cx="549275" cy="8048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320800" y="1076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ru-RU"/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2894013" y="1817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ru-RU"/>
          </a:p>
        </p:txBody>
      </p:sp>
      <p:sp>
        <p:nvSpPr>
          <p:cNvPr id="2" name="Скругленный прямоугольник 5"/>
          <p:cNvSpPr/>
          <p:nvPr/>
        </p:nvSpPr>
        <p:spPr>
          <a:xfrm>
            <a:off x="1412875" y="4884228"/>
            <a:ext cx="4991274" cy="6950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И</a:t>
            </a:r>
            <a:r>
              <a:rPr lang="ru-RU" sz="2000" b="1" dirty="0" smtClean="0">
                <a:solidFill>
                  <a:srgbClr val="7F0000"/>
                </a:solidFill>
                <a:latin typeface="Arial" charset="0"/>
                <a:cs typeface="Arial" charset="0"/>
              </a:rPr>
              <a:t>зменяется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рессорная функция стоп</a:t>
            </a: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851650" y="254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ru-RU"/>
          </a:p>
        </p:txBody>
      </p:sp>
      <p:sp>
        <p:nvSpPr>
          <p:cNvPr id="3" name="Скругленный прямоугольник 5"/>
          <p:cNvSpPr/>
          <p:nvPr/>
        </p:nvSpPr>
        <p:spPr>
          <a:xfrm>
            <a:off x="1412875" y="5888401"/>
            <a:ext cx="4991274" cy="6039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И</a:t>
            </a:r>
            <a:r>
              <a:rPr lang="ru-RU" sz="2000" b="1" dirty="0" smtClean="0">
                <a:solidFill>
                  <a:srgbClr val="7F0000"/>
                </a:solidFill>
                <a:latin typeface="Arial" charset="0"/>
                <a:cs typeface="Arial" charset="0"/>
              </a:rPr>
              <a:t>зменяется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внутренние тяги мышц</a:t>
            </a:r>
          </a:p>
        </p:txBody>
      </p:sp>
      <p:sp>
        <p:nvSpPr>
          <p:cNvPr id="4" name="Скругленный прямоугольник 5"/>
          <p:cNvSpPr/>
          <p:nvPr/>
        </p:nvSpPr>
        <p:spPr>
          <a:xfrm>
            <a:off x="1412875" y="1948483"/>
            <a:ext cx="4991274" cy="6833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b="1" dirty="0" smtClean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меньшается </a:t>
            </a:r>
            <a:r>
              <a:rPr lang="ru-RU" sz="2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соприкосновения ног с опорой </a:t>
            </a:r>
          </a:p>
        </p:txBody>
      </p:sp>
      <p:sp>
        <p:nvSpPr>
          <p:cNvPr id="5" name="Скругленный прямоугольник 5"/>
          <p:cNvSpPr/>
          <p:nvPr/>
        </p:nvSpPr>
        <p:spPr>
          <a:xfrm>
            <a:off x="1412876" y="2897619"/>
            <a:ext cx="4991274" cy="6854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Ц</a:t>
            </a:r>
            <a:r>
              <a:rPr lang="ru-RU" sz="2000" b="1" dirty="0" smtClean="0">
                <a:solidFill>
                  <a:srgbClr val="7F0000"/>
                </a:solidFill>
                <a:latin typeface="Arial" charset="0"/>
                <a:cs typeface="Arial" charset="0"/>
              </a:rPr>
              <a:t>ентр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тяжести тела отдаляется от опоры </a:t>
            </a:r>
          </a:p>
        </p:txBody>
      </p:sp>
      <p:sp>
        <p:nvSpPr>
          <p:cNvPr id="6" name="Стрелка вправо 9"/>
          <p:cNvSpPr/>
          <p:nvPr/>
        </p:nvSpPr>
        <p:spPr>
          <a:xfrm>
            <a:off x="545436" y="2858134"/>
            <a:ext cx="549275" cy="8048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9"/>
          <p:cNvSpPr/>
          <p:nvPr/>
        </p:nvSpPr>
        <p:spPr>
          <a:xfrm>
            <a:off x="528638" y="4820271"/>
            <a:ext cx="549275" cy="80486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9"/>
          <p:cNvSpPr/>
          <p:nvPr/>
        </p:nvSpPr>
        <p:spPr>
          <a:xfrm>
            <a:off x="508778" y="5787968"/>
            <a:ext cx="549275" cy="80486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title"/>
          </p:nvPr>
        </p:nvSpPr>
        <p:spPr>
          <a:xfrm>
            <a:off x="1137863" y="-55170"/>
            <a:ext cx="10928233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Равновесия на других частях тела </a:t>
            </a:r>
          </a:p>
        </p:txBody>
      </p:sp>
      <p:sp>
        <p:nvSpPr>
          <p:cNvPr id="1048650" name="Скругленный прямоугольник 4"/>
          <p:cNvSpPr/>
          <p:nvPr/>
        </p:nvSpPr>
        <p:spPr>
          <a:xfrm>
            <a:off x="1649671" y="2042045"/>
            <a:ext cx="3545291" cy="10209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бщий </a:t>
            </a:r>
            <a:r>
              <a:rPr lang="ru-RU" sz="2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тяжести располагается над опорой</a:t>
            </a:r>
          </a:p>
        </p:txBody>
      </p:sp>
      <p:sp>
        <p:nvSpPr>
          <p:cNvPr id="20483" name="Объект 2"/>
          <p:cNvSpPr txBox="1">
            <a:spLocks noChangeArrowheads="1"/>
          </p:cNvSpPr>
          <p:nvPr/>
        </p:nvSpPr>
        <p:spPr bwMode="auto">
          <a:xfrm>
            <a:off x="0" y="9372600"/>
            <a:ext cx="960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2588" indent="-38258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itchFamily="34" charset="0"/>
              <a:buChar char="■"/>
            </a:pPr>
            <a:endParaRPr lang="ru-RU" sz="20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048652" name="Скругленный прямоугольник 6"/>
          <p:cNvSpPr/>
          <p:nvPr/>
        </p:nvSpPr>
        <p:spPr>
          <a:xfrm>
            <a:off x="1657608" y="5658631"/>
            <a:ext cx="3537354" cy="924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7F0000"/>
                </a:solidFill>
                <a:latin typeface="Arial" charset="0"/>
                <a:cs typeface="Arial" charset="0"/>
              </a:rPr>
              <a:t>Выходит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за пределы площади опоры</a:t>
            </a:r>
          </a:p>
        </p:txBody>
      </p:sp>
      <p:pic>
        <p:nvPicPr>
          <p:cNvPr id="20487" name="Picture 9" descr="image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2610" y="2259325"/>
            <a:ext cx="1976583" cy="429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972736_html_ca7358d9bad1ff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7570" y="2571750"/>
            <a:ext cx="27844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4"/>
          <p:cNvSpPr/>
          <p:nvPr/>
        </p:nvSpPr>
        <p:spPr>
          <a:xfrm>
            <a:off x="1649671" y="3303308"/>
            <a:ext cx="3545291" cy="943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О</a:t>
            </a:r>
            <a:r>
              <a:rPr lang="ru-RU" sz="2000" b="1" dirty="0" smtClean="0">
                <a:solidFill>
                  <a:srgbClr val="7F0000"/>
                </a:solidFill>
                <a:latin typeface="Arial" charset="0"/>
                <a:cs typeface="Arial" charset="0"/>
              </a:rPr>
              <a:t>бщий </a:t>
            </a: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центр тяжести под действием силы понижается</a:t>
            </a:r>
          </a:p>
        </p:txBody>
      </p:sp>
      <p:sp>
        <p:nvSpPr>
          <p:cNvPr id="3" name="Скругленный прямоугольник 4"/>
          <p:cNvSpPr/>
          <p:nvPr/>
        </p:nvSpPr>
        <p:spPr>
          <a:xfrm>
            <a:off x="1657608" y="4533191"/>
            <a:ext cx="3545291" cy="9448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F0000"/>
                </a:solidFill>
                <a:latin typeface="Arial" charset="0"/>
                <a:cs typeface="Arial" charset="0"/>
              </a:rPr>
              <a:t>Не возвращается в исходное положение </a:t>
            </a:r>
          </a:p>
        </p:txBody>
      </p:sp>
      <p:sp>
        <p:nvSpPr>
          <p:cNvPr id="14" name="Стрелка вправо 9"/>
          <p:cNvSpPr/>
          <p:nvPr/>
        </p:nvSpPr>
        <p:spPr>
          <a:xfrm>
            <a:off x="627036" y="2177628"/>
            <a:ext cx="532706" cy="7484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9"/>
          <p:cNvSpPr/>
          <p:nvPr/>
        </p:nvSpPr>
        <p:spPr>
          <a:xfrm>
            <a:off x="627036" y="3400365"/>
            <a:ext cx="532706" cy="7484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9"/>
          <p:cNvSpPr/>
          <p:nvPr/>
        </p:nvSpPr>
        <p:spPr>
          <a:xfrm>
            <a:off x="596525" y="4631413"/>
            <a:ext cx="532706" cy="7484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9"/>
          <p:cNvSpPr/>
          <p:nvPr/>
        </p:nvSpPr>
        <p:spPr>
          <a:xfrm>
            <a:off x="627036" y="5723161"/>
            <a:ext cx="532706" cy="7484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"/>
          <p:cNvSpPr>
            <a:spLocks noGrp="1"/>
          </p:cNvSpPr>
          <p:nvPr>
            <p:ph type="title"/>
          </p:nvPr>
        </p:nvSpPr>
        <p:spPr>
          <a:xfrm>
            <a:off x="2590800" y="61047"/>
            <a:ext cx="9601200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Динамические равновесия </a:t>
            </a:r>
          </a:p>
        </p:txBody>
      </p:sp>
      <p:sp>
        <p:nvSpPr>
          <p:cNvPr id="1048654" name="Скругленный прямоугольник 5"/>
          <p:cNvSpPr/>
          <p:nvPr/>
        </p:nvSpPr>
        <p:spPr>
          <a:xfrm>
            <a:off x="1600200" y="2673061"/>
            <a:ext cx="4360025" cy="8681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F2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К</a:t>
            </a:r>
            <a:r>
              <a:rPr lang="ru-RU" sz="2400" b="1" dirty="0" smtClean="0">
                <a:solidFill>
                  <a:srgbClr val="7F0000"/>
                </a:solidFill>
                <a:latin typeface="Arial" charset="0"/>
                <a:cs typeface="Arial" charset="0"/>
              </a:rPr>
              <a:t>оординационная </a:t>
            </a: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работа мышц- антагонистов </a:t>
            </a:r>
          </a:p>
        </p:txBody>
      </p:sp>
      <p:sp>
        <p:nvSpPr>
          <p:cNvPr id="1048655" name="Скругленный прямоугольник 6"/>
          <p:cNvSpPr/>
          <p:nvPr/>
        </p:nvSpPr>
        <p:spPr>
          <a:xfrm>
            <a:off x="1600200" y="3907690"/>
            <a:ext cx="4368757" cy="8428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F2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7F0000"/>
                </a:solidFill>
                <a:latin typeface="Arial" charset="0"/>
                <a:cs typeface="Arial" charset="0"/>
              </a:rPr>
              <a:t>Строгая </a:t>
            </a: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цикличность движений</a:t>
            </a: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1600199" y="5117004"/>
            <a:ext cx="4360025" cy="11314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F2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7F0000"/>
                </a:solidFill>
                <a:latin typeface="Arial" charset="0"/>
                <a:cs typeface="Arial" charset="0"/>
              </a:rPr>
              <a:t>Постоянный </a:t>
            </a:r>
            <a:r>
              <a:rPr lang="ru-RU" sz="2400" b="1" dirty="0">
                <a:solidFill>
                  <a:srgbClr val="7F0000"/>
                </a:solidFill>
                <a:latin typeface="Arial" charset="0"/>
                <a:cs typeface="Arial" charset="0"/>
              </a:rPr>
              <a:t>перенос общего центра тяжести с одной ноги на другую</a:t>
            </a:r>
          </a:p>
        </p:txBody>
      </p:sp>
      <p:pic>
        <p:nvPicPr>
          <p:cNvPr id="21512" name="Picture 12" descr="htmlconvd-DTBy53_html_c8ab4df1d45ac1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4424" y="2970271"/>
            <a:ext cx="51181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9"/>
          <p:cNvSpPr/>
          <p:nvPr/>
        </p:nvSpPr>
        <p:spPr>
          <a:xfrm>
            <a:off x="647934" y="2732916"/>
            <a:ext cx="532706" cy="7484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9"/>
          <p:cNvSpPr/>
          <p:nvPr/>
        </p:nvSpPr>
        <p:spPr>
          <a:xfrm>
            <a:off x="647934" y="3954888"/>
            <a:ext cx="532706" cy="7484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9"/>
          <p:cNvSpPr/>
          <p:nvPr/>
        </p:nvSpPr>
        <p:spPr>
          <a:xfrm>
            <a:off x="647934" y="5308506"/>
            <a:ext cx="532706" cy="7484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title"/>
          </p:nvPr>
        </p:nvSpPr>
        <p:spPr>
          <a:xfrm>
            <a:off x="1321724" y="257689"/>
            <a:ext cx="9601200" cy="14859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устойчивости в динамических действиях</a:t>
            </a:r>
            <a:endParaRPr lang="ru-RU" sz="3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57" name="Скругленный прямоугольник 3"/>
          <p:cNvSpPr/>
          <p:nvPr/>
        </p:nvSpPr>
        <p:spPr>
          <a:xfrm>
            <a:off x="4433584" y="3754465"/>
            <a:ext cx="3233738" cy="9461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090258" y="3899680"/>
            <a:ext cx="2616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F2145"/>
                </a:solidFill>
              </a:rPr>
              <a:t>Средства</a:t>
            </a:r>
          </a:p>
        </p:txBody>
      </p:sp>
      <p:sp>
        <p:nvSpPr>
          <p:cNvPr id="1048659" name="Скругленный прямоугольник 5"/>
          <p:cNvSpPr/>
          <p:nvPr/>
        </p:nvSpPr>
        <p:spPr>
          <a:xfrm>
            <a:off x="711214" y="2120728"/>
            <a:ext cx="3233738" cy="11160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60" name="Скругленный прямоугольник 6"/>
          <p:cNvSpPr/>
          <p:nvPr/>
        </p:nvSpPr>
        <p:spPr>
          <a:xfrm>
            <a:off x="711214" y="5341826"/>
            <a:ext cx="3233738" cy="12731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61" name="Скругленный прямоугольник 7"/>
          <p:cNvSpPr/>
          <p:nvPr/>
        </p:nvSpPr>
        <p:spPr>
          <a:xfrm>
            <a:off x="8056563" y="5138055"/>
            <a:ext cx="3232150" cy="15073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62" name="Скругленный прямоугольник 8"/>
          <p:cNvSpPr/>
          <p:nvPr/>
        </p:nvSpPr>
        <p:spPr>
          <a:xfrm>
            <a:off x="8131175" y="2024063"/>
            <a:ext cx="3233738" cy="1160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845825" y="2303930"/>
            <a:ext cx="3052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F2145"/>
                </a:solidFill>
              </a:rPr>
              <a:t>П</a:t>
            </a:r>
            <a:r>
              <a:rPr lang="ru-RU" sz="2000" b="1" dirty="0" smtClean="0">
                <a:solidFill>
                  <a:srgbClr val="7F2145"/>
                </a:solidFill>
              </a:rPr>
              <a:t>остановка </a:t>
            </a:r>
            <a:r>
              <a:rPr lang="ru-RU" sz="2000" b="1" dirty="0">
                <a:solidFill>
                  <a:srgbClr val="7F2145"/>
                </a:solidFill>
              </a:rPr>
              <a:t>стопы и высоких </a:t>
            </a:r>
            <a:r>
              <a:rPr lang="ru-RU" sz="2000" b="1" dirty="0" err="1">
                <a:solidFill>
                  <a:srgbClr val="7F2145"/>
                </a:solidFill>
              </a:rPr>
              <a:t>полупальцев</a:t>
            </a:r>
            <a:endParaRPr lang="ru-RU" sz="2000" b="1" dirty="0">
              <a:solidFill>
                <a:srgbClr val="7F2145"/>
              </a:solidFill>
            </a:endParaRP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8497022" y="2250351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F2145"/>
                </a:solidFill>
              </a:rPr>
              <a:t>П</a:t>
            </a:r>
            <a:r>
              <a:rPr lang="ru-RU" sz="2000" b="1" dirty="0" smtClean="0">
                <a:solidFill>
                  <a:srgbClr val="7F2145"/>
                </a:solidFill>
              </a:rPr>
              <a:t>еремена </a:t>
            </a:r>
            <a:r>
              <a:rPr lang="ru-RU" sz="2000" b="1" dirty="0">
                <a:solidFill>
                  <a:srgbClr val="7F2145"/>
                </a:solidFill>
              </a:rPr>
              <a:t>позы в равновесии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943859" y="5341826"/>
            <a:ext cx="308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F2145"/>
                </a:solidFill>
              </a:rPr>
              <a:t>У</a:t>
            </a:r>
            <a:r>
              <a:rPr lang="ru-RU" b="1" dirty="0" smtClean="0">
                <a:solidFill>
                  <a:srgbClr val="7F2145"/>
                </a:solidFill>
              </a:rPr>
              <a:t>величение </a:t>
            </a:r>
            <a:r>
              <a:rPr lang="ru-RU" b="1" dirty="0">
                <a:solidFill>
                  <a:srgbClr val="7F2145"/>
                </a:solidFill>
              </a:rPr>
              <a:t>продолжительности сохранения позы на носке одной ноги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8301038" y="5137038"/>
            <a:ext cx="2743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F2145"/>
                </a:solidFill>
              </a:rPr>
              <a:t>К</a:t>
            </a:r>
            <a:r>
              <a:rPr lang="ru-RU" b="1" dirty="0" smtClean="0">
                <a:solidFill>
                  <a:srgbClr val="7F2145"/>
                </a:solidFill>
              </a:rPr>
              <a:t>руговые </a:t>
            </a:r>
            <a:r>
              <a:rPr lang="ru-RU" b="1" dirty="0">
                <a:solidFill>
                  <a:srgbClr val="7F2145"/>
                </a:solidFill>
              </a:rPr>
              <a:t>движения туловищем с открытыми и закрытыми глазами в различных стойках</a:t>
            </a:r>
          </a:p>
        </p:txBody>
      </p:sp>
      <p:pic>
        <p:nvPicPr>
          <p:cNvPr id="22540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99" y="3375689"/>
            <a:ext cx="1814590" cy="161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1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63" y="3341728"/>
            <a:ext cx="1781175" cy="158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608" y="3372840"/>
            <a:ext cx="1657337" cy="165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3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15621" y="3360396"/>
            <a:ext cx="1800225" cy="160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67" name="Стрелка вправо 19"/>
          <p:cNvSpPr/>
          <p:nvPr/>
        </p:nvSpPr>
        <p:spPr>
          <a:xfrm rot="12926460">
            <a:off x="4458825" y="2776717"/>
            <a:ext cx="511175" cy="7286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68" name="Стрелка вправо 21"/>
          <p:cNvSpPr/>
          <p:nvPr/>
        </p:nvSpPr>
        <p:spPr>
          <a:xfrm rot="8885493">
            <a:off x="4458030" y="4978274"/>
            <a:ext cx="512763" cy="73025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69" name="Стрелка вправо 22"/>
          <p:cNvSpPr/>
          <p:nvPr/>
        </p:nvSpPr>
        <p:spPr>
          <a:xfrm rot="19813098">
            <a:off x="7163518" y="2785147"/>
            <a:ext cx="520931" cy="64611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8670" name="Стрелка вправо 23"/>
          <p:cNvSpPr/>
          <p:nvPr/>
        </p:nvSpPr>
        <p:spPr>
          <a:xfrm rot="1790615">
            <a:off x="7188343" y="4976701"/>
            <a:ext cx="511175" cy="73025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249</TotalTime>
  <Words>332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Franklin Gothic Book</vt:lpstr>
      <vt:lpstr>Gill Sans MT</vt:lpstr>
      <vt:lpstr>华文楷体</vt:lpstr>
      <vt:lpstr>华文中宋</vt:lpstr>
      <vt:lpstr>Wingdings 2</vt:lpstr>
      <vt:lpstr>Дивиденд</vt:lpstr>
      <vt:lpstr>СОВЕРШЕНСТВОВАНИЕ ТЕХНИКИ ВЫПОЛНЕНИЯ РАВНОВЕСИЙ В  ГИМНАСТИКЕ  </vt:lpstr>
      <vt:lpstr>Основные понятия</vt:lpstr>
      <vt:lpstr> Регуляторы равновесий</vt:lpstr>
      <vt:lpstr>Проявление координационных способностей </vt:lpstr>
      <vt:lpstr>Трудность равновесия</vt:lpstr>
      <vt:lpstr>Равновесия на ноге:  релеве или на полной стопе</vt:lpstr>
      <vt:lpstr>Равновесия на других частях тела </vt:lpstr>
      <vt:lpstr>Динамические равновесия </vt:lpstr>
      <vt:lpstr>Формирование устойчивости в динамических действиях</vt:lpstr>
      <vt:lpstr>Предотвращение травм</vt:lpstr>
      <vt:lpstr>ПОЗЫ</vt:lpstr>
      <vt:lpstr>Разучивание равновесий</vt:lpstr>
      <vt:lpstr>Совершенствование функции равновесия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Mila</cp:lastModifiedBy>
  <cp:revision>15</cp:revision>
  <dcterms:created xsi:type="dcterms:W3CDTF">2023-02-26T10:37:37Z</dcterms:created>
  <dcterms:modified xsi:type="dcterms:W3CDTF">2024-04-06T18:17:51Z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3dea417da0a04d8390ce623171462de6</vt:lpwstr>
  </property>
</Properties>
</file>