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Логш Гггг" initials="ЛГ" lastIdx="1" clrIdx="0">
    <p:extLst>
      <p:ext uri="{19B8F6BF-5375-455C-9EA6-DF929625EA0E}">
        <p15:presenceInfo xmlns:p15="http://schemas.microsoft.com/office/powerpoint/2012/main" userId="f562c7f1589b9bd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31786-A03C-4180-B12F-D7A5B86AD6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id="{599ED515-7A01-4792-8D5E-2B141A09C6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B4BA7E46-93B5-4B90-BA96-4574FB236248}"/>
              </a:ext>
            </a:extLst>
          </p:cNvPr>
          <p:cNvSpPr>
            <a:spLocks noGrp="1"/>
          </p:cNvSpPr>
          <p:nvPr>
            <p:ph type="dt" sz="half" idx="10"/>
          </p:nvPr>
        </p:nvSpPr>
        <p:spPr/>
        <p:txBody>
          <a:bodyPr/>
          <a:lstStyle/>
          <a:p>
            <a:fld id="{59048C43-52EE-4754-932F-21568083ACD0}" type="datetimeFigureOut">
              <a:rPr lang="ru-RU" smtClean="0"/>
              <a:t>20.04.2024</a:t>
            </a:fld>
            <a:endParaRPr lang="ru-RU"/>
          </a:p>
        </p:txBody>
      </p:sp>
      <p:sp>
        <p:nvSpPr>
          <p:cNvPr id="5" name="Footer Placeholder 4">
            <a:extLst>
              <a:ext uri="{FF2B5EF4-FFF2-40B4-BE49-F238E27FC236}">
                <a16:creationId xmlns:a16="http://schemas.microsoft.com/office/drawing/2014/main" id="{3DAD3501-960D-4582-9A53-5FDF674B7E42}"/>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BF1CBDEF-767B-47B4-90D8-73F305CA30B0}"/>
              </a:ext>
            </a:extLst>
          </p:cNvPr>
          <p:cNvSpPr>
            <a:spLocks noGrp="1"/>
          </p:cNvSpPr>
          <p:nvPr>
            <p:ph type="sldNum" sz="quarter" idx="12"/>
          </p:nvPr>
        </p:nvSpPr>
        <p:spPr/>
        <p:txBody>
          <a:bodyPr/>
          <a:lstStyle/>
          <a:p>
            <a:fld id="{055AFAE7-5E0C-4A8F-83CC-3698B5DE8C9F}" type="slidenum">
              <a:rPr lang="ru-RU" smtClean="0"/>
              <a:t>‹#›</a:t>
            </a:fld>
            <a:endParaRPr lang="ru-RU"/>
          </a:p>
        </p:txBody>
      </p:sp>
    </p:spTree>
    <p:extLst>
      <p:ext uri="{BB962C8B-B14F-4D97-AF65-F5344CB8AC3E}">
        <p14:creationId xmlns:p14="http://schemas.microsoft.com/office/powerpoint/2010/main" val="3277913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A06CF-5046-431E-949F-B5CA289C6F35}"/>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0A2B2A80-3202-4716-9ECD-568F6A95AC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D2D41B0E-AD09-4789-B3E7-B73D55543A18}"/>
              </a:ext>
            </a:extLst>
          </p:cNvPr>
          <p:cNvSpPr>
            <a:spLocks noGrp="1"/>
          </p:cNvSpPr>
          <p:nvPr>
            <p:ph type="dt" sz="half" idx="10"/>
          </p:nvPr>
        </p:nvSpPr>
        <p:spPr/>
        <p:txBody>
          <a:bodyPr/>
          <a:lstStyle/>
          <a:p>
            <a:fld id="{59048C43-52EE-4754-932F-21568083ACD0}" type="datetimeFigureOut">
              <a:rPr lang="ru-RU" smtClean="0"/>
              <a:t>20.04.2024</a:t>
            </a:fld>
            <a:endParaRPr lang="ru-RU"/>
          </a:p>
        </p:txBody>
      </p:sp>
      <p:sp>
        <p:nvSpPr>
          <p:cNvPr id="5" name="Footer Placeholder 4">
            <a:extLst>
              <a:ext uri="{FF2B5EF4-FFF2-40B4-BE49-F238E27FC236}">
                <a16:creationId xmlns:a16="http://schemas.microsoft.com/office/drawing/2014/main" id="{C2A9EF8B-8861-4ED8-8E6B-64E0004948AB}"/>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E6E85635-7B28-4791-8EB8-520B693AEDFC}"/>
              </a:ext>
            </a:extLst>
          </p:cNvPr>
          <p:cNvSpPr>
            <a:spLocks noGrp="1"/>
          </p:cNvSpPr>
          <p:nvPr>
            <p:ph type="sldNum" sz="quarter" idx="12"/>
          </p:nvPr>
        </p:nvSpPr>
        <p:spPr/>
        <p:txBody>
          <a:bodyPr/>
          <a:lstStyle/>
          <a:p>
            <a:fld id="{055AFAE7-5E0C-4A8F-83CC-3698B5DE8C9F}" type="slidenum">
              <a:rPr lang="ru-RU" smtClean="0"/>
              <a:t>‹#›</a:t>
            </a:fld>
            <a:endParaRPr lang="ru-RU"/>
          </a:p>
        </p:txBody>
      </p:sp>
    </p:spTree>
    <p:extLst>
      <p:ext uri="{BB962C8B-B14F-4D97-AF65-F5344CB8AC3E}">
        <p14:creationId xmlns:p14="http://schemas.microsoft.com/office/powerpoint/2010/main" val="580040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44823F-2168-4781-9850-E2B9763B75B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A3148430-5D28-4CBA-8F20-3807F5B23A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F178A132-6588-480B-BF32-659C52BEE3C0}"/>
              </a:ext>
            </a:extLst>
          </p:cNvPr>
          <p:cNvSpPr>
            <a:spLocks noGrp="1"/>
          </p:cNvSpPr>
          <p:nvPr>
            <p:ph type="dt" sz="half" idx="10"/>
          </p:nvPr>
        </p:nvSpPr>
        <p:spPr/>
        <p:txBody>
          <a:bodyPr/>
          <a:lstStyle/>
          <a:p>
            <a:fld id="{59048C43-52EE-4754-932F-21568083ACD0}" type="datetimeFigureOut">
              <a:rPr lang="ru-RU" smtClean="0"/>
              <a:t>20.04.2024</a:t>
            </a:fld>
            <a:endParaRPr lang="ru-RU"/>
          </a:p>
        </p:txBody>
      </p:sp>
      <p:sp>
        <p:nvSpPr>
          <p:cNvPr id="5" name="Footer Placeholder 4">
            <a:extLst>
              <a:ext uri="{FF2B5EF4-FFF2-40B4-BE49-F238E27FC236}">
                <a16:creationId xmlns:a16="http://schemas.microsoft.com/office/drawing/2014/main" id="{37E33976-BF11-4586-82B6-80BC1F637C26}"/>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189B803A-09ED-4FFE-9043-7561A7C3A32A}"/>
              </a:ext>
            </a:extLst>
          </p:cNvPr>
          <p:cNvSpPr>
            <a:spLocks noGrp="1"/>
          </p:cNvSpPr>
          <p:nvPr>
            <p:ph type="sldNum" sz="quarter" idx="12"/>
          </p:nvPr>
        </p:nvSpPr>
        <p:spPr/>
        <p:txBody>
          <a:bodyPr/>
          <a:lstStyle/>
          <a:p>
            <a:fld id="{055AFAE7-5E0C-4A8F-83CC-3698B5DE8C9F}" type="slidenum">
              <a:rPr lang="ru-RU" smtClean="0"/>
              <a:t>‹#›</a:t>
            </a:fld>
            <a:endParaRPr lang="ru-RU"/>
          </a:p>
        </p:txBody>
      </p:sp>
    </p:spTree>
    <p:extLst>
      <p:ext uri="{BB962C8B-B14F-4D97-AF65-F5344CB8AC3E}">
        <p14:creationId xmlns:p14="http://schemas.microsoft.com/office/powerpoint/2010/main" val="155344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2C26-E8A3-4611-9703-3C5CEAED5C3F}"/>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5836883C-C86D-44AE-AF9F-5161D1EC8F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C2C4E2AC-8E54-4E9C-BF6C-45CCBD140899}"/>
              </a:ext>
            </a:extLst>
          </p:cNvPr>
          <p:cNvSpPr>
            <a:spLocks noGrp="1"/>
          </p:cNvSpPr>
          <p:nvPr>
            <p:ph type="dt" sz="half" idx="10"/>
          </p:nvPr>
        </p:nvSpPr>
        <p:spPr/>
        <p:txBody>
          <a:bodyPr/>
          <a:lstStyle/>
          <a:p>
            <a:fld id="{59048C43-52EE-4754-932F-21568083ACD0}" type="datetimeFigureOut">
              <a:rPr lang="ru-RU" smtClean="0"/>
              <a:t>20.04.2024</a:t>
            </a:fld>
            <a:endParaRPr lang="ru-RU"/>
          </a:p>
        </p:txBody>
      </p:sp>
      <p:sp>
        <p:nvSpPr>
          <p:cNvPr id="5" name="Footer Placeholder 4">
            <a:extLst>
              <a:ext uri="{FF2B5EF4-FFF2-40B4-BE49-F238E27FC236}">
                <a16:creationId xmlns:a16="http://schemas.microsoft.com/office/drawing/2014/main" id="{8DE124FC-AD1E-4813-B28F-AC3804BFA604}"/>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B6196562-F035-46D1-962A-FF203F14E1E3}"/>
              </a:ext>
            </a:extLst>
          </p:cNvPr>
          <p:cNvSpPr>
            <a:spLocks noGrp="1"/>
          </p:cNvSpPr>
          <p:nvPr>
            <p:ph type="sldNum" sz="quarter" idx="12"/>
          </p:nvPr>
        </p:nvSpPr>
        <p:spPr/>
        <p:txBody>
          <a:bodyPr/>
          <a:lstStyle/>
          <a:p>
            <a:fld id="{055AFAE7-5E0C-4A8F-83CC-3698B5DE8C9F}" type="slidenum">
              <a:rPr lang="ru-RU" smtClean="0"/>
              <a:t>‹#›</a:t>
            </a:fld>
            <a:endParaRPr lang="ru-RU"/>
          </a:p>
        </p:txBody>
      </p:sp>
    </p:spTree>
    <p:extLst>
      <p:ext uri="{BB962C8B-B14F-4D97-AF65-F5344CB8AC3E}">
        <p14:creationId xmlns:p14="http://schemas.microsoft.com/office/powerpoint/2010/main" val="752597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C9FCC-BE94-437B-9226-D59C439DC6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id="{623F7FC2-3170-4FCE-85AF-0B3FE3D3C7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57A505-4D0E-480F-97C5-C95FF03CC9DD}"/>
              </a:ext>
            </a:extLst>
          </p:cNvPr>
          <p:cNvSpPr>
            <a:spLocks noGrp="1"/>
          </p:cNvSpPr>
          <p:nvPr>
            <p:ph type="dt" sz="half" idx="10"/>
          </p:nvPr>
        </p:nvSpPr>
        <p:spPr/>
        <p:txBody>
          <a:bodyPr/>
          <a:lstStyle/>
          <a:p>
            <a:fld id="{59048C43-52EE-4754-932F-21568083ACD0}" type="datetimeFigureOut">
              <a:rPr lang="ru-RU" smtClean="0"/>
              <a:t>20.04.2024</a:t>
            </a:fld>
            <a:endParaRPr lang="ru-RU"/>
          </a:p>
        </p:txBody>
      </p:sp>
      <p:sp>
        <p:nvSpPr>
          <p:cNvPr id="5" name="Footer Placeholder 4">
            <a:extLst>
              <a:ext uri="{FF2B5EF4-FFF2-40B4-BE49-F238E27FC236}">
                <a16:creationId xmlns:a16="http://schemas.microsoft.com/office/drawing/2014/main" id="{F3FAA745-F504-44EB-B078-09315CDEBA96}"/>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1CF70A49-02C6-4B14-9F04-47B045E28B96}"/>
              </a:ext>
            </a:extLst>
          </p:cNvPr>
          <p:cNvSpPr>
            <a:spLocks noGrp="1"/>
          </p:cNvSpPr>
          <p:nvPr>
            <p:ph type="sldNum" sz="quarter" idx="12"/>
          </p:nvPr>
        </p:nvSpPr>
        <p:spPr/>
        <p:txBody>
          <a:bodyPr/>
          <a:lstStyle/>
          <a:p>
            <a:fld id="{055AFAE7-5E0C-4A8F-83CC-3698B5DE8C9F}" type="slidenum">
              <a:rPr lang="ru-RU" smtClean="0"/>
              <a:t>‹#›</a:t>
            </a:fld>
            <a:endParaRPr lang="ru-RU"/>
          </a:p>
        </p:txBody>
      </p:sp>
    </p:spTree>
    <p:extLst>
      <p:ext uri="{BB962C8B-B14F-4D97-AF65-F5344CB8AC3E}">
        <p14:creationId xmlns:p14="http://schemas.microsoft.com/office/powerpoint/2010/main" val="227400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A7DB3-9640-4B7F-B94B-B1069A6E8BA2}"/>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DD9DB05A-BECB-43B1-885E-421FF92F86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id="{8D4F40E7-9B1E-4969-B2CE-CFF7845915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id="{8FF8ECCF-AAFB-4CD6-BD54-D6AFCA423CA2}"/>
              </a:ext>
            </a:extLst>
          </p:cNvPr>
          <p:cNvSpPr>
            <a:spLocks noGrp="1"/>
          </p:cNvSpPr>
          <p:nvPr>
            <p:ph type="dt" sz="half" idx="10"/>
          </p:nvPr>
        </p:nvSpPr>
        <p:spPr/>
        <p:txBody>
          <a:bodyPr/>
          <a:lstStyle/>
          <a:p>
            <a:fld id="{59048C43-52EE-4754-932F-21568083ACD0}" type="datetimeFigureOut">
              <a:rPr lang="ru-RU" smtClean="0"/>
              <a:t>20.04.2024</a:t>
            </a:fld>
            <a:endParaRPr lang="ru-RU"/>
          </a:p>
        </p:txBody>
      </p:sp>
      <p:sp>
        <p:nvSpPr>
          <p:cNvPr id="6" name="Footer Placeholder 5">
            <a:extLst>
              <a:ext uri="{FF2B5EF4-FFF2-40B4-BE49-F238E27FC236}">
                <a16:creationId xmlns:a16="http://schemas.microsoft.com/office/drawing/2014/main" id="{FD1C6071-E088-4C87-A321-21B0283ADE53}"/>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DE413C7B-0109-45D7-AA6A-894C8B348386}"/>
              </a:ext>
            </a:extLst>
          </p:cNvPr>
          <p:cNvSpPr>
            <a:spLocks noGrp="1"/>
          </p:cNvSpPr>
          <p:nvPr>
            <p:ph type="sldNum" sz="quarter" idx="12"/>
          </p:nvPr>
        </p:nvSpPr>
        <p:spPr/>
        <p:txBody>
          <a:bodyPr/>
          <a:lstStyle/>
          <a:p>
            <a:fld id="{055AFAE7-5E0C-4A8F-83CC-3698B5DE8C9F}" type="slidenum">
              <a:rPr lang="ru-RU" smtClean="0"/>
              <a:t>‹#›</a:t>
            </a:fld>
            <a:endParaRPr lang="ru-RU"/>
          </a:p>
        </p:txBody>
      </p:sp>
    </p:spTree>
    <p:extLst>
      <p:ext uri="{BB962C8B-B14F-4D97-AF65-F5344CB8AC3E}">
        <p14:creationId xmlns:p14="http://schemas.microsoft.com/office/powerpoint/2010/main" val="3368603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83494-A646-482F-8DD9-0E02C425238F}"/>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id="{C1325F61-A937-400A-867C-3E9E6DCCDB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DEFE1E-ECC3-4B85-8E28-BDEE597E54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id="{6D4C65D5-0391-4910-8E16-12862EDC2E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57933F-51D7-4E11-814E-5A9A97811C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id="{41E232BC-E8D0-492E-B43B-DE33ECE2E050}"/>
              </a:ext>
            </a:extLst>
          </p:cNvPr>
          <p:cNvSpPr>
            <a:spLocks noGrp="1"/>
          </p:cNvSpPr>
          <p:nvPr>
            <p:ph type="dt" sz="half" idx="10"/>
          </p:nvPr>
        </p:nvSpPr>
        <p:spPr/>
        <p:txBody>
          <a:bodyPr/>
          <a:lstStyle/>
          <a:p>
            <a:fld id="{59048C43-52EE-4754-932F-21568083ACD0}" type="datetimeFigureOut">
              <a:rPr lang="ru-RU" smtClean="0"/>
              <a:t>20.04.2024</a:t>
            </a:fld>
            <a:endParaRPr lang="ru-RU"/>
          </a:p>
        </p:txBody>
      </p:sp>
      <p:sp>
        <p:nvSpPr>
          <p:cNvPr id="8" name="Footer Placeholder 7">
            <a:extLst>
              <a:ext uri="{FF2B5EF4-FFF2-40B4-BE49-F238E27FC236}">
                <a16:creationId xmlns:a16="http://schemas.microsoft.com/office/drawing/2014/main" id="{0870688B-FB22-446D-B417-A0548C5D2DD6}"/>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id="{7EC01854-294E-423F-AA2D-F8D17B3C0775}"/>
              </a:ext>
            </a:extLst>
          </p:cNvPr>
          <p:cNvSpPr>
            <a:spLocks noGrp="1"/>
          </p:cNvSpPr>
          <p:nvPr>
            <p:ph type="sldNum" sz="quarter" idx="12"/>
          </p:nvPr>
        </p:nvSpPr>
        <p:spPr/>
        <p:txBody>
          <a:bodyPr/>
          <a:lstStyle/>
          <a:p>
            <a:fld id="{055AFAE7-5E0C-4A8F-83CC-3698B5DE8C9F}" type="slidenum">
              <a:rPr lang="ru-RU" smtClean="0"/>
              <a:t>‹#›</a:t>
            </a:fld>
            <a:endParaRPr lang="ru-RU"/>
          </a:p>
        </p:txBody>
      </p:sp>
    </p:spTree>
    <p:extLst>
      <p:ext uri="{BB962C8B-B14F-4D97-AF65-F5344CB8AC3E}">
        <p14:creationId xmlns:p14="http://schemas.microsoft.com/office/powerpoint/2010/main" val="477578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70D19-BEEA-4F46-A3D1-6AAF8BE6794E}"/>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id="{57CFFF4A-9DBE-4F69-B05B-A637127A11E6}"/>
              </a:ext>
            </a:extLst>
          </p:cNvPr>
          <p:cNvSpPr>
            <a:spLocks noGrp="1"/>
          </p:cNvSpPr>
          <p:nvPr>
            <p:ph type="dt" sz="half" idx="10"/>
          </p:nvPr>
        </p:nvSpPr>
        <p:spPr/>
        <p:txBody>
          <a:bodyPr/>
          <a:lstStyle/>
          <a:p>
            <a:fld id="{59048C43-52EE-4754-932F-21568083ACD0}" type="datetimeFigureOut">
              <a:rPr lang="ru-RU" smtClean="0"/>
              <a:t>20.04.2024</a:t>
            </a:fld>
            <a:endParaRPr lang="ru-RU"/>
          </a:p>
        </p:txBody>
      </p:sp>
      <p:sp>
        <p:nvSpPr>
          <p:cNvPr id="4" name="Footer Placeholder 3">
            <a:extLst>
              <a:ext uri="{FF2B5EF4-FFF2-40B4-BE49-F238E27FC236}">
                <a16:creationId xmlns:a16="http://schemas.microsoft.com/office/drawing/2014/main" id="{42E4FF6F-A026-4D87-987E-7309CCA1D033}"/>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id="{6C7340DD-A810-47EE-A539-59B6F2DBF354}"/>
              </a:ext>
            </a:extLst>
          </p:cNvPr>
          <p:cNvSpPr>
            <a:spLocks noGrp="1"/>
          </p:cNvSpPr>
          <p:nvPr>
            <p:ph type="sldNum" sz="quarter" idx="12"/>
          </p:nvPr>
        </p:nvSpPr>
        <p:spPr/>
        <p:txBody>
          <a:bodyPr/>
          <a:lstStyle/>
          <a:p>
            <a:fld id="{055AFAE7-5E0C-4A8F-83CC-3698B5DE8C9F}" type="slidenum">
              <a:rPr lang="ru-RU" smtClean="0"/>
              <a:t>‹#›</a:t>
            </a:fld>
            <a:endParaRPr lang="ru-RU"/>
          </a:p>
        </p:txBody>
      </p:sp>
    </p:spTree>
    <p:extLst>
      <p:ext uri="{BB962C8B-B14F-4D97-AF65-F5344CB8AC3E}">
        <p14:creationId xmlns:p14="http://schemas.microsoft.com/office/powerpoint/2010/main" val="3543163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4A8E91-8A3E-41E4-896C-928801A31CBF}"/>
              </a:ext>
            </a:extLst>
          </p:cNvPr>
          <p:cNvSpPr>
            <a:spLocks noGrp="1"/>
          </p:cNvSpPr>
          <p:nvPr>
            <p:ph type="dt" sz="half" idx="10"/>
          </p:nvPr>
        </p:nvSpPr>
        <p:spPr/>
        <p:txBody>
          <a:bodyPr/>
          <a:lstStyle/>
          <a:p>
            <a:fld id="{59048C43-52EE-4754-932F-21568083ACD0}" type="datetimeFigureOut">
              <a:rPr lang="ru-RU" smtClean="0"/>
              <a:t>20.04.2024</a:t>
            </a:fld>
            <a:endParaRPr lang="ru-RU"/>
          </a:p>
        </p:txBody>
      </p:sp>
      <p:sp>
        <p:nvSpPr>
          <p:cNvPr id="3" name="Footer Placeholder 2">
            <a:extLst>
              <a:ext uri="{FF2B5EF4-FFF2-40B4-BE49-F238E27FC236}">
                <a16:creationId xmlns:a16="http://schemas.microsoft.com/office/drawing/2014/main" id="{FFD1D246-8B73-4234-946C-B3195352FD4A}"/>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id="{0D24977F-F82D-4FA4-81B9-428E1EF551CE}"/>
              </a:ext>
            </a:extLst>
          </p:cNvPr>
          <p:cNvSpPr>
            <a:spLocks noGrp="1"/>
          </p:cNvSpPr>
          <p:nvPr>
            <p:ph type="sldNum" sz="quarter" idx="12"/>
          </p:nvPr>
        </p:nvSpPr>
        <p:spPr/>
        <p:txBody>
          <a:bodyPr/>
          <a:lstStyle/>
          <a:p>
            <a:fld id="{055AFAE7-5E0C-4A8F-83CC-3698B5DE8C9F}" type="slidenum">
              <a:rPr lang="ru-RU" smtClean="0"/>
              <a:t>‹#›</a:t>
            </a:fld>
            <a:endParaRPr lang="ru-RU"/>
          </a:p>
        </p:txBody>
      </p:sp>
    </p:spTree>
    <p:extLst>
      <p:ext uri="{BB962C8B-B14F-4D97-AF65-F5344CB8AC3E}">
        <p14:creationId xmlns:p14="http://schemas.microsoft.com/office/powerpoint/2010/main" val="135344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D026C-D3A5-46B8-9F5B-0951BA14CF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id="{AFB37C1D-6EFD-4F29-A254-5D63FFA76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id="{2A234E02-C24A-41B1-8378-C766A3C2C6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7703E1-8BC7-44F9-82DC-27CD87017959}"/>
              </a:ext>
            </a:extLst>
          </p:cNvPr>
          <p:cNvSpPr>
            <a:spLocks noGrp="1"/>
          </p:cNvSpPr>
          <p:nvPr>
            <p:ph type="dt" sz="half" idx="10"/>
          </p:nvPr>
        </p:nvSpPr>
        <p:spPr/>
        <p:txBody>
          <a:bodyPr/>
          <a:lstStyle/>
          <a:p>
            <a:fld id="{59048C43-52EE-4754-932F-21568083ACD0}" type="datetimeFigureOut">
              <a:rPr lang="ru-RU" smtClean="0"/>
              <a:t>20.04.2024</a:t>
            </a:fld>
            <a:endParaRPr lang="ru-RU"/>
          </a:p>
        </p:txBody>
      </p:sp>
      <p:sp>
        <p:nvSpPr>
          <p:cNvPr id="6" name="Footer Placeholder 5">
            <a:extLst>
              <a:ext uri="{FF2B5EF4-FFF2-40B4-BE49-F238E27FC236}">
                <a16:creationId xmlns:a16="http://schemas.microsoft.com/office/drawing/2014/main" id="{777B9B97-B6AD-4C7F-8C21-F904C1ACB5A4}"/>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7B663A7F-CB7C-4FC1-8F16-3408B7F2EF55}"/>
              </a:ext>
            </a:extLst>
          </p:cNvPr>
          <p:cNvSpPr>
            <a:spLocks noGrp="1"/>
          </p:cNvSpPr>
          <p:nvPr>
            <p:ph type="sldNum" sz="quarter" idx="12"/>
          </p:nvPr>
        </p:nvSpPr>
        <p:spPr/>
        <p:txBody>
          <a:bodyPr/>
          <a:lstStyle/>
          <a:p>
            <a:fld id="{055AFAE7-5E0C-4A8F-83CC-3698B5DE8C9F}" type="slidenum">
              <a:rPr lang="ru-RU" smtClean="0"/>
              <a:t>‹#›</a:t>
            </a:fld>
            <a:endParaRPr lang="ru-RU"/>
          </a:p>
        </p:txBody>
      </p:sp>
    </p:spTree>
    <p:extLst>
      <p:ext uri="{BB962C8B-B14F-4D97-AF65-F5344CB8AC3E}">
        <p14:creationId xmlns:p14="http://schemas.microsoft.com/office/powerpoint/2010/main" val="614943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32C3C-2111-4E61-A2D4-5B57B98E47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id="{C0D287EC-1F87-472E-963F-6D43094120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a16="http://schemas.microsoft.com/office/drawing/2014/main" id="{B3BEF17E-D165-4E7D-9851-8AAB6A7989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476DFC-9F00-4ECD-A903-06B73FD8E2BF}"/>
              </a:ext>
            </a:extLst>
          </p:cNvPr>
          <p:cNvSpPr>
            <a:spLocks noGrp="1"/>
          </p:cNvSpPr>
          <p:nvPr>
            <p:ph type="dt" sz="half" idx="10"/>
          </p:nvPr>
        </p:nvSpPr>
        <p:spPr/>
        <p:txBody>
          <a:bodyPr/>
          <a:lstStyle/>
          <a:p>
            <a:fld id="{59048C43-52EE-4754-932F-21568083ACD0}" type="datetimeFigureOut">
              <a:rPr lang="ru-RU" smtClean="0"/>
              <a:t>20.04.2024</a:t>
            </a:fld>
            <a:endParaRPr lang="ru-RU"/>
          </a:p>
        </p:txBody>
      </p:sp>
      <p:sp>
        <p:nvSpPr>
          <p:cNvPr id="6" name="Footer Placeholder 5">
            <a:extLst>
              <a:ext uri="{FF2B5EF4-FFF2-40B4-BE49-F238E27FC236}">
                <a16:creationId xmlns:a16="http://schemas.microsoft.com/office/drawing/2014/main" id="{3F2BD078-25EA-4618-90C5-59A303C6CC53}"/>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5C328975-8600-421A-B43A-6430B8096387}"/>
              </a:ext>
            </a:extLst>
          </p:cNvPr>
          <p:cNvSpPr>
            <a:spLocks noGrp="1"/>
          </p:cNvSpPr>
          <p:nvPr>
            <p:ph type="sldNum" sz="quarter" idx="12"/>
          </p:nvPr>
        </p:nvSpPr>
        <p:spPr/>
        <p:txBody>
          <a:bodyPr/>
          <a:lstStyle/>
          <a:p>
            <a:fld id="{055AFAE7-5E0C-4A8F-83CC-3698B5DE8C9F}" type="slidenum">
              <a:rPr lang="ru-RU" smtClean="0"/>
              <a:t>‹#›</a:t>
            </a:fld>
            <a:endParaRPr lang="ru-RU"/>
          </a:p>
        </p:txBody>
      </p:sp>
    </p:spTree>
    <p:extLst>
      <p:ext uri="{BB962C8B-B14F-4D97-AF65-F5344CB8AC3E}">
        <p14:creationId xmlns:p14="http://schemas.microsoft.com/office/powerpoint/2010/main" val="91953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105201-5A0C-461B-A808-72508320C3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id="{8121EE42-6234-43EC-B3C7-3397AD2DFB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0360CD29-414E-4C66-85E1-1B0D3F270A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048C43-52EE-4754-932F-21568083ACD0}" type="datetimeFigureOut">
              <a:rPr lang="ru-RU" smtClean="0"/>
              <a:t>20.04.2024</a:t>
            </a:fld>
            <a:endParaRPr lang="ru-RU"/>
          </a:p>
        </p:txBody>
      </p:sp>
      <p:sp>
        <p:nvSpPr>
          <p:cNvPr id="5" name="Footer Placeholder 4">
            <a:extLst>
              <a:ext uri="{FF2B5EF4-FFF2-40B4-BE49-F238E27FC236}">
                <a16:creationId xmlns:a16="http://schemas.microsoft.com/office/drawing/2014/main" id="{25E612DA-CC3C-48DF-8A0C-EBCAF5485C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a16="http://schemas.microsoft.com/office/drawing/2014/main" id="{680F2296-682C-42C1-A611-E92623AF83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AFAE7-5E0C-4A8F-83CC-3698B5DE8C9F}" type="slidenum">
              <a:rPr lang="ru-RU" smtClean="0"/>
              <a:t>‹#›</a:t>
            </a:fld>
            <a:endParaRPr lang="ru-RU"/>
          </a:p>
        </p:txBody>
      </p:sp>
    </p:spTree>
    <p:extLst>
      <p:ext uri="{BB962C8B-B14F-4D97-AF65-F5344CB8AC3E}">
        <p14:creationId xmlns:p14="http://schemas.microsoft.com/office/powerpoint/2010/main" val="2953035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E8AFE-BC7A-4367-BD0D-A5CEA74D1D2C}"/>
              </a:ext>
            </a:extLst>
          </p:cNvPr>
          <p:cNvSpPr>
            <a:spLocks noGrp="1"/>
          </p:cNvSpPr>
          <p:nvPr>
            <p:ph type="ctrTitle"/>
          </p:nvPr>
        </p:nvSpPr>
        <p:spPr/>
        <p:txBody>
          <a:bodyPr/>
          <a:lstStyle/>
          <a:p>
            <a:r>
              <a:rPr lang="ru-RU" dirty="0"/>
              <a:t>Читинг в силовых тренировках</a:t>
            </a:r>
          </a:p>
        </p:txBody>
      </p:sp>
      <p:sp>
        <p:nvSpPr>
          <p:cNvPr id="3" name="Subtitle 2">
            <a:extLst>
              <a:ext uri="{FF2B5EF4-FFF2-40B4-BE49-F238E27FC236}">
                <a16:creationId xmlns:a16="http://schemas.microsoft.com/office/drawing/2014/main" id="{8DC6A48D-FEED-4F94-931B-630CA1705596}"/>
              </a:ext>
            </a:extLst>
          </p:cNvPr>
          <p:cNvSpPr>
            <a:spLocks noGrp="1"/>
          </p:cNvSpPr>
          <p:nvPr>
            <p:ph type="subTitle" idx="1"/>
          </p:nvPr>
        </p:nvSpPr>
        <p:spPr/>
        <p:txBody>
          <a:bodyPr/>
          <a:lstStyle/>
          <a:p>
            <a:endParaRPr lang="ru-RU" dirty="0"/>
          </a:p>
        </p:txBody>
      </p:sp>
      <p:sp>
        <p:nvSpPr>
          <p:cNvPr id="4" name="TextBox 3">
            <a:extLst>
              <a:ext uri="{FF2B5EF4-FFF2-40B4-BE49-F238E27FC236}">
                <a16:creationId xmlns:a16="http://schemas.microsoft.com/office/drawing/2014/main" id="{E5FE1779-00F2-4E62-8FC7-2FFE9DDCE269}"/>
              </a:ext>
            </a:extLst>
          </p:cNvPr>
          <p:cNvSpPr txBox="1"/>
          <p:nvPr/>
        </p:nvSpPr>
        <p:spPr>
          <a:xfrm>
            <a:off x="7357403" y="5280205"/>
            <a:ext cx="4370771" cy="1200329"/>
          </a:xfrm>
          <a:prstGeom prst="rect">
            <a:avLst/>
          </a:prstGeom>
          <a:noFill/>
        </p:spPr>
        <p:txBody>
          <a:bodyPr wrap="square" rtlCol="0">
            <a:spAutoFit/>
          </a:bodyPr>
          <a:lstStyle/>
          <a:p>
            <a:r>
              <a:rPr lang="ru-RU" dirty="0"/>
              <a:t>Исполнитель: </a:t>
            </a:r>
          </a:p>
          <a:p>
            <a:r>
              <a:rPr lang="ru-RU" dirty="0"/>
              <a:t>Белов Владислав Константинович 10А</a:t>
            </a:r>
          </a:p>
          <a:p>
            <a:r>
              <a:rPr lang="ru-RU" dirty="0"/>
              <a:t>Руководитель проекта:</a:t>
            </a:r>
          </a:p>
          <a:p>
            <a:r>
              <a:rPr lang="ru-RU" dirty="0" err="1"/>
              <a:t>Мальцевич</a:t>
            </a:r>
            <a:r>
              <a:rPr lang="ru-RU" dirty="0"/>
              <a:t> Татьяна Анатольевна</a:t>
            </a:r>
          </a:p>
        </p:txBody>
      </p:sp>
    </p:spTree>
    <p:extLst>
      <p:ext uri="{BB962C8B-B14F-4D97-AF65-F5344CB8AC3E}">
        <p14:creationId xmlns:p14="http://schemas.microsoft.com/office/powerpoint/2010/main" val="4112142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EABBBF-9A24-4264-98A0-AEA740E72B03}"/>
              </a:ext>
            </a:extLst>
          </p:cNvPr>
          <p:cNvSpPr>
            <a:spLocks noGrp="1"/>
          </p:cNvSpPr>
          <p:nvPr>
            <p:ph idx="1"/>
          </p:nvPr>
        </p:nvSpPr>
        <p:spPr>
          <a:xfrm>
            <a:off x="838200" y="304801"/>
            <a:ext cx="10515600" cy="6188074"/>
          </a:xfrm>
        </p:spPr>
        <p:txBody>
          <a:bodyPr/>
          <a:lstStyle/>
          <a:p>
            <a:pPr marL="0" indent="0">
              <a:buNone/>
            </a:pPr>
            <a:r>
              <a:rPr lang="ru-RU" dirty="0"/>
              <a:t>Эксперимент будет проводиться на примере двухглавой мышцы плеча, на ее примере можно нагляднеее всего показать влияние читинга.</a:t>
            </a:r>
          </a:p>
          <a:p>
            <a:pPr marL="0" indent="0">
              <a:buNone/>
            </a:pPr>
            <a:r>
              <a:rPr lang="ru-RU" dirty="0"/>
              <a:t>Два человека с опытом тренировок будут заниматься по одной программе, с одним лишь отличием -  техника выполнения упражнений на бицепс.</a:t>
            </a:r>
          </a:p>
          <a:p>
            <a:pPr marL="0" indent="0">
              <a:buNone/>
            </a:pPr>
            <a:r>
              <a:rPr lang="ru-RU" dirty="0"/>
              <a:t>Длительность эксперимента – 2 месяца, за этот период должны быть заметны изменения в силовых показателях и объеме.</a:t>
            </a:r>
          </a:p>
          <a:p>
            <a:pPr marL="0" indent="0">
              <a:buNone/>
            </a:pPr>
            <a:r>
              <a:rPr lang="ru-RU" dirty="0"/>
              <a:t>Замеры проводились 3 раза – в начале эксперимента, спустя месяц, и спустя 2 месяца.</a:t>
            </a:r>
          </a:p>
          <a:p>
            <a:pPr marL="0" indent="0">
              <a:buNone/>
            </a:pPr>
            <a:endParaRPr lang="ru-RU" dirty="0"/>
          </a:p>
        </p:txBody>
      </p:sp>
    </p:spTree>
    <p:extLst>
      <p:ext uri="{BB962C8B-B14F-4D97-AF65-F5344CB8AC3E}">
        <p14:creationId xmlns:p14="http://schemas.microsoft.com/office/powerpoint/2010/main" val="4228710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EDF80-D3A4-4A26-9E95-CAE0FDD73F0C}"/>
              </a:ext>
            </a:extLst>
          </p:cNvPr>
          <p:cNvSpPr>
            <a:spLocks noGrp="1"/>
          </p:cNvSpPr>
          <p:nvPr>
            <p:ph type="title"/>
          </p:nvPr>
        </p:nvSpPr>
        <p:spPr/>
        <p:txBody>
          <a:bodyPr/>
          <a:lstStyle/>
          <a:p>
            <a:r>
              <a:rPr lang="ru-RU" dirty="0"/>
              <a:t>Программа тренировок</a:t>
            </a:r>
          </a:p>
        </p:txBody>
      </p:sp>
      <p:sp>
        <p:nvSpPr>
          <p:cNvPr id="3" name="Content Placeholder 2">
            <a:extLst>
              <a:ext uri="{FF2B5EF4-FFF2-40B4-BE49-F238E27FC236}">
                <a16:creationId xmlns:a16="http://schemas.microsoft.com/office/drawing/2014/main" id="{A9CD33DD-9477-4077-947F-7D02D22954E6}"/>
              </a:ext>
            </a:extLst>
          </p:cNvPr>
          <p:cNvSpPr>
            <a:spLocks noGrp="1"/>
          </p:cNvSpPr>
          <p:nvPr>
            <p:ph idx="1"/>
          </p:nvPr>
        </p:nvSpPr>
        <p:spPr>
          <a:xfrm>
            <a:off x="838200" y="1690688"/>
            <a:ext cx="10515600" cy="4486275"/>
          </a:xfrm>
        </p:spPr>
        <p:txBody>
          <a:bodyPr/>
          <a:lstStyle/>
          <a:p>
            <a:pPr marL="0" indent="0">
              <a:buNone/>
            </a:pPr>
            <a:r>
              <a:rPr lang="ru-RU" dirty="0"/>
              <a:t>Программа была составленна с расчетом на 3 занятия в неделю, на двух из трех занятий, в программе были упраженения на бицепс, это в полной мере даст возможность мышцам отдохнуть перед следующим занятием, что дает больший потанциал для роста.</a:t>
            </a:r>
          </a:p>
          <a:p>
            <a:pPr marL="0" indent="0">
              <a:buNone/>
            </a:pPr>
            <a:r>
              <a:rPr lang="ru-RU" dirty="0"/>
              <a:t>Перед выполнением упраженния каждый делал разминку, прорабатывающую все необходимые связки и группы мышц.</a:t>
            </a:r>
          </a:p>
          <a:p>
            <a:pPr marL="0" indent="0">
              <a:buNone/>
            </a:pPr>
            <a:r>
              <a:rPr lang="ru-RU" dirty="0"/>
              <a:t>Занятие проводились регулярно, каждый испытуемый сам подстраивал веса, с которыми он будет работать.</a:t>
            </a:r>
          </a:p>
          <a:p>
            <a:pPr marL="0" indent="0">
              <a:buNone/>
            </a:pPr>
            <a:endParaRPr lang="ru-RU" dirty="0"/>
          </a:p>
        </p:txBody>
      </p:sp>
    </p:spTree>
    <p:extLst>
      <p:ext uri="{BB962C8B-B14F-4D97-AF65-F5344CB8AC3E}">
        <p14:creationId xmlns:p14="http://schemas.microsoft.com/office/powerpoint/2010/main" val="3351419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EC3C0EF-D1C5-471F-A431-1C7D6C28FD42}"/>
              </a:ext>
            </a:extLst>
          </p:cNvPr>
          <p:cNvGraphicFramePr>
            <a:graphicFrameLocks noGrp="1"/>
          </p:cNvGraphicFramePr>
          <p:nvPr>
            <p:extLst>
              <p:ext uri="{D42A27DB-BD31-4B8C-83A1-F6EECF244321}">
                <p14:modId xmlns:p14="http://schemas.microsoft.com/office/powerpoint/2010/main" val="3961194176"/>
              </p:ext>
            </p:extLst>
          </p:nvPr>
        </p:nvGraphicFramePr>
        <p:xfrm>
          <a:off x="318052" y="225287"/>
          <a:ext cx="11582400" cy="5865745"/>
        </p:xfrm>
        <a:graphic>
          <a:graphicData uri="http://schemas.openxmlformats.org/drawingml/2006/table">
            <a:tbl>
              <a:tblPr firstRow="1" bandRow="1">
                <a:tableStyleId>{5C22544A-7EE6-4342-B048-85BDC9FD1C3A}</a:tableStyleId>
              </a:tblPr>
              <a:tblGrid>
                <a:gridCol w="3860800">
                  <a:extLst>
                    <a:ext uri="{9D8B030D-6E8A-4147-A177-3AD203B41FA5}">
                      <a16:colId xmlns:a16="http://schemas.microsoft.com/office/drawing/2014/main" val="1877736959"/>
                    </a:ext>
                  </a:extLst>
                </a:gridCol>
                <a:gridCol w="3860800">
                  <a:extLst>
                    <a:ext uri="{9D8B030D-6E8A-4147-A177-3AD203B41FA5}">
                      <a16:colId xmlns:a16="http://schemas.microsoft.com/office/drawing/2014/main" val="2297301545"/>
                    </a:ext>
                  </a:extLst>
                </a:gridCol>
                <a:gridCol w="3860800">
                  <a:extLst>
                    <a:ext uri="{9D8B030D-6E8A-4147-A177-3AD203B41FA5}">
                      <a16:colId xmlns:a16="http://schemas.microsoft.com/office/drawing/2014/main" val="743048750"/>
                    </a:ext>
                  </a:extLst>
                </a:gridCol>
              </a:tblGrid>
              <a:tr h="707335">
                <a:tc>
                  <a:txBody>
                    <a:bodyPr/>
                    <a:lstStyle/>
                    <a:p>
                      <a:r>
                        <a:rPr lang="ru-RU" dirty="0"/>
                        <a:t>понедельник</a:t>
                      </a:r>
                    </a:p>
                  </a:txBody>
                  <a:tcPr/>
                </a:tc>
                <a:tc>
                  <a:txBody>
                    <a:bodyPr/>
                    <a:lstStyle/>
                    <a:p>
                      <a:r>
                        <a:rPr lang="ru-RU" dirty="0"/>
                        <a:t>среда</a:t>
                      </a:r>
                    </a:p>
                  </a:txBody>
                  <a:tcPr/>
                </a:tc>
                <a:tc>
                  <a:txBody>
                    <a:bodyPr/>
                    <a:lstStyle/>
                    <a:p>
                      <a:r>
                        <a:rPr lang="ru-RU" dirty="0"/>
                        <a:t>пятница</a:t>
                      </a:r>
                    </a:p>
                  </a:txBody>
                  <a:tcPr/>
                </a:tc>
                <a:extLst>
                  <a:ext uri="{0D108BD9-81ED-4DB2-BD59-A6C34878D82A}">
                    <a16:rowId xmlns:a16="http://schemas.microsoft.com/office/drawing/2014/main" val="1468396055"/>
                  </a:ext>
                </a:extLst>
              </a:tr>
              <a:tr h="707335">
                <a:tc>
                  <a:txBody>
                    <a:bodyPr/>
                    <a:lstStyle/>
                    <a:p>
                      <a:r>
                        <a:rPr lang="ru-RU" dirty="0"/>
                        <a:t>Приседания со штангой (5*5)</a:t>
                      </a:r>
                    </a:p>
                  </a:txBody>
                  <a:tcPr/>
                </a:tc>
                <a:tc>
                  <a:txBody>
                    <a:bodyPr/>
                    <a:lstStyle/>
                    <a:p>
                      <a:r>
                        <a:rPr lang="ru-RU" dirty="0"/>
                        <a:t>Жим лежа широким хватом (5*5)</a:t>
                      </a:r>
                    </a:p>
                  </a:txBody>
                  <a:tcPr/>
                </a:tc>
                <a:tc>
                  <a:txBody>
                    <a:bodyPr/>
                    <a:lstStyle/>
                    <a:p>
                      <a:r>
                        <a:rPr lang="ru-RU" dirty="0"/>
                        <a:t>Становая тяга (5*5)</a:t>
                      </a:r>
                    </a:p>
                  </a:txBody>
                  <a:tcPr/>
                </a:tc>
                <a:extLst>
                  <a:ext uri="{0D108BD9-81ED-4DB2-BD59-A6C34878D82A}">
                    <a16:rowId xmlns:a16="http://schemas.microsoft.com/office/drawing/2014/main" val="2776774916"/>
                  </a:ext>
                </a:extLst>
              </a:tr>
              <a:tr h="707335">
                <a:tc>
                  <a:txBody>
                    <a:bodyPr/>
                    <a:lstStyle/>
                    <a:p>
                      <a:r>
                        <a:rPr lang="ru-RU" dirty="0"/>
                        <a:t>Сгибание голени (4*8)</a:t>
                      </a:r>
                    </a:p>
                  </a:txBody>
                  <a:tcPr/>
                </a:tc>
                <a:tc>
                  <a:txBody>
                    <a:bodyPr/>
                    <a:lstStyle/>
                    <a:p>
                      <a:r>
                        <a:rPr lang="ru-RU" dirty="0"/>
                        <a:t>Жим гантелей лежа (4*8)</a:t>
                      </a:r>
                    </a:p>
                  </a:txBody>
                  <a:tcPr/>
                </a:tc>
                <a:tc>
                  <a:txBody>
                    <a:bodyPr/>
                    <a:lstStyle/>
                    <a:p>
                      <a:r>
                        <a:rPr lang="ru-RU" dirty="0"/>
                        <a:t>Разгибание голени сидя (4*8)</a:t>
                      </a:r>
                    </a:p>
                  </a:txBody>
                  <a:tcPr/>
                </a:tc>
                <a:extLst>
                  <a:ext uri="{0D108BD9-81ED-4DB2-BD59-A6C34878D82A}">
                    <a16:rowId xmlns:a16="http://schemas.microsoft.com/office/drawing/2014/main" val="1457124917"/>
                  </a:ext>
                </a:extLst>
              </a:tr>
              <a:tr h="707335">
                <a:tc>
                  <a:txBody>
                    <a:bodyPr/>
                    <a:lstStyle/>
                    <a:p>
                      <a:r>
                        <a:rPr lang="ru-RU" dirty="0"/>
                        <a:t>Жим лежа средним хватом (5*5)</a:t>
                      </a:r>
                    </a:p>
                  </a:txBody>
                  <a:tcPr/>
                </a:tc>
                <a:tc>
                  <a:txBody>
                    <a:bodyPr/>
                    <a:lstStyle/>
                    <a:p>
                      <a:r>
                        <a:rPr lang="ru-RU" dirty="0"/>
                        <a:t>Разводка гантелей лежа (4*8)</a:t>
                      </a:r>
                    </a:p>
                  </a:txBody>
                  <a:tcPr/>
                </a:tc>
                <a:tc>
                  <a:txBody>
                    <a:bodyPr/>
                    <a:lstStyle/>
                    <a:p>
                      <a:r>
                        <a:rPr lang="ru-RU" dirty="0"/>
                        <a:t>Жим лежа узким хватом (5*5)</a:t>
                      </a:r>
                    </a:p>
                  </a:txBody>
                  <a:tcPr/>
                </a:tc>
                <a:extLst>
                  <a:ext uri="{0D108BD9-81ED-4DB2-BD59-A6C34878D82A}">
                    <a16:rowId xmlns:a16="http://schemas.microsoft.com/office/drawing/2014/main" val="1866654015"/>
                  </a:ext>
                </a:extLst>
              </a:tr>
              <a:tr h="707335">
                <a:tc>
                  <a:txBody>
                    <a:bodyPr/>
                    <a:lstStyle/>
                    <a:p>
                      <a:r>
                        <a:rPr lang="ru-RU" dirty="0"/>
                        <a:t>Тяга верхнего блока (4*8)</a:t>
                      </a:r>
                    </a:p>
                  </a:txBody>
                  <a:tcPr/>
                </a:tc>
                <a:tc>
                  <a:txBody>
                    <a:bodyPr/>
                    <a:lstStyle/>
                    <a:p>
                      <a:r>
                        <a:rPr lang="ru-RU" dirty="0"/>
                        <a:t>Сведения в тренажере (4*8)</a:t>
                      </a:r>
                    </a:p>
                  </a:txBody>
                  <a:tcPr/>
                </a:tc>
                <a:tc>
                  <a:txBody>
                    <a:bodyPr/>
                    <a:lstStyle/>
                    <a:p>
                      <a:r>
                        <a:rPr lang="ru-RU" dirty="0"/>
                        <a:t>Отжимания на брусях с доп. Весом (4*8)</a:t>
                      </a:r>
                    </a:p>
                  </a:txBody>
                  <a:tcPr/>
                </a:tc>
                <a:extLst>
                  <a:ext uri="{0D108BD9-81ED-4DB2-BD59-A6C34878D82A}">
                    <a16:rowId xmlns:a16="http://schemas.microsoft.com/office/drawing/2014/main" val="3725423209"/>
                  </a:ext>
                </a:extLst>
              </a:tr>
              <a:tr h="707335">
                <a:tc>
                  <a:txBody>
                    <a:bodyPr/>
                    <a:lstStyle/>
                    <a:p>
                      <a:r>
                        <a:rPr lang="ru-RU" b="1" dirty="0"/>
                        <a:t>Подъем штанги на бицепс</a:t>
                      </a:r>
                    </a:p>
                    <a:p>
                      <a:r>
                        <a:rPr lang="ru-RU" b="1" dirty="0"/>
                        <a:t>( 5*5)/(4*8)</a:t>
                      </a:r>
                    </a:p>
                  </a:txBody>
                  <a:tcPr/>
                </a:tc>
                <a:tc>
                  <a:txBody>
                    <a:bodyPr/>
                    <a:lstStyle/>
                    <a:p>
                      <a:r>
                        <a:rPr lang="ru-RU" dirty="0"/>
                        <a:t>Отведения в тренажере (4*8)</a:t>
                      </a:r>
                    </a:p>
                  </a:txBody>
                  <a:tcPr/>
                </a:tc>
                <a:tc>
                  <a:txBody>
                    <a:bodyPr/>
                    <a:lstStyle/>
                    <a:p>
                      <a:r>
                        <a:rPr lang="ru-RU" b="1" dirty="0"/>
                        <a:t>Подъем штанги на бицепс</a:t>
                      </a:r>
                    </a:p>
                    <a:p>
                      <a:r>
                        <a:rPr lang="ru-RU" b="1" dirty="0"/>
                        <a:t>( 5*5)/(4*8)</a:t>
                      </a:r>
                    </a:p>
                    <a:p>
                      <a:endParaRPr lang="ru-RU" dirty="0"/>
                    </a:p>
                  </a:txBody>
                  <a:tcPr/>
                </a:tc>
                <a:extLst>
                  <a:ext uri="{0D108BD9-81ED-4DB2-BD59-A6C34878D82A}">
                    <a16:rowId xmlns:a16="http://schemas.microsoft.com/office/drawing/2014/main" val="2103208942"/>
                  </a:ext>
                </a:extLst>
              </a:tr>
              <a:tr h="707335">
                <a:tc>
                  <a:txBody>
                    <a:bodyPr/>
                    <a:lstStyle/>
                    <a:p>
                      <a:r>
                        <a:rPr lang="ru-RU" dirty="0"/>
                        <a:t>Пресс (3*15)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a:t>Пресс (3*15)</a:t>
                      </a:r>
                    </a:p>
                    <a:p>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a:t>Пресс (3*15)</a:t>
                      </a:r>
                    </a:p>
                    <a:p>
                      <a:endParaRPr lang="ru-RU" dirty="0"/>
                    </a:p>
                  </a:txBody>
                  <a:tcPr/>
                </a:tc>
                <a:extLst>
                  <a:ext uri="{0D108BD9-81ED-4DB2-BD59-A6C34878D82A}">
                    <a16:rowId xmlns:a16="http://schemas.microsoft.com/office/drawing/2014/main" val="1376622145"/>
                  </a:ext>
                </a:extLst>
              </a:tr>
              <a:tr h="707335">
                <a:tc>
                  <a:txBody>
                    <a:bodyPr/>
                    <a:lstStyle/>
                    <a:p>
                      <a:endParaRPr lang="ru-RU" dirty="0"/>
                    </a:p>
                  </a:txBody>
                  <a:tcPr/>
                </a:tc>
                <a:tc>
                  <a:txBody>
                    <a:bodyPr/>
                    <a:lstStyle/>
                    <a:p>
                      <a:endParaRPr lang="ru-RU"/>
                    </a:p>
                  </a:txBody>
                  <a:tcPr/>
                </a:tc>
                <a:tc>
                  <a:txBody>
                    <a:bodyPr/>
                    <a:lstStyle/>
                    <a:p>
                      <a:endParaRPr lang="ru-RU" dirty="0"/>
                    </a:p>
                  </a:txBody>
                  <a:tcPr/>
                </a:tc>
                <a:extLst>
                  <a:ext uri="{0D108BD9-81ED-4DB2-BD59-A6C34878D82A}">
                    <a16:rowId xmlns:a16="http://schemas.microsoft.com/office/drawing/2014/main" val="2146420109"/>
                  </a:ext>
                </a:extLst>
              </a:tr>
            </a:tbl>
          </a:graphicData>
        </a:graphic>
      </p:graphicFrame>
      <p:sp>
        <p:nvSpPr>
          <p:cNvPr id="5" name="TextBox 4">
            <a:extLst>
              <a:ext uri="{FF2B5EF4-FFF2-40B4-BE49-F238E27FC236}">
                <a16:creationId xmlns:a16="http://schemas.microsoft.com/office/drawing/2014/main" id="{D826CC70-D3EA-48AE-B93B-333AB6A9EC5A}"/>
              </a:ext>
            </a:extLst>
          </p:cNvPr>
          <p:cNvSpPr txBox="1"/>
          <p:nvPr/>
        </p:nvSpPr>
        <p:spPr>
          <a:xfrm>
            <a:off x="2045948" y="6263381"/>
            <a:ext cx="8100103" cy="369332"/>
          </a:xfrm>
          <a:prstGeom prst="rect">
            <a:avLst/>
          </a:prstGeom>
          <a:noFill/>
        </p:spPr>
        <p:txBody>
          <a:bodyPr wrap="none" rtlCol="0">
            <a:spAutoFit/>
          </a:bodyPr>
          <a:lstStyle/>
          <a:p>
            <a:r>
              <a:rPr lang="ru-RU" dirty="0"/>
              <a:t>В скобках указано количество подходов и посторений в подходе соответственно.</a:t>
            </a:r>
          </a:p>
        </p:txBody>
      </p:sp>
    </p:spTree>
    <p:extLst>
      <p:ext uri="{BB962C8B-B14F-4D97-AF65-F5344CB8AC3E}">
        <p14:creationId xmlns:p14="http://schemas.microsoft.com/office/powerpoint/2010/main" val="4173013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DE72945-051F-4FB6-8865-89DFF21F577A}"/>
              </a:ext>
            </a:extLst>
          </p:cNvPr>
          <p:cNvSpPr>
            <a:spLocks noGrp="1"/>
          </p:cNvSpPr>
          <p:nvPr>
            <p:ph type="title"/>
          </p:nvPr>
        </p:nvSpPr>
        <p:spPr/>
        <p:txBody>
          <a:bodyPr/>
          <a:lstStyle/>
          <a:p>
            <a:r>
              <a:rPr lang="ru-RU" dirty="0"/>
              <a:t>Результаты эксперимента</a:t>
            </a:r>
          </a:p>
        </p:txBody>
      </p:sp>
      <p:graphicFrame>
        <p:nvGraphicFramePr>
          <p:cNvPr id="7" name="Table 7">
            <a:extLst>
              <a:ext uri="{FF2B5EF4-FFF2-40B4-BE49-F238E27FC236}">
                <a16:creationId xmlns:a16="http://schemas.microsoft.com/office/drawing/2014/main" id="{33820AF5-F1B7-49F3-A099-CFCB6A96303F}"/>
              </a:ext>
            </a:extLst>
          </p:cNvPr>
          <p:cNvGraphicFramePr>
            <a:graphicFrameLocks noGrp="1"/>
          </p:cNvGraphicFramePr>
          <p:nvPr>
            <p:ph idx="1"/>
            <p:extLst>
              <p:ext uri="{D42A27DB-BD31-4B8C-83A1-F6EECF244321}">
                <p14:modId xmlns:p14="http://schemas.microsoft.com/office/powerpoint/2010/main" val="3757575815"/>
              </p:ext>
            </p:extLst>
          </p:nvPr>
        </p:nvGraphicFramePr>
        <p:xfrm>
          <a:off x="838200" y="1606365"/>
          <a:ext cx="10515600" cy="488651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241627316"/>
                    </a:ext>
                  </a:extLst>
                </a:gridCol>
                <a:gridCol w="2628900">
                  <a:extLst>
                    <a:ext uri="{9D8B030D-6E8A-4147-A177-3AD203B41FA5}">
                      <a16:colId xmlns:a16="http://schemas.microsoft.com/office/drawing/2014/main" val="1546796097"/>
                    </a:ext>
                  </a:extLst>
                </a:gridCol>
                <a:gridCol w="2628900">
                  <a:extLst>
                    <a:ext uri="{9D8B030D-6E8A-4147-A177-3AD203B41FA5}">
                      <a16:colId xmlns:a16="http://schemas.microsoft.com/office/drawing/2014/main" val="396343184"/>
                    </a:ext>
                  </a:extLst>
                </a:gridCol>
                <a:gridCol w="2628900">
                  <a:extLst>
                    <a:ext uri="{9D8B030D-6E8A-4147-A177-3AD203B41FA5}">
                      <a16:colId xmlns:a16="http://schemas.microsoft.com/office/drawing/2014/main" val="3818561815"/>
                    </a:ext>
                  </a:extLst>
                </a:gridCol>
              </a:tblGrid>
              <a:tr h="977302">
                <a:tc>
                  <a:txBody>
                    <a:bodyPr/>
                    <a:lstStyle/>
                    <a:p>
                      <a:endParaRPr lang="ru-RU"/>
                    </a:p>
                  </a:txBody>
                  <a:tcPr/>
                </a:tc>
                <a:tc>
                  <a:txBody>
                    <a:bodyPr/>
                    <a:lstStyle/>
                    <a:p>
                      <a:r>
                        <a:rPr lang="ru-RU" dirty="0"/>
                        <a:t>В начале эксперимента</a:t>
                      </a:r>
                    </a:p>
                  </a:txBody>
                  <a:tcPr/>
                </a:tc>
                <a:tc>
                  <a:txBody>
                    <a:bodyPr/>
                    <a:lstStyle/>
                    <a:p>
                      <a:r>
                        <a:rPr lang="ru-RU" dirty="0"/>
                        <a:t>Спустя месяц</a:t>
                      </a:r>
                    </a:p>
                  </a:txBody>
                  <a:tcPr/>
                </a:tc>
                <a:tc>
                  <a:txBody>
                    <a:bodyPr/>
                    <a:lstStyle/>
                    <a:p>
                      <a:r>
                        <a:rPr lang="ru-RU" dirty="0"/>
                        <a:t>В конце эксперимента</a:t>
                      </a:r>
                    </a:p>
                  </a:txBody>
                  <a:tcPr/>
                </a:tc>
                <a:extLst>
                  <a:ext uri="{0D108BD9-81ED-4DB2-BD59-A6C34878D82A}">
                    <a16:rowId xmlns:a16="http://schemas.microsoft.com/office/drawing/2014/main" val="2708289895"/>
                  </a:ext>
                </a:extLst>
              </a:tr>
              <a:tr h="977302">
                <a:tc>
                  <a:txBody>
                    <a:bodyPr/>
                    <a:lstStyle/>
                    <a:p>
                      <a:r>
                        <a:rPr lang="ru-RU" dirty="0"/>
                        <a:t>Строгий подъем на бицепс у стены первого испытуемого</a:t>
                      </a:r>
                    </a:p>
                  </a:txBody>
                  <a:tcPr/>
                </a:tc>
                <a:tc>
                  <a:txBody>
                    <a:bodyPr/>
                    <a:lstStyle/>
                    <a:p>
                      <a:r>
                        <a:rPr lang="ru-RU" dirty="0"/>
                        <a:t>28,5 кг</a:t>
                      </a:r>
                    </a:p>
                  </a:txBody>
                  <a:tcPr/>
                </a:tc>
                <a:tc>
                  <a:txBody>
                    <a:bodyPr/>
                    <a:lstStyle/>
                    <a:p>
                      <a:r>
                        <a:rPr lang="ru-RU" dirty="0"/>
                        <a:t>30 кг</a:t>
                      </a:r>
                    </a:p>
                  </a:txBody>
                  <a:tcPr/>
                </a:tc>
                <a:tc>
                  <a:txBody>
                    <a:bodyPr/>
                    <a:lstStyle/>
                    <a:p>
                      <a:r>
                        <a:rPr lang="ru-RU" dirty="0"/>
                        <a:t>34 кг</a:t>
                      </a:r>
                    </a:p>
                  </a:txBody>
                  <a:tcPr/>
                </a:tc>
                <a:extLst>
                  <a:ext uri="{0D108BD9-81ED-4DB2-BD59-A6C34878D82A}">
                    <a16:rowId xmlns:a16="http://schemas.microsoft.com/office/drawing/2014/main" val="1270264236"/>
                  </a:ext>
                </a:extLst>
              </a:tr>
              <a:tr h="977302">
                <a:tc>
                  <a:txBody>
                    <a:bodyPr/>
                    <a:lstStyle/>
                    <a:p>
                      <a:r>
                        <a:rPr lang="ru-RU" dirty="0"/>
                        <a:t>Объем бицепса первого испытуемого</a:t>
                      </a:r>
                    </a:p>
                  </a:txBody>
                  <a:tcPr/>
                </a:tc>
                <a:tc>
                  <a:txBody>
                    <a:bodyPr/>
                    <a:lstStyle/>
                    <a:p>
                      <a:r>
                        <a:rPr lang="ru-RU" dirty="0"/>
                        <a:t>33 см</a:t>
                      </a:r>
                    </a:p>
                  </a:txBody>
                  <a:tcPr/>
                </a:tc>
                <a:tc>
                  <a:txBody>
                    <a:bodyPr/>
                    <a:lstStyle/>
                    <a:p>
                      <a:r>
                        <a:rPr lang="ru-RU" dirty="0"/>
                        <a:t>34 см</a:t>
                      </a:r>
                    </a:p>
                  </a:txBody>
                  <a:tcPr/>
                </a:tc>
                <a:tc>
                  <a:txBody>
                    <a:bodyPr/>
                    <a:lstStyle/>
                    <a:p>
                      <a:r>
                        <a:rPr lang="ru-RU" dirty="0"/>
                        <a:t>34,5 см</a:t>
                      </a:r>
                    </a:p>
                  </a:txBody>
                  <a:tcPr/>
                </a:tc>
                <a:extLst>
                  <a:ext uri="{0D108BD9-81ED-4DB2-BD59-A6C34878D82A}">
                    <a16:rowId xmlns:a16="http://schemas.microsoft.com/office/drawing/2014/main" val="1739463798"/>
                  </a:ext>
                </a:extLst>
              </a:tr>
              <a:tr h="977302">
                <a:tc>
                  <a:txBody>
                    <a:bodyPr/>
                    <a:lstStyle/>
                    <a:p>
                      <a:r>
                        <a:rPr lang="ru-RU" dirty="0"/>
                        <a:t>Строгий подъем на бицепс у стены второго испытуемого</a:t>
                      </a:r>
                    </a:p>
                  </a:txBody>
                  <a:tcPr/>
                </a:tc>
                <a:tc>
                  <a:txBody>
                    <a:bodyPr/>
                    <a:lstStyle/>
                    <a:p>
                      <a:r>
                        <a:rPr lang="ru-RU" dirty="0"/>
                        <a:t>25кг</a:t>
                      </a:r>
                    </a:p>
                  </a:txBody>
                  <a:tcPr/>
                </a:tc>
                <a:tc>
                  <a:txBody>
                    <a:bodyPr/>
                    <a:lstStyle/>
                    <a:p>
                      <a:r>
                        <a:rPr lang="ru-RU" dirty="0"/>
                        <a:t>26кг</a:t>
                      </a:r>
                    </a:p>
                  </a:txBody>
                  <a:tcPr/>
                </a:tc>
                <a:tc>
                  <a:txBody>
                    <a:bodyPr/>
                    <a:lstStyle/>
                    <a:p>
                      <a:r>
                        <a:rPr lang="ru-RU" dirty="0"/>
                        <a:t>28кг</a:t>
                      </a:r>
                    </a:p>
                  </a:txBody>
                  <a:tcPr/>
                </a:tc>
                <a:extLst>
                  <a:ext uri="{0D108BD9-81ED-4DB2-BD59-A6C34878D82A}">
                    <a16:rowId xmlns:a16="http://schemas.microsoft.com/office/drawing/2014/main" val="1752813849"/>
                  </a:ext>
                </a:extLst>
              </a:tr>
              <a:tr h="977302">
                <a:tc>
                  <a:txBody>
                    <a:bodyPr/>
                    <a:lstStyle/>
                    <a:p>
                      <a:r>
                        <a:rPr lang="ru-RU" dirty="0"/>
                        <a:t>Объем бицепса второго испытуемого</a:t>
                      </a:r>
                    </a:p>
                  </a:txBody>
                  <a:tcPr/>
                </a:tc>
                <a:tc>
                  <a:txBody>
                    <a:bodyPr/>
                    <a:lstStyle/>
                    <a:p>
                      <a:r>
                        <a:rPr lang="ru-RU" dirty="0"/>
                        <a:t>30см</a:t>
                      </a:r>
                    </a:p>
                  </a:txBody>
                  <a:tcPr/>
                </a:tc>
                <a:tc>
                  <a:txBody>
                    <a:bodyPr/>
                    <a:lstStyle/>
                    <a:p>
                      <a:r>
                        <a:rPr lang="ru-RU" dirty="0"/>
                        <a:t>31см</a:t>
                      </a:r>
                    </a:p>
                  </a:txBody>
                  <a:tcPr/>
                </a:tc>
                <a:tc>
                  <a:txBody>
                    <a:bodyPr/>
                    <a:lstStyle/>
                    <a:p>
                      <a:r>
                        <a:rPr lang="ru-RU" dirty="0"/>
                        <a:t>31,5см</a:t>
                      </a:r>
                    </a:p>
                  </a:txBody>
                  <a:tcPr/>
                </a:tc>
                <a:extLst>
                  <a:ext uri="{0D108BD9-81ED-4DB2-BD59-A6C34878D82A}">
                    <a16:rowId xmlns:a16="http://schemas.microsoft.com/office/drawing/2014/main" val="3450153229"/>
                  </a:ext>
                </a:extLst>
              </a:tr>
            </a:tbl>
          </a:graphicData>
        </a:graphic>
      </p:graphicFrame>
    </p:spTree>
    <p:extLst>
      <p:ext uri="{BB962C8B-B14F-4D97-AF65-F5344CB8AC3E}">
        <p14:creationId xmlns:p14="http://schemas.microsoft.com/office/powerpoint/2010/main" val="425994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E5771-661F-474A-9AA5-20AAB55DFBD2}"/>
              </a:ext>
            </a:extLst>
          </p:cNvPr>
          <p:cNvSpPr>
            <a:spLocks noGrp="1"/>
          </p:cNvSpPr>
          <p:nvPr>
            <p:ph type="title"/>
          </p:nvPr>
        </p:nvSpPr>
        <p:spPr/>
        <p:txBody>
          <a:bodyPr/>
          <a:lstStyle/>
          <a:p>
            <a:r>
              <a:rPr lang="ru-RU" dirty="0"/>
              <a:t>Выводы из эксперимента</a:t>
            </a:r>
          </a:p>
        </p:txBody>
      </p:sp>
      <p:sp>
        <p:nvSpPr>
          <p:cNvPr id="3" name="Content Placeholder 2">
            <a:extLst>
              <a:ext uri="{FF2B5EF4-FFF2-40B4-BE49-F238E27FC236}">
                <a16:creationId xmlns:a16="http://schemas.microsoft.com/office/drawing/2014/main" id="{6E637F02-9374-4748-AF3C-31AA48249118}"/>
              </a:ext>
            </a:extLst>
          </p:cNvPr>
          <p:cNvSpPr>
            <a:spLocks noGrp="1"/>
          </p:cNvSpPr>
          <p:nvPr>
            <p:ph idx="1"/>
          </p:nvPr>
        </p:nvSpPr>
        <p:spPr/>
        <p:txBody>
          <a:bodyPr/>
          <a:lstStyle/>
          <a:p>
            <a:pPr marL="0" indent="0">
              <a:buNone/>
            </a:pPr>
            <a:r>
              <a:rPr lang="ru-RU" dirty="0"/>
              <a:t>По результатам данного эксперемента можно сделать </a:t>
            </a:r>
            <a:r>
              <a:rPr lang="ru-RU" dirty="0" err="1"/>
              <a:t>вывод,что</a:t>
            </a:r>
            <a:r>
              <a:rPr lang="ru-RU" dirty="0"/>
              <a:t> </a:t>
            </a:r>
            <a:r>
              <a:rPr lang="ru-RU" dirty="0" err="1"/>
              <a:t>читинг</a:t>
            </a:r>
            <a:r>
              <a:rPr lang="ru-RU" dirty="0"/>
              <a:t> может служить хорошим инструментом для увеличения силовых показателей и мышечного объема</a:t>
            </a:r>
          </a:p>
        </p:txBody>
      </p:sp>
    </p:spTree>
    <p:extLst>
      <p:ext uri="{BB962C8B-B14F-4D97-AF65-F5344CB8AC3E}">
        <p14:creationId xmlns:p14="http://schemas.microsoft.com/office/powerpoint/2010/main" val="3776878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D44D2-8277-4822-BAA8-DED3D2EA6C9B}"/>
              </a:ext>
            </a:extLst>
          </p:cNvPr>
          <p:cNvSpPr>
            <a:spLocks noGrp="1"/>
          </p:cNvSpPr>
          <p:nvPr>
            <p:ph type="title"/>
          </p:nvPr>
        </p:nvSpPr>
        <p:spPr/>
        <p:txBody>
          <a:bodyPr/>
          <a:lstStyle/>
          <a:p>
            <a:r>
              <a:rPr lang="ru-RU" dirty="0"/>
              <a:t>           Актуальность и ситуация </a:t>
            </a:r>
          </a:p>
        </p:txBody>
      </p:sp>
      <p:sp>
        <p:nvSpPr>
          <p:cNvPr id="3" name="Content Placeholder 2">
            <a:extLst>
              <a:ext uri="{FF2B5EF4-FFF2-40B4-BE49-F238E27FC236}">
                <a16:creationId xmlns:a16="http://schemas.microsoft.com/office/drawing/2014/main" id="{2E98B435-78F8-4FCA-9DC8-D45A920A9867}"/>
              </a:ext>
            </a:extLst>
          </p:cNvPr>
          <p:cNvSpPr>
            <a:spLocks noGrp="1"/>
          </p:cNvSpPr>
          <p:nvPr>
            <p:ph idx="1"/>
          </p:nvPr>
        </p:nvSpPr>
        <p:spPr/>
        <p:txBody>
          <a:bodyPr/>
          <a:lstStyle/>
          <a:p>
            <a:r>
              <a:rPr lang="ru-RU" dirty="0"/>
              <a:t>Множество раз, находясь в зале, я замечал разговаривал с людьми, которые не понимают, что такое </a:t>
            </a:r>
            <a:r>
              <a:rPr lang="ru-RU" dirty="0" err="1"/>
              <a:t>читинг</a:t>
            </a:r>
            <a:r>
              <a:rPr lang="ru-RU" dirty="0"/>
              <a:t> и, как его правильно использовать, в своем проекте я хочу показать, чем может быть полезен </a:t>
            </a:r>
            <a:r>
              <a:rPr lang="ru-RU" dirty="0" err="1"/>
              <a:t>читинг</a:t>
            </a:r>
            <a:r>
              <a:rPr lang="ru-RU" dirty="0"/>
              <a:t> </a:t>
            </a:r>
          </a:p>
        </p:txBody>
      </p:sp>
    </p:spTree>
    <p:extLst>
      <p:ext uri="{BB962C8B-B14F-4D97-AF65-F5344CB8AC3E}">
        <p14:creationId xmlns:p14="http://schemas.microsoft.com/office/powerpoint/2010/main" val="3868950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A42FD-D7C6-4043-9038-CE6117BDDDFA}"/>
              </a:ext>
            </a:extLst>
          </p:cNvPr>
          <p:cNvSpPr>
            <a:spLocks noGrp="1"/>
          </p:cNvSpPr>
          <p:nvPr>
            <p:ph type="title"/>
          </p:nvPr>
        </p:nvSpPr>
        <p:spPr/>
        <p:txBody>
          <a:bodyPr/>
          <a:lstStyle/>
          <a:p>
            <a:r>
              <a:rPr lang="ru-RU" dirty="0"/>
              <a:t>               Направленность проекта</a:t>
            </a:r>
          </a:p>
        </p:txBody>
      </p:sp>
      <p:sp>
        <p:nvSpPr>
          <p:cNvPr id="3" name="Content Placeholder 2">
            <a:extLst>
              <a:ext uri="{FF2B5EF4-FFF2-40B4-BE49-F238E27FC236}">
                <a16:creationId xmlns:a16="http://schemas.microsoft.com/office/drawing/2014/main" id="{351CE95C-5374-4EB8-96A3-86AF2EA1C565}"/>
              </a:ext>
            </a:extLst>
          </p:cNvPr>
          <p:cNvSpPr>
            <a:spLocks noGrp="1"/>
          </p:cNvSpPr>
          <p:nvPr>
            <p:ph idx="1"/>
          </p:nvPr>
        </p:nvSpPr>
        <p:spPr/>
        <p:txBody>
          <a:bodyPr/>
          <a:lstStyle/>
          <a:p>
            <a:r>
              <a:rPr lang="ru-RU" dirty="0"/>
              <a:t>В своем проекте я хочу осветить тему читинга при силовых тренировках, чтобы непросвещенные спортсмены понимали пользу читинга и возможные последствия от неправильного его использования.</a:t>
            </a:r>
          </a:p>
        </p:txBody>
      </p:sp>
    </p:spTree>
    <p:extLst>
      <p:ext uri="{BB962C8B-B14F-4D97-AF65-F5344CB8AC3E}">
        <p14:creationId xmlns:p14="http://schemas.microsoft.com/office/powerpoint/2010/main" val="1991274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3D460-69B6-4D4A-AC1F-0ED84942B980}"/>
              </a:ext>
            </a:extLst>
          </p:cNvPr>
          <p:cNvSpPr>
            <a:spLocks noGrp="1"/>
          </p:cNvSpPr>
          <p:nvPr>
            <p:ph type="title"/>
          </p:nvPr>
        </p:nvSpPr>
        <p:spPr/>
        <p:txBody>
          <a:bodyPr/>
          <a:lstStyle/>
          <a:p>
            <a:r>
              <a:rPr lang="ru-RU" dirty="0"/>
              <a:t>                  Что такое </a:t>
            </a:r>
            <a:r>
              <a:rPr lang="ru-RU" dirty="0" err="1"/>
              <a:t>читинг</a:t>
            </a:r>
            <a:r>
              <a:rPr lang="ru-RU" dirty="0"/>
              <a:t>?</a:t>
            </a:r>
          </a:p>
        </p:txBody>
      </p:sp>
      <p:sp>
        <p:nvSpPr>
          <p:cNvPr id="3" name="Content Placeholder 2">
            <a:extLst>
              <a:ext uri="{FF2B5EF4-FFF2-40B4-BE49-F238E27FC236}">
                <a16:creationId xmlns:a16="http://schemas.microsoft.com/office/drawing/2014/main" id="{677423AD-8462-4E0A-9391-3555FC9545A9}"/>
              </a:ext>
            </a:extLst>
          </p:cNvPr>
          <p:cNvSpPr>
            <a:spLocks noGrp="1"/>
          </p:cNvSpPr>
          <p:nvPr>
            <p:ph idx="1"/>
          </p:nvPr>
        </p:nvSpPr>
        <p:spPr/>
        <p:txBody>
          <a:bodyPr>
            <a:normAutofit/>
          </a:bodyPr>
          <a:lstStyle/>
          <a:p>
            <a:pPr>
              <a:lnSpc>
                <a:spcPct val="107000"/>
              </a:lnSpc>
              <a:spcAft>
                <a:spcPts val="800"/>
              </a:spcAft>
            </a:pPr>
            <a:r>
              <a:rPr lang="ru-RU" dirty="0">
                <a:effectLst/>
                <a:latin typeface="Calibri" panose="020F0502020204030204" pitchFamily="34" charset="0"/>
                <a:ea typeface="Calibri" panose="020F0502020204030204" pitchFamily="34" charset="0"/>
                <a:cs typeface="Times New Roman" panose="02020603050405020304" pitchFamily="18" charset="0"/>
              </a:rPr>
              <a:t>Читинг в силовых тренировках представляет собой использование различных приемов или уловок, которые позволяют спортсмену облегчить выполнение упражнений или получить преимущество в достижении целей тренировки. Это может включать в себя изменение техники выполнения, сокращение амплитуды движений, использование слишком легких весов, или даже использование вспомогательных устройств.</a:t>
            </a:r>
          </a:p>
        </p:txBody>
      </p:sp>
    </p:spTree>
    <p:extLst>
      <p:ext uri="{BB962C8B-B14F-4D97-AF65-F5344CB8AC3E}">
        <p14:creationId xmlns:p14="http://schemas.microsoft.com/office/powerpoint/2010/main" val="3156173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EDAA1-A6AF-4CC7-AFDF-F761860BB347}"/>
              </a:ext>
            </a:extLst>
          </p:cNvPr>
          <p:cNvSpPr>
            <a:spLocks noGrp="1"/>
          </p:cNvSpPr>
          <p:nvPr>
            <p:ph type="title"/>
          </p:nvPr>
        </p:nvSpPr>
        <p:spPr/>
        <p:txBody>
          <a:bodyPr/>
          <a:lstStyle/>
          <a:p>
            <a:r>
              <a:rPr lang="ru-RU" dirty="0"/>
              <a:t>                   История читинга</a:t>
            </a:r>
          </a:p>
        </p:txBody>
      </p:sp>
      <p:sp>
        <p:nvSpPr>
          <p:cNvPr id="3" name="Content Placeholder 2">
            <a:extLst>
              <a:ext uri="{FF2B5EF4-FFF2-40B4-BE49-F238E27FC236}">
                <a16:creationId xmlns:a16="http://schemas.microsoft.com/office/drawing/2014/main" id="{D95A29C9-DF6C-46B9-8B35-C9BD7716BC04}"/>
              </a:ext>
            </a:extLst>
          </p:cNvPr>
          <p:cNvSpPr>
            <a:spLocks noGrp="1"/>
          </p:cNvSpPr>
          <p:nvPr>
            <p:ph idx="1"/>
          </p:nvPr>
        </p:nvSpPr>
        <p:spPr/>
        <p:txBody>
          <a:bodyPr/>
          <a:lstStyle/>
          <a:p>
            <a:pPr marL="0" indent="0">
              <a:buNone/>
            </a:pPr>
            <a:r>
              <a:rPr lang="ru-RU" dirty="0">
                <a:effectLst/>
                <a:latin typeface="Calibri" panose="020F0502020204030204" pitchFamily="34" charset="0"/>
                <a:ea typeface="Calibri" panose="020F0502020204030204" pitchFamily="34" charset="0"/>
                <a:cs typeface="Times New Roman" panose="02020603050405020304" pitchFamily="18" charset="0"/>
              </a:rPr>
              <a:t>Читинг в силовом спорте имеет долгую историю, начиная с появления первых соревнований по поднятию тяжестей. За время своего развития читинг приобрел различные формы и проявления, в зависимости от изменяющихся требований и технического прогресса. Многие именитые спортсменые использовали читинг и рассказывали о его пользе. В их числе всеми известные бодибилдеры:</a:t>
            </a:r>
          </a:p>
          <a:p>
            <a:pPr marL="0" indent="0">
              <a:buNone/>
            </a:pPr>
            <a:r>
              <a:rPr lang="ru-RU" dirty="0">
                <a:effectLst/>
                <a:latin typeface="Calibri" panose="020F0502020204030204" pitchFamily="34" charset="0"/>
                <a:ea typeface="Calibri" panose="020F0502020204030204" pitchFamily="34" charset="0"/>
                <a:cs typeface="Times New Roman" panose="02020603050405020304" pitchFamily="18" charset="0"/>
              </a:rPr>
              <a:t>Арнольд </a:t>
            </a:r>
            <a:r>
              <a:rPr lang="ru-RU" dirty="0">
                <a:latin typeface="Calibri" panose="020F0502020204030204" pitchFamily="34" charset="0"/>
                <a:ea typeface="Calibri" panose="020F0502020204030204" pitchFamily="34" charset="0"/>
                <a:cs typeface="Times New Roman" panose="02020603050405020304" pitchFamily="18" charset="0"/>
              </a:rPr>
              <a:t>Шварцнейгер</a:t>
            </a:r>
          </a:p>
          <a:p>
            <a:pPr marL="0" indent="0">
              <a:buNone/>
            </a:pPr>
            <a:r>
              <a:rPr lang="ru-RU" dirty="0">
                <a:latin typeface="Calibri" panose="020F0502020204030204" pitchFamily="34" charset="0"/>
                <a:ea typeface="Calibri" panose="020F0502020204030204" pitchFamily="34" charset="0"/>
                <a:cs typeface="Times New Roman" panose="02020603050405020304" pitchFamily="18" charset="0"/>
              </a:rPr>
              <a:t>Ронни Колеман</a:t>
            </a:r>
          </a:p>
          <a:p>
            <a:pPr marL="0" indent="0">
              <a:buNone/>
            </a:pPr>
            <a:r>
              <a:rPr lang="ru-RU" dirty="0">
                <a:latin typeface="Calibri" panose="020F0502020204030204" pitchFamily="34" charset="0"/>
                <a:cs typeface="Times New Roman" panose="02020603050405020304" pitchFamily="18" charset="0"/>
              </a:rPr>
              <a:t>Крис Бампстед</a:t>
            </a:r>
            <a:endParaRPr lang="ru-RU" dirty="0"/>
          </a:p>
        </p:txBody>
      </p:sp>
    </p:spTree>
    <p:extLst>
      <p:ext uri="{BB962C8B-B14F-4D97-AF65-F5344CB8AC3E}">
        <p14:creationId xmlns:p14="http://schemas.microsoft.com/office/powerpoint/2010/main" val="4195086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562DE-DFC6-4C40-922B-6C6F2CCFCF92}"/>
              </a:ext>
            </a:extLst>
          </p:cNvPr>
          <p:cNvSpPr>
            <a:spLocks noGrp="1"/>
          </p:cNvSpPr>
          <p:nvPr>
            <p:ph type="title"/>
          </p:nvPr>
        </p:nvSpPr>
        <p:spPr/>
        <p:txBody>
          <a:bodyPr/>
          <a:lstStyle/>
          <a:p>
            <a:r>
              <a:rPr lang="ru-RU" dirty="0"/>
              <a:t>                     Польза читинга</a:t>
            </a:r>
          </a:p>
        </p:txBody>
      </p:sp>
      <p:sp>
        <p:nvSpPr>
          <p:cNvPr id="3" name="Content Placeholder 2">
            <a:extLst>
              <a:ext uri="{FF2B5EF4-FFF2-40B4-BE49-F238E27FC236}">
                <a16:creationId xmlns:a16="http://schemas.microsoft.com/office/drawing/2014/main" id="{53F4E65E-FEC6-4B5A-92C6-20EB15882070}"/>
              </a:ext>
            </a:extLst>
          </p:cNvPr>
          <p:cNvSpPr>
            <a:spLocks noGrp="1"/>
          </p:cNvSpPr>
          <p:nvPr>
            <p:ph idx="1"/>
          </p:nvPr>
        </p:nvSpPr>
        <p:spPr/>
        <p:txBody>
          <a:bodyPr/>
          <a:lstStyle/>
          <a:p>
            <a:pPr marL="0" indent="0">
              <a:buNone/>
            </a:pPr>
            <a:r>
              <a:rPr lang="ru-RU" dirty="0"/>
              <a:t>При занятиях с читингом можно с помощью внесения изменения в технику дойти до полного отказа той мышечной группы, на которую идет фокус. Это способствует большему стимулу для роста мышц, соответственно росту силовых показателей. Также, читинг, при соблюдении техники его исполнения, помогает уберечь опорно двигательный аппарат от травм, которые могут появиться при строгой технике.</a:t>
            </a:r>
          </a:p>
        </p:txBody>
      </p:sp>
    </p:spTree>
    <p:extLst>
      <p:ext uri="{BB962C8B-B14F-4D97-AF65-F5344CB8AC3E}">
        <p14:creationId xmlns:p14="http://schemas.microsoft.com/office/powerpoint/2010/main" val="717662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9602-DBE6-4DF6-8183-799D7B18C9DD}"/>
              </a:ext>
            </a:extLst>
          </p:cNvPr>
          <p:cNvSpPr>
            <a:spLocks noGrp="1"/>
          </p:cNvSpPr>
          <p:nvPr>
            <p:ph type="title"/>
          </p:nvPr>
        </p:nvSpPr>
        <p:spPr/>
        <p:txBody>
          <a:bodyPr/>
          <a:lstStyle/>
          <a:p>
            <a:r>
              <a:rPr lang="ru-RU" dirty="0"/>
              <a:t>         Потенциальный вред читинга</a:t>
            </a:r>
          </a:p>
        </p:txBody>
      </p:sp>
      <p:sp>
        <p:nvSpPr>
          <p:cNvPr id="3" name="Content Placeholder 2">
            <a:extLst>
              <a:ext uri="{FF2B5EF4-FFF2-40B4-BE49-F238E27FC236}">
                <a16:creationId xmlns:a16="http://schemas.microsoft.com/office/drawing/2014/main" id="{4FF9AC06-06A1-4616-8792-941480A95B5C}"/>
              </a:ext>
            </a:extLst>
          </p:cNvPr>
          <p:cNvSpPr>
            <a:spLocks noGrp="1"/>
          </p:cNvSpPr>
          <p:nvPr>
            <p:ph idx="1"/>
          </p:nvPr>
        </p:nvSpPr>
        <p:spPr/>
        <p:txBody>
          <a:bodyPr/>
          <a:lstStyle/>
          <a:p>
            <a:r>
              <a:rPr lang="ru-RU" dirty="0"/>
              <a:t>При неправильном выполнении или без присмотра тренера, упражнения с использованием читинга могут негативно сказаться на суставах и связках, что может привести к травмам и растяжениям. Но если соблюдать все правила, этого можно с легкостью избежать и получить желаемый результат.</a:t>
            </a:r>
          </a:p>
        </p:txBody>
      </p:sp>
    </p:spTree>
    <p:extLst>
      <p:ext uri="{BB962C8B-B14F-4D97-AF65-F5344CB8AC3E}">
        <p14:creationId xmlns:p14="http://schemas.microsoft.com/office/powerpoint/2010/main" val="2734005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42C8A-A510-44CF-9AF1-62316A8632A0}"/>
              </a:ext>
            </a:extLst>
          </p:cNvPr>
          <p:cNvSpPr>
            <a:spLocks noGrp="1"/>
          </p:cNvSpPr>
          <p:nvPr>
            <p:ph type="title"/>
          </p:nvPr>
        </p:nvSpPr>
        <p:spPr/>
        <p:txBody>
          <a:bodyPr/>
          <a:lstStyle/>
          <a:p>
            <a:r>
              <a:rPr lang="ru-RU" dirty="0"/>
              <a:t>         Правильное использование читинга</a:t>
            </a:r>
          </a:p>
        </p:txBody>
      </p:sp>
      <p:sp>
        <p:nvSpPr>
          <p:cNvPr id="3" name="Content Placeholder 2">
            <a:extLst>
              <a:ext uri="{FF2B5EF4-FFF2-40B4-BE49-F238E27FC236}">
                <a16:creationId xmlns:a16="http://schemas.microsoft.com/office/drawing/2014/main" id="{70B68C2D-76D6-4215-84DE-A08DA3C4E3F7}"/>
              </a:ext>
            </a:extLst>
          </p:cNvPr>
          <p:cNvSpPr>
            <a:spLocks noGrp="1"/>
          </p:cNvSpPr>
          <p:nvPr>
            <p:ph idx="1"/>
          </p:nvPr>
        </p:nvSpPr>
        <p:spPr/>
        <p:txBody>
          <a:bodyPr/>
          <a:lstStyle/>
          <a:p>
            <a:pPr marL="0" indent="0">
              <a:buNone/>
            </a:pPr>
            <a:r>
              <a:rPr lang="ru-RU" dirty="0"/>
              <a:t>Читинг – это инструмент, который в неумелых руках может привести к проблемам со здоровьем, но если понять, как его правильно использовать, можно  поднять свои результаты в спорте и спастись от травм. Для его понимания необходима консультация специалиста, который поможет и технику и научить правильно его использовать. Перед выполнением упражнений с читингом нужна база из подготовленных мышц и связок, чтобы избежать травм.</a:t>
            </a:r>
          </a:p>
          <a:p>
            <a:pPr marL="0" indent="0">
              <a:buNone/>
            </a:pPr>
            <a:endParaRPr lang="ru-RU" dirty="0"/>
          </a:p>
        </p:txBody>
      </p:sp>
    </p:spTree>
    <p:extLst>
      <p:ext uri="{BB962C8B-B14F-4D97-AF65-F5344CB8AC3E}">
        <p14:creationId xmlns:p14="http://schemas.microsoft.com/office/powerpoint/2010/main" val="1964809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7CDEC-34CB-47A1-9CEB-E15F04F09BD3}"/>
              </a:ext>
            </a:extLst>
          </p:cNvPr>
          <p:cNvSpPr>
            <a:spLocks noGrp="1"/>
          </p:cNvSpPr>
          <p:nvPr>
            <p:ph type="title"/>
          </p:nvPr>
        </p:nvSpPr>
        <p:spPr/>
        <p:txBody>
          <a:bodyPr/>
          <a:lstStyle/>
          <a:p>
            <a:r>
              <a:rPr lang="ru-RU" dirty="0"/>
              <a:t>         Практический эксперимент</a:t>
            </a:r>
          </a:p>
        </p:txBody>
      </p:sp>
      <p:sp>
        <p:nvSpPr>
          <p:cNvPr id="3" name="Content Placeholder 2">
            <a:extLst>
              <a:ext uri="{FF2B5EF4-FFF2-40B4-BE49-F238E27FC236}">
                <a16:creationId xmlns:a16="http://schemas.microsoft.com/office/drawing/2014/main" id="{657FD044-92F5-407D-BEA6-1F622CD6B687}"/>
              </a:ext>
            </a:extLst>
          </p:cNvPr>
          <p:cNvSpPr>
            <a:spLocks noGrp="1"/>
          </p:cNvSpPr>
          <p:nvPr>
            <p:ph idx="1"/>
          </p:nvPr>
        </p:nvSpPr>
        <p:spPr/>
        <p:txBody>
          <a:bodyPr/>
          <a:lstStyle/>
          <a:p>
            <a:pPr marL="0" indent="0">
              <a:buNone/>
            </a:pPr>
            <a:r>
              <a:rPr lang="ru-RU" dirty="0"/>
              <a:t>Практика поможет доказать пользу читинга.</a:t>
            </a:r>
          </a:p>
          <a:p>
            <a:pPr marL="0" indent="0">
              <a:buNone/>
            </a:pPr>
            <a:r>
              <a:rPr lang="ru-RU" dirty="0"/>
              <a:t>Для этого, мною была составлена программа тренировок, которая должна показать превосходство использования читинга над чистой техникой.</a:t>
            </a:r>
          </a:p>
          <a:p>
            <a:pPr marL="0" indent="0">
              <a:buNone/>
            </a:pPr>
            <a:r>
              <a:rPr lang="ru-RU" dirty="0"/>
              <a:t>В эксперименте участвовало 2 подготовленных человека , первый - будет заниматься с использованием читинга, второй – с чистой техникой.</a:t>
            </a:r>
          </a:p>
        </p:txBody>
      </p:sp>
    </p:spTree>
    <p:extLst>
      <p:ext uri="{BB962C8B-B14F-4D97-AF65-F5344CB8AC3E}">
        <p14:creationId xmlns:p14="http://schemas.microsoft.com/office/powerpoint/2010/main" val="440366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799</Words>
  <Application>Microsoft Office PowerPoint</Application>
  <PresentationFormat>Широкоэкранный</PresentationFormat>
  <Paragraphs>80</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Calibri Light</vt:lpstr>
      <vt:lpstr>Office Theme</vt:lpstr>
      <vt:lpstr>Читинг в силовых тренировках</vt:lpstr>
      <vt:lpstr>           Актуальность и ситуация </vt:lpstr>
      <vt:lpstr>               Направленность проекта</vt:lpstr>
      <vt:lpstr>                  Что такое читинг?</vt:lpstr>
      <vt:lpstr>                   История читинга</vt:lpstr>
      <vt:lpstr>                     Польза читинга</vt:lpstr>
      <vt:lpstr>         Потенциальный вред читинга</vt:lpstr>
      <vt:lpstr>         Правильное использование читинга</vt:lpstr>
      <vt:lpstr>         Практический эксперимент</vt:lpstr>
      <vt:lpstr>Презентация PowerPoint</vt:lpstr>
      <vt:lpstr>Программа тренировок</vt:lpstr>
      <vt:lpstr>Презентация PowerPoint</vt:lpstr>
      <vt:lpstr>Результаты эксперимента</vt:lpstr>
      <vt:lpstr>Выводы из эксперимента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Читинг в силовых тренировках</dc:title>
  <dc:creator>Логш Гггг</dc:creator>
  <cp:lastModifiedBy>Максим МБОУ СОШ№1</cp:lastModifiedBy>
  <cp:revision>10</cp:revision>
  <dcterms:created xsi:type="dcterms:W3CDTF">2024-02-06T18:36:42Z</dcterms:created>
  <dcterms:modified xsi:type="dcterms:W3CDTF">2024-04-20T04:06:11Z</dcterms:modified>
</cp:coreProperties>
</file>