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4"/>
  </p:notesMasterIdLst>
  <p:sldIdLst>
    <p:sldId id="256" r:id="rId2"/>
    <p:sldId id="258" r:id="rId3"/>
    <p:sldId id="257" r:id="rId4"/>
    <p:sldId id="266" r:id="rId5"/>
    <p:sldId id="259" r:id="rId6"/>
    <p:sldId id="271" r:id="rId7"/>
    <p:sldId id="272" r:id="rId8"/>
    <p:sldId id="267" r:id="rId9"/>
    <p:sldId id="269" r:id="rId10"/>
    <p:sldId id="268" r:id="rId11"/>
    <p:sldId id="278" r:id="rId12"/>
    <p:sldId id="270" r:id="rId13"/>
    <p:sldId id="262" r:id="rId14"/>
    <p:sldId id="265" r:id="rId15"/>
    <p:sldId id="280" r:id="rId16"/>
    <p:sldId id="260" r:id="rId17"/>
    <p:sldId id="273" r:id="rId18"/>
    <p:sldId id="274" r:id="rId19"/>
    <p:sldId id="275" r:id="rId20"/>
    <p:sldId id="277" r:id="rId21"/>
    <p:sldId id="276" r:id="rId22"/>
    <p:sldId id="28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07E"/>
    <a:srgbClr val="435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3126B-B96C-43BB-AF4F-F4F6CAB95B91}" v="2" dt="2024-03-24T18:58:03.530"/>
    <p1510:client id="{9D984A99-C6B2-40DC-8D62-1178FE4F5992}" v="195" dt="2024-03-24T21:03:37.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39B6C-64AC-4E46-B765-1C362B10965D}" type="doc">
      <dgm:prSet loTypeId="urn:microsoft.com/office/officeart/2005/8/layout/vList5" loCatId="list" qsTypeId="urn:microsoft.com/office/officeart/2005/8/quickstyle/simple5" qsCatId="simple" csTypeId="urn:microsoft.com/office/officeart/2005/8/colors/accent1_5" csCatId="accent1" phldr="1"/>
      <dgm:spPr/>
      <dgm:t>
        <a:bodyPr/>
        <a:lstStyle/>
        <a:p>
          <a:endParaRPr lang="ru-RU"/>
        </a:p>
      </dgm:t>
    </dgm:pt>
    <dgm:pt modelId="{9213A3A9-C6DC-4CF6-94EC-D984215A0F50}">
      <dgm:prSet/>
      <dgm:spPr/>
      <dgm:t>
        <a:bodyPr/>
        <a:lstStyle/>
        <a:p>
          <a:pPr algn="l" rtl="0"/>
          <a:r>
            <a:rPr lang="ru-RU" dirty="0"/>
            <a:t>Мужское одиночное катание</a:t>
          </a:r>
        </a:p>
      </dgm:t>
    </dgm:pt>
    <dgm:pt modelId="{7E17AD9B-227B-4E74-8F5B-D8816440E2B5}" type="parTrans" cxnId="{488E10D5-C17D-4023-8ACD-3D5099EE02F1}">
      <dgm:prSet/>
      <dgm:spPr/>
      <dgm:t>
        <a:bodyPr/>
        <a:lstStyle/>
        <a:p>
          <a:endParaRPr lang="ru-RU"/>
        </a:p>
      </dgm:t>
    </dgm:pt>
    <dgm:pt modelId="{EDF168ED-019F-4830-8FF3-8B68E2118461}" type="sibTrans" cxnId="{488E10D5-C17D-4023-8ACD-3D5099EE02F1}">
      <dgm:prSet/>
      <dgm:spPr/>
      <dgm:t>
        <a:bodyPr/>
        <a:lstStyle/>
        <a:p>
          <a:endParaRPr lang="ru-RU"/>
        </a:p>
      </dgm:t>
    </dgm:pt>
    <dgm:pt modelId="{B0704E19-52F6-4188-9332-E8EC6BCF0DBC}">
      <dgm:prSet/>
      <dgm:spPr/>
      <dgm:t>
        <a:bodyPr/>
        <a:lstStyle/>
        <a:p>
          <a:pPr algn="l" rtl="0"/>
          <a:r>
            <a:rPr lang="ru-RU" dirty="0"/>
            <a:t>Женское одиночное катание</a:t>
          </a:r>
        </a:p>
      </dgm:t>
    </dgm:pt>
    <dgm:pt modelId="{ED9310A7-231F-4CBB-BB01-34B7145991FB}" type="parTrans" cxnId="{BA666B49-77D8-44DE-AFAD-481A067A61BC}">
      <dgm:prSet/>
      <dgm:spPr/>
      <dgm:t>
        <a:bodyPr/>
        <a:lstStyle/>
        <a:p>
          <a:endParaRPr lang="ru-RU"/>
        </a:p>
      </dgm:t>
    </dgm:pt>
    <dgm:pt modelId="{63B1A3FB-E5D4-4BCC-9297-1C855EA66722}" type="sibTrans" cxnId="{BA666B49-77D8-44DE-AFAD-481A067A61BC}">
      <dgm:prSet/>
      <dgm:spPr/>
      <dgm:t>
        <a:bodyPr/>
        <a:lstStyle/>
        <a:p>
          <a:endParaRPr lang="ru-RU"/>
        </a:p>
      </dgm:t>
    </dgm:pt>
    <dgm:pt modelId="{62C80560-8F27-403C-ADE3-EB9888920801}">
      <dgm:prSet/>
      <dgm:spPr/>
      <dgm:t>
        <a:bodyPr/>
        <a:lstStyle/>
        <a:p>
          <a:pPr algn="l" rtl="0"/>
          <a:r>
            <a:rPr lang="ru-RU" dirty="0"/>
            <a:t>Парное катание</a:t>
          </a:r>
        </a:p>
      </dgm:t>
    </dgm:pt>
    <dgm:pt modelId="{7226AFFA-3F4D-4DD3-AC28-0CF14B644F74}" type="parTrans" cxnId="{81F8ED74-5E79-4918-8218-63E93F1BE1C3}">
      <dgm:prSet/>
      <dgm:spPr/>
      <dgm:t>
        <a:bodyPr/>
        <a:lstStyle/>
        <a:p>
          <a:endParaRPr lang="ru-RU"/>
        </a:p>
      </dgm:t>
    </dgm:pt>
    <dgm:pt modelId="{80E86CBF-0BAF-4C9D-B1C5-14A2AA1BB381}" type="sibTrans" cxnId="{81F8ED74-5E79-4918-8218-63E93F1BE1C3}">
      <dgm:prSet/>
      <dgm:spPr/>
      <dgm:t>
        <a:bodyPr/>
        <a:lstStyle/>
        <a:p>
          <a:endParaRPr lang="ru-RU"/>
        </a:p>
      </dgm:t>
    </dgm:pt>
    <dgm:pt modelId="{569D06A6-BA67-414C-B09A-FEC07DE81690}">
      <dgm:prSet/>
      <dgm:spPr/>
      <dgm:t>
        <a:bodyPr/>
        <a:lstStyle/>
        <a:p>
          <a:pPr algn="l" rtl="0"/>
          <a:r>
            <a:rPr lang="ru-RU" dirty="0"/>
            <a:t>Спортивные танцы на льду</a:t>
          </a:r>
        </a:p>
      </dgm:t>
    </dgm:pt>
    <dgm:pt modelId="{56046C78-6774-4D1C-8B60-45F7DD41B30C}" type="parTrans" cxnId="{1C569E79-012A-4BB8-941D-7C45A298857B}">
      <dgm:prSet/>
      <dgm:spPr/>
      <dgm:t>
        <a:bodyPr/>
        <a:lstStyle/>
        <a:p>
          <a:endParaRPr lang="ru-RU"/>
        </a:p>
      </dgm:t>
    </dgm:pt>
    <dgm:pt modelId="{9985576F-52CF-443C-8E1C-8B5602AA8919}" type="sibTrans" cxnId="{1C569E79-012A-4BB8-941D-7C45A298857B}">
      <dgm:prSet/>
      <dgm:spPr/>
      <dgm:t>
        <a:bodyPr/>
        <a:lstStyle/>
        <a:p>
          <a:endParaRPr lang="ru-RU"/>
        </a:p>
      </dgm:t>
    </dgm:pt>
    <dgm:pt modelId="{91F61D11-ECA3-4C42-9F87-76D7AC5131D9}">
      <dgm:prSet/>
      <dgm:spPr/>
      <dgm:t>
        <a:bodyPr/>
        <a:lstStyle/>
        <a:p>
          <a:pPr algn="l" rtl="0"/>
          <a:r>
            <a:rPr lang="ru-RU" dirty="0"/>
            <a:t>Синхронное фигурное катание</a:t>
          </a:r>
        </a:p>
      </dgm:t>
    </dgm:pt>
    <dgm:pt modelId="{4DEFB0B7-89EF-46E4-A668-40804D886A9E}" type="parTrans" cxnId="{6723E3E8-8E0F-4933-BE23-9AF778083E9C}">
      <dgm:prSet/>
      <dgm:spPr/>
      <dgm:t>
        <a:bodyPr/>
        <a:lstStyle/>
        <a:p>
          <a:endParaRPr lang="ru-RU"/>
        </a:p>
      </dgm:t>
    </dgm:pt>
    <dgm:pt modelId="{A2015173-A929-4DA2-AB56-D5662F44AF3D}" type="sibTrans" cxnId="{6723E3E8-8E0F-4933-BE23-9AF778083E9C}">
      <dgm:prSet/>
      <dgm:spPr/>
      <dgm:t>
        <a:bodyPr/>
        <a:lstStyle/>
        <a:p>
          <a:endParaRPr lang="ru-RU"/>
        </a:p>
      </dgm:t>
    </dgm:pt>
    <dgm:pt modelId="{34F23ACD-AC34-482B-998E-A62ADF87CB2E}" type="pres">
      <dgm:prSet presAssocID="{5BA39B6C-64AC-4E46-B765-1C362B10965D}" presName="Name0" presStyleCnt="0">
        <dgm:presLayoutVars>
          <dgm:dir/>
          <dgm:animLvl val="lvl"/>
          <dgm:resizeHandles val="exact"/>
        </dgm:presLayoutVars>
      </dgm:prSet>
      <dgm:spPr/>
    </dgm:pt>
    <dgm:pt modelId="{3266F93E-1ADC-4161-B657-813F201A458C}" type="pres">
      <dgm:prSet presAssocID="{9213A3A9-C6DC-4CF6-94EC-D984215A0F50}" presName="linNode" presStyleCnt="0"/>
      <dgm:spPr/>
    </dgm:pt>
    <dgm:pt modelId="{D81180AB-37AA-42A9-A2C8-E1C74F86A34E}" type="pres">
      <dgm:prSet presAssocID="{9213A3A9-C6DC-4CF6-94EC-D984215A0F50}" presName="parentText" presStyleLbl="node1" presStyleIdx="0" presStyleCnt="5" custLinFactNeighborX="-1301" custLinFactNeighborY="-229">
        <dgm:presLayoutVars>
          <dgm:chMax val="1"/>
          <dgm:bulletEnabled val="1"/>
        </dgm:presLayoutVars>
      </dgm:prSet>
      <dgm:spPr/>
    </dgm:pt>
    <dgm:pt modelId="{E64E148A-68EA-46CF-888F-04C43D1A5906}" type="pres">
      <dgm:prSet presAssocID="{EDF168ED-019F-4830-8FF3-8B68E2118461}" presName="sp" presStyleCnt="0"/>
      <dgm:spPr/>
    </dgm:pt>
    <dgm:pt modelId="{220D26DB-326D-4086-82CD-DD6A429F05E4}" type="pres">
      <dgm:prSet presAssocID="{B0704E19-52F6-4188-9332-E8EC6BCF0DBC}" presName="linNode" presStyleCnt="0"/>
      <dgm:spPr/>
    </dgm:pt>
    <dgm:pt modelId="{DAB1B6AE-E3BE-41D8-969D-3355142E1E4D}" type="pres">
      <dgm:prSet presAssocID="{B0704E19-52F6-4188-9332-E8EC6BCF0DBC}" presName="parentText" presStyleLbl="node1" presStyleIdx="1" presStyleCnt="5">
        <dgm:presLayoutVars>
          <dgm:chMax val="1"/>
          <dgm:bulletEnabled val="1"/>
        </dgm:presLayoutVars>
      </dgm:prSet>
      <dgm:spPr/>
    </dgm:pt>
    <dgm:pt modelId="{1A5A365C-F20B-4969-9B30-196C7490E6A0}" type="pres">
      <dgm:prSet presAssocID="{63B1A3FB-E5D4-4BCC-9297-1C855EA66722}" presName="sp" presStyleCnt="0"/>
      <dgm:spPr/>
    </dgm:pt>
    <dgm:pt modelId="{3494D591-EEC0-4F91-89EB-C899C01BED4C}" type="pres">
      <dgm:prSet presAssocID="{62C80560-8F27-403C-ADE3-EB9888920801}" presName="linNode" presStyleCnt="0"/>
      <dgm:spPr/>
    </dgm:pt>
    <dgm:pt modelId="{5A80978E-1E4F-4CE0-92A9-558A67653DCE}" type="pres">
      <dgm:prSet presAssocID="{62C80560-8F27-403C-ADE3-EB9888920801}" presName="parentText" presStyleLbl="node1" presStyleIdx="2" presStyleCnt="5">
        <dgm:presLayoutVars>
          <dgm:chMax val="1"/>
          <dgm:bulletEnabled val="1"/>
        </dgm:presLayoutVars>
      </dgm:prSet>
      <dgm:spPr/>
    </dgm:pt>
    <dgm:pt modelId="{3C152A4C-DCF4-4D13-A6A7-91356CADC1C0}" type="pres">
      <dgm:prSet presAssocID="{80E86CBF-0BAF-4C9D-B1C5-14A2AA1BB381}" presName="sp" presStyleCnt="0"/>
      <dgm:spPr/>
    </dgm:pt>
    <dgm:pt modelId="{1B221E1C-ABE0-47A7-9026-BCB90753354E}" type="pres">
      <dgm:prSet presAssocID="{569D06A6-BA67-414C-B09A-FEC07DE81690}" presName="linNode" presStyleCnt="0"/>
      <dgm:spPr/>
    </dgm:pt>
    <dgm:pt modelId="{DD048D12-D4AB-4FE3-B67C-9096C55A9E5C}" type="pres">
      <dgm:prSet presAssocID="{569D06A6-BA67-414C-B09A-FEC07DE81690}" presName="parentText" presStyleLbl="node1" presStyleIdx="3" presStyleCnt="5">
        <dgm:presLayoutVars>
          <dgm:chMax val="1"/>
          <dgm:bulletEnabled val="1"/>
        </dgm:presLayoutVars>
      </dgm:prSet>
      <dgm:spPr/>
    </dgm:pt>
    <dgm:pt modelId="{78A0F88D-B1A5-4B5F-936D-7C9F455D5D8D}" type="pres">
      <dgm:prSet presAssocID="{9985576F-52CF-443C-8E1C-8B5602AA8919}" presName="sp" presStyleCnt="0"/>
      <dgm:spPr/>
    </dgm:pt>
    <dgm:pt modelId="{FE673C60-733C-40DF-9714-8409F7DC3CDA}" type="pres">
      <dgm:prSet presAssocID="{91F61D11-ECA3-4C42-9F87-76D7AC5131D9}" presName="linNode" presStyleCnt="0"/>
      <dgm:spPr/>
    </dgm:pt>
    <dgm:pt modelId="{8A92A194-D287-4C03-9830-DFC332CC3936}" type="pres">
      <dgm:prSet presAssocID="{91F61D11-ECA3-4C42-9F87-76D7AC5131D9}" presName="parentText" presStyleLbl="node1" presStyleIdx="4" presStyleCnt="5">
        <dgm:presLayoutVars>
          <dgm:chMax val="1"/>
          <dgm:bulletEnabled val="1"/>
        </dgm:presLayoutVars>
      </dgm:prSet>
      <dgm:spPr/>
    </dgm:pt>
  </dgm:ptLst>
  <dgm:cxnLst>
    <dgm:cxn modelId="{562F6329-9B70-4081-930A-FD67D2CEEE65}" type="presOf" srcId="{569D06A6-BA67-414C-B09A-FEC07DE81690}" destId="{DD048D12-D4AB-4FE3-B67C-9096C55A9E5C}" srcOrd="0" destOrd="0" presId="urn:microsoft.com/office/officeart/2005/8/layout/vList5"/>
    <dgm:cxn modelId="{BA666B49-77D8-44DE-AFAD-481A067A61BC}" srcId="{5BA39B6C-64AC-4E46-B765-1C362B10965D}" destId="{B0704E19-52F6-4188-9332-E8EC6BCF0DBC}" srcOrd="1" destOrd="0" parTransId="{ED9310A7-231F-4CBB-BB01-34B7145991FB}" sibTransId="{63B1A3FB-E5D4-4BCC-9297-1C855EA66722}"/>
    <dgm:cxn modelId="{81F8ED74-5E79-4918-8218-63E93F1BE1C3}" srcId="{5BA39B6C-64AC-4E46-B765-1C362B10965D}" destId="{62C80560-8F27-403C-ADE3-EB9888920801}" srcOrd="2" destOrd="0" parTransId="{7226AFFA-3F4D-4DD3-AC28-0CF14B644F74}" sibTransId="{80E86CBF-0BAF-4C9D-B1C5-14A2AA1BB381}"/>
    <dgm:cxn modelId="{1C569E79-012A-4BB8-941D-7C45A298857B}" srcId="{5BA39B6C-64AC-4E46-B765-1C362B10965D}" destId="{569D06A6-BA67-414C-B09A-FEC07DE81690}" srcOrd="3" destOrd="0" parTransId="{56046C78-6774-4D1C-8B60-45F7DD41B30C}" sibTransId="{9985576F-52CF-443C-8E1C-8B5602AA8919}"/>
    <dgm:cxn modelId="{571E4E7A-A4C6-42C9-AEC5-CEED5743C6CE}" type="presOf" srcId="{5BA39B6C-64AC-4E46-B765-1C362B10965D}" destId="{34F23ACD-AC34-482B-998E-A62ADF87CB2E}" srcOrd="0" destOrd="0" presId="urn:microsoft.com/office/officeart/2005/8/layout/vList5"/>
    <dgm:cxn modelId="{0A627381-BC71-4E46-905B-379156A31550}" type="presOf" srcId="{62C80560-8F27-403C-ADE3-EB9888920801}" destId="{5A80978E-1E4F-4CE0-92A9-558A67653DCE}" srcOrd="0" destOrd="0" presId="urn:microsoft.com/office/officeart/2005/8/layout/vList5"/>
    <dgm:cxn modelId="{A7C93985-8463-4BC5-88D1-3CFB9031AD19}" type="presOf" srcId="{91F61D11-ECA3-4C42-9F87-76D7AC5131D9}" destId="{8A92A194-D287-4C03-9830-DFC332CC3936}" srcOrd="0" destOrd="0" presId="urn:microsoft.com/office/officeart/2005/8/layout/vList5"/>
    <dgm:cxn modelId="{488E10D5-C17D-4023-8ACD-3D5099EE02F1}" srcId="{5BA39B6C-64AC-4E46-B765-1C362B10965D}" destId="{9213A3A9-C6DC-4CF6-94EC-D984215A0F50}" srcOrd="0" destOrd="0" parTransId="{7E17AD9B-227B-4E74-8F5B-D8816440E2B5}" sibTransId="{EDF168ED-019F-4830-8FF3-8B68E2118461}"/>
    <dgm:cxn modelId="{D2D7B2E4-323D-49C9-BE05-0B5DBA1BDB22}" type="presOf" srcId="{B0704E19-52F6-4188-9332-E8EC6BCF0DBC}" destId="{DAB1B6AE-E3BE-41D8-969D-3355142E1E4D}" srcOrd="0" destOrd="0" presId="urn:microsoft.com/office/officeart/2005/8/layout/vList5"/>
    <dgm:cxn modelId="{6723E3E8-8E0F-4933-BE23-9AF778083E9C}" srcId="{5BA39B6C-64AC-4E46-B765-1C362B10965D}" destId="{91F61D11-ECA3-4C42-9F87-76D7AC5131D9}" srcOrd="4" destOrd="0" parTransId="{4DEFB0B7-89EF-46E4-A668-40804D886A9E}" sibTransId="{A2015173-A929-4DA2-AB56-D5662F44AF3D}"/>
    <dgm:cxn modelId="{12857CF4-621A-41D8-96D0-B22CF66C4F6D}" type="presOf" srcId="{9213A3A9-C6DC-4CF6-94EC-D984215A0F50}" destId="{D81180AB-37AA-42A9-A2C8-E1C74F86A34E}" srcOrd="0" destOrd="0" presId="urn:microsoft.com/office/officeart/2005/8/layout/vList5"/>
    <dgm:cxn modelId="{952228F2-EE23-44F2-8E6A-30ED3066BBAB}" type="presParOf" srcId="{34F23ACD-AC34-482B-998E-A62ADF87CB2E}" destId="{3266F93E-1ADC-4161-B657-813F201A458C}" srcOrd="0" destOrd="0" presId="urn:microsoft.com/office/officeart/2005/8/layout/vList5"/>
    <dgm:cxn modelId="{21FA18AB-1CC8-4594-B686-037FE7BD67FA}" type="presParOf" srcId="{3266F93E-1ADC-4161-B657-813F201A458C}" destId="{D81180AB-37AA-42A9-A2C8-E1C74F86A34E}" srcOrd="0" destOrd="0" presId="urn:microsoft.com/office/officeart/2005/8/layout/vList5"/>
    <dgm:cxn modelId="{3DC74B04-8D80-453A-B3B8-59CED51847EC}" type="presParOf" srcId="{34F23ACD-AC34-482B-998E-A62ADF87CB2E}" destId="{E64E148A-68EA-46CF-888F-04C43D1A5906}" srcOrd="1" destOrd="0" presId="urn:microsoft.com/office/officeart/2005/8/layout/vList5"/>
    <dgm:cxn modelId="{97493CA4-B735-4EB6-A91A-7F925E925E67}" type="presParOf" srcId="{34F23ACD-AC34-482B-998E-A62ADF87CB2E}" destId="{220D26DB-326D-4086-82CD-DD6A429F05E4}" srcOrd="2" destOrd="0" presId="urn:microsoft.com/office/officeart/2005/8/layout/vList5"/>
    <dgm:cxn modelId="{43D9F971-EF57-4897-8221-839498377DC4}" type="presParOf" srcId="{220D26DB-326D-4086-82CD-DD6A429F05E4}" destId="{DAB1B6AE-E3BE-41D8-969D-3355142E1E4D}" srcOrd="0" destOrd="0" presId="urn:microsoft.com/office/officeart/2005/8/layout/vList5"/>
    <dgm:cxn modelId="{8C6E1317-D3CF-4046-9B46-2BB31227F1AA}" type="presParOf" srcId="{34F23ACD-AC34-482B-998E-A62ADF87CB2E}" destId="{1A5A365C-F20B-4969-9B30-196C7490E6A0}" srcOrd="3" destOrd="0" presId="urn:microsoft.com/office/officeart/2005/8/layout/vList5"/>
    <dgm:cxn modelId="{26C1C13A-3C9D-489E-BE35-BE465880D375}" type="presParOf" srcId="{34F23ACD-AC34-482B-998E-A62ADF87CB2E}" destId="{3494D591-EEC0-4F91-89EB-C899C01BED4C}" srcOrd="4" destOrd="0" presId="urn:microsoft.com/office/officeart/2005/8/layout/vList5"/>
    <dgm:cxn modelId="{740DF7FE-5218-46B3-A8A1-6FABDDBDFA0B}" type="presParOf" srcId="{3494D591-EEC0-4F91-89EB-C899C01BED4C}" destId="{5A80978E-1E4F-4CE0-92A9-558A67653DCE}" srcOrd="0" destOrd="0" presId="urn:microsoft.com/office/officeart/2005/8/layout/vList5"/>
    <dgm:cxn modelId="{673A8E12-3106-48C9-B04A-DF587A80557D}" type="presParOf" srcId="{34F23ACD-AC34-482B-998E-A62ADF87CB2E}" destId="{3C152A4C-DCF4-4D13-A6A7-91356CADC1C0}" srcOrd="5" destOrd="0" presId="urn:microsoft.com/office/officeart/2005/8/layout/vList5"/>
    <dgm:cxn modelId="{F7E8E4E9-1878-4A9A-A995-744D4B307DAF}" type="presParOf" srcId="{34F23ACD-AC34-482B-998E-A62ADF87CB2E}" destId="{1B221E1C-ABE0-47A7-9026-BCB90753354E}" srcOrd="6" destOrd="0" presId="urn:microsoft.com/office/officeart/2005/8/layout/vList5"/>
    <dgm:cxn modelId="{8A3B9593-499E-4FE0-998A-8A7B0320ED3B}" type="presParOf" srcId="{1B221E1C-ABE0-47A7-9026-BCB90753354E}" destId="{DD048D12-D4AB-4FE3-B67C-9096C55A9E5C}" srcOrd="0" destOrd="0" presId="urn:microsoft.com/office/officeart/2005/8/layout/vList5"/>
    <dgm:cxn modelId="{9A9EC5ED-F642-49D0-BEE2-EAB590B8DE4D}" type="presParOf" srcId="{34F23ACD-AC34-482B-998E-A62ADF87CB2E}" destId="{78A0F88D-B1A5-4B5F-936D-7C9F455D5D8D}" srcOrd="7" destOrd="0" presId="urn:microsoft.com/office/officeart/2005/8/layout/vList5"/>
    <dgm:cxn modelId="{6079C031-1861-46F8-8106-D545D940E002}" type="presParOf" srcId="{34F23ACD-AC34-482B-998E-A62ADF87CB2E}" destId="{FE673C60-733C-40DF-9714-8409F7DC3CDA}" srcOrd="8" destOrd="0" presId="urn:microsoft.com/office/officeart/2005/8/layout/vList5"/>
    <dgm:cxn modelId="{E2AD685D-E163-4151-A92E-C70B4DB929E4}" type="presParOf" srcId="{FE673C60-733C-40DF-9714-8409F7DC3CDA}" destId="{8A92A194-D287-4C03-9830-DFC332CC393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42210-BCE9-4311-82F7-770CCA6983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2106215-EF07-47CF-A22C-85DBF1C45513}">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ru-RU" sz="2800" b="1" dirty="0"/>
            <a:t>1. </a:t>
          </a:r>
          <a:r>
            <a:rPr lang="ru-RU" sz="2400" b="1" dirty="0"/>
            <a:t>силы трения</a:t>
          </a:r>
          <a:endParaRPr lang="ru-RU" sz="2400" dirty="0"/>
        </a:p>
      </dgm:t>
    </dgm:pt>
    <dgm:pt modelId="{9555D2ED-3B96-48E1-9153-F79770FBD62C}" type="parTrans" cxnId="{5DDA0B70-2F97-4CD4-A1B9-AE5A49DE341D}">
      <dgm:prSet/>
      <dgm:spPr/>
      <dgm:t>
        <a:bodyPr/>
        <a:lstStyle/>
        <a:p>
          <a:endParaRPr lang="ru-RU"/>
        </a:p>
      </dgm:t>
    </dgm:pt>
    <dgm:pt modelId="{8BF3188F-167B-492F-86C2-DC40C87E643C}" type="sibTrans" cxnId="{5DDA0B70-2F97-4CD4-A1B9-AE5A49DE341D}">
      <dgm:prSet/>
      <dgm:spPr/>
      <dgm:t>
        <a:bodyPr/>
        <a:lstStyle/>
        <a:p>
          <a:endParaRPr lang="ru-RU"/>
        </a:p>
      </dgm:t>
    </dgm:pt>
    <dgm:pt modelId="{68A3FA80-EF7D-4105-AE69-2FE451522431}">
      <dgm:prSet custT="1">
        <dgm:style>
          <a:lnRef idx="1">
            <a:schemeClr val="accent2"/>
          </a:lnRef>
          <a:fillRef idx="2">
            <a:schemeClr val="accent2"/>
          </a:fillRef>
          <a:effectRef idx="1">
            <a:schemeClr val="accent2"/>
          </a:effectRef>
          <a:fontRef idx="minor">
            <a:schemeClr val="dk1"/>
          </a:fontRef>
        </dgm:style>
      </dgm:prSet>
      <dgm:spPr/>
      <dgm:t>
        <a:bodyPr/>
        <a:lstStyle/>
        <a:p>
          <a:pPr marL="361950" indent="-361950" rtl="0"/>
          <a:r>
            <a:rPr lang="ru-RU" sz="2400" b="1" dirty="0"/>
            <a:t>2. положения вектора силы тяжести тела относительно опорного конька </a:t>
          </a:r>
          <a:endParaRPr lang="ru-RU" sz="2400" dirty="0"/>
        </a:p>
      </dgm:t>
    </dgm:pt>
    <dgm:pt modelId="{4505D952-C4F4-485C-B79E-3237E28C4D36}" type="parTrans" cxnId="{FF85CCD7-1901-4AE0-AEE8-37DBF1C2B733}">
      <dgm:prSet/>
      <dgm:spPr/>
      <dgm:t>
        <a:bodyPr/>
        <a:lstStyle/>
        <a:p>
          <a:endParaRPr lang="ru-RU"/>
        </a:p>
      </dgm:t>
    </dgm:pt>
    <dgm:pt modelId="{018DDDFB-D1E7-43F9-B066-D99FB6D01FAC}" type="sibTrans" cxnId="{FF85CCD7-1901-4AE0-AEE8-37DBF1C2B733}">
      <dgm:prSet/>
      <dgm:spPr/>
      <dgm:t>
        <a:bodyPr/>
        <a:lstStyle/>
        <a:p>
          <a:endParaRPr lang="ru-RU"/>
        </a:p>
      </dgm:t>
    </dgm:pt>
    <dgm:pt modelId="{0712F453-F1D5-4337-8376-96A09AF4D83A}">
      <dgm:prSet custT="1">
        <dgm:style>
          <a:lnRef idx="1">
            <a:schemeClr val="accent2"/>
          </a:lnRef>
          <a:fillRef idx="2">
            <a:schemeClr val="accent2"/>
          </a:fillRef>
          <a:effectRef idx="1">
            <a:schemeClr val="accent2"/>
          </a:effectRef>
          <a:fontRef idx="minor">
            <a:schemeClr val="dk1"/>
          </a:fontRef>
        </dgm:style>
      </dgm:prSet>
      <dgm:spPr/>
      <dgm:t>
        <a:bodyPr/>
        <a:lstStyle/>
        <a:p>
          <a:pPr marL="361950" indent="-361950" rtl="0"/>
          <a:r>
            <a:rPr lang="ru-RU" sz="2400" b="1" dirty="0"/>
            <a:t>3. </a:t>
          </a:r>
          <a:r>
            <a:rPr lang="ru-RU" sz="2400" b="1" dirty="0" err="1"/>
            <a:t>сгибательно</a:t>
          </a:r>
          <a:r>
            <a:rPr lang="ru-RU" sz="2400" b="1" dirty="0"/>
            <a:t>-     разгибательных движений толчковой ноги</a:t>
          </a:r>
          <a:endParaRPr lang="ru-RU" sz="2400" dirty="0"/>
        </a:p>
      </dgm:t>
    </dgm:pt>
    <dgm:pt modelId="{7FBF69D9-7394-4055-82DB-8D405C063224}" type="parTrans" cxnId="{CE7494B3-9D52-493D-9239-B9286BB2E027}">
      <dgm:prSet/>
      <dgm:spPr/>
      <dgm:t>
        <a:bodyPr/>
        <a:lstStyle/>
        <a:p>
          <a:endParaRPr lang="ru-RU"/>
        </a:p>
      </dgm:t>
    </dgm:pt>
    <dgm:pt modelId="{14D728C3-2492-4471-B1DA-D73DA9A24D37}" type="sibTrans" cxnId="{CE7494B3-9D52-493D-9239-B9286BB2E027}">
      <dgm:prSet/>
      <dgm:spPr/>
      <dgm:t>
        <a:bodyPr/>
        <a:lstStyle/>
        <a:p>
          <a:endParaRPr lang="ru-RU"/>
        </a:p>
      </dgm:t>
    </dgm:pt>
    <dgm:pt modelId="{7D75BCA0-6D0F-4D4D-9297-A331CE6A400B}">
      <dgm:prSet custT="1">
        <dgm:style>
          <a:lnRef idx="1">
            <a:schemeClr val="accent2"/>
          </a:lnRef>
          <a:fillRef idx="2">
            <a:schemeClr val="accent2"/>
          </a:fillRef>
          <a:effectRef idx="1">
            <a:schemeClr val="accent2"/>
          </a:effectRef>
          <a:fontRef idx="minor">
            <a:schemeClr val="dk1"/>
          </a:fontRef>
        </dgm:style>
      </dgm:prSet>
      <dgm:spPr/>
      <dgm:t>
        <a:bodyPr/>
        <a:lstStyle/>
        <a:p>
          <a:pPr marL="361950" indent="-361950" rtl="0"/>
          <a:r>
            <a:rPr lang="ru-RU" sz="2400" b="1" dirty="0"/>
            <a:t>4. маховых движений конечностями и туловищем</a:t>
          </a:r>
        </a:p>
      </dgm:t>
    </dgm:pt>
    <dgm:pt modelId="{E8CC5DB7-2BD4-49F4-AEAB-3F20DD987581}" type="parTrans" cxnId="{90A7E6C7-FA1E-4DD8-B795-8296B6A34421}">
      <dgm:prSet/>
      <dgm:spPr/>
      <dgm:t>
        <a:bodyPr/>
        <a:lstStyle/>
        <a:p>
          <a:endParaRPr lang="ru-RU"/>
        </a:p>
      </dgm:t>
    </dgm:pt>
    <dgm:pt modelId="{85BDAD87-9A99-4AC3-A7F6-2E0B59AC803B}" type="sibTrans" cxnId="{90A7E6C7-FA1E-4DD8-B795-8296B6A34421}">
      <dgm:prSet/>
      <dgm:spPr/>
      <dgm:t>
        <a:bodyPr/>
        <a:lstStyle/>
        <a:p>
          <a:endParaRPr lang="ru-RU"/>
        </a:p>
      </dgm:t>
    </dgm:pt>
    <dgm:pt modelId="{C359AA4A-E73B-46A9-BF4C-855857314FE9}" type="pres">
      <dgm:prSet presAssocID="{4EE42210-BCE9-4311-82F7-770CCA6983A9}" presName="linear" presStyleCnt="0">
        <dgm:presLayoutVars>
          <dgm:animLvl val="lvl"/>
          <dgm:resizeHandles val="exact"/>
        </dgm:presLayoutVars>
      </dgm:prSet>
      <dgm:spPr/>
    </dgm:pt>
    <dgm:pt modelId="{FC96DD6B-FE03-4EB3-B737-683364868A05}" type="pres">
      <dgm:prSet presAssocID="{22106215-EF07-47CF-A22C-85DBF1C45513}" presName="parentText" presStyleLbl="node1" presStyleIdx="0" presStyleCnt="4" custScaleY="93716">
        <dgm:presLayoutVars>
          <dgm:chMax val="0"/>
          <dgm:bulletEnabled val="1"/>
        </dgm:presLayoutVars>
      </dgm:prSet>
      <dgm:spPr/>
    </dgm:pt>
    <dgm:pt modelId="{E649B30B-0320-45EB-A504-E32243716450}" type="pres">
      <dgm:prSet presAssocID="{8BF3188F-167B-492F-86C2-DC40C87E643C}" presName="spacer" presStyleCnt="0"/>
      <dgm:spPr/>
    </dgm:pt>
    <dgm:pt modelId="{DC3EC804-3002-41EC-B23B-13D5A57D85F1}" type="pres">
      <dgm:prSet presAssocID="{68A3FA80-EF7D-4105-AE69-2FE451522431}" presName="parentText" presStyleLbl="node1" presStyleIdx="1" presStyleCnt="4">
        <dgm:presLayoutVars>
          <dgm:chMax val="0"/>
          <dgm:bulletEnabled val="1"/>
        </dgm:presLayoutVars>
      </dgm:prSet>
      <dgm:spPr/>
    </dgm:pt>
    <dgm:pt modelId="{3106A6FA-B775-4F14-8FB1-A01BD0B88634}" type="pres">
      <dgm:prSet presAssocID="{018DDDFB-D1E7-43F9-B066-D99FB6D01FAC}" presName="spacer" presStyleCnt="0"/>
      <dgm:spPr/>
    </dgm:pt>
    <dgm:pt modelId="{3542EB99-1D4A-4A29-A641-95497AE54C0D}" type="pres">
      <dgm:prSet presAssocID="{0712F453-F1D5-4337-8376-96A09AF4D83A}" presName="parentText" presStyleLbl="node1" presStyleIdx="2" presStyleCnt="4">
        <dgm:presLayoutVars>
          <dgm:chMax val="0"/>
          <dgm:bulletEnabled val="1"/>
        </dgm:presLayoutVars>
      </dgm:prSet>
      <dgm:spPr/>
    </dgm:pt>
    <dgm:pt modelId="{02622858-96CC-4769-8F39-AC43CA7DC3C4}" type="pres">
      <dgm:prSet presAssocID="{14D728C3-2492-4471-B1DA-D73DA9A24D37}" presName="spacer" presStyleCnt="0"/>
      <dgm:spPr/>
    </dgm:pt>
    <dgm:pt modelId="{7B69BD21-2FF2-4CF4-9405-4D6D9C08E469}" type="pres">
      <dgm:prSet presAssocID="{7D75BCA0-6D0F-4D4D-9297-A331CE6A400B}" presName="parentText" presStyleLbl="node1" presStyleIdx="3" presStyleCnt="4">
        <dgm:presLayoutVars>
          <dgm:chMax val="0"/>
          <dgm:bulletEnabled val="1"/>
        </dgm:presLayoutVars>
      </dgm:prSet>
      <dgm:spPr/>
    </dgm:pt>
  </dgm:ptLst>
  <dgm:cxnLst>
    <dgm:cxn modelId="{0FED1723-673B-4A86-9C94-F73CA41FB40A}" type="presOf" srcId="{68A3FA80-EF7D-4105-AE69-2FE451522431}" destId="{DC3EC804-3002-41EC-B23B-13D5A57D85F1}" srcOrd="0" destOrd="0" presId="urn:microsoft.com/office/officeart/2005/8/layout/vList2"/>
    <dgm:cxn modelId="{C5A3DF32-31D5-4A05-8995-F7BE2C634BCD}" type="presOf" srcId="{7D75BCA0-6D0F-4D4D-9297-A331CE6A400B}" destId="{7B69BD21-2FF2-4CF4-9405-4D6D9C08E469}" srcOrd="0" destOrd="0" presId="urn:microsoft.com/office/officeart/2005/8/layout/vList2"/>
    <dgm:cxn modelId="{1A3C6F5F-1A3A-49CD-8996-AA0E7878EDC5}" type="presOf" srcId="{0712F453-F1D5-4337-8376-96A09AF4D83A}" destId="{3542EB99-1D4A-4A29-A641-95497AE54C0D}" srcOrd="0" destOrd="0" presId="urn:microsoft.com/office/officeart/2005/8/layout/vList2"/>
    <dgm:cxn modelId="{5DDA0B70-2F97-4CD4-A1B9-AE5A49DE341D}" srcId="{4EE42210-BCE9-4311-82F7-770CCA6983A9}" destId="{22106215-EF07-47CF-A22C-85DBF1C45513}" srcOrd="0" destOrd="0" parTransId="{9555D2ED-3B96-48E1-9153-F79770FBD62C}" sibTransId="{8BF3188F-167B-492F-86C2-DC40C87E643C}"/>
    <dgm:cxn modelId="{CE7494B3-9D52-493D-9239-B9286BB2E027}" srcId="{4EE42210-BCE9-4311-82F7-770CCA6983A9}" destId="{0712F453-F1D5-4337-8376-96A09AF4D83A}" srcOrd="2" destOrd="0" parTransId="{7FBF69D9-7394-4055-82DB-8D405C063224}" sibTransId="{14D728C3-2492-4471-B1DA-D73DA9A24D37}"/>
    <dgm:cxn modelId="{1D8845B4-1C4A-41FA-9A4B-8610CF7C86C2}" type="presOf" srcId="{22106215-EF07-47CF-A22C-85DBF1C45513}" destId="{FC96DD6B-FE03-4EB3-B737-683364868A05}" srcOrd="0" destOrd="0" presId="urn:microsoft.com/office/officeart/2005/8/layout/vList2"/>
    <dgm:cxn modelId="{90A7E6C7-FA1E-4DD8-B795-8296B6A34421}" srcId="{4EE42210-BCE9-4311-82F7-770CCA6983A9}" destId="{7D75BCA0-6D0F-4D4D-9297-A331CE6A400B}" srcOrd="3" destOrd="0" parTransId="{E8CC5DB7-2BD4-49F4-AEAB-3F20DD987581}" sibTransId="{85BDAD87-9A99-4AC3-A7F6-2E0B59AC803B}"/>
    <dgm:cxn modelId="{FF85CCD7-1901-4AE0-AEE8-37DBF1C2B733}" srcId="{4EE42210-BCE9-4311-82F7-770CCA6983A9}" destId="{68A3FA80-EF7D-4105-AE69-2FE451522431}" srcOrd="1" destOrd="0" parTransId="{4505D952-C4F4-485C-B79E-3237E28C4D36}" sibTransId="{018DDDFB-D1E7-43F9-B066-D99FB6D01FAC}"/>
    <dgm:cxn modelId="{51CFC0F3-65FA-4B2C-B083-1D88D306EBAA}" type="presOf" srcId="{4EE42210-BCE9-4311-82F7-770CCA6983A9}" destId="{C359AA4A-E73B-46A9-BF4C-855857314FE9}" srcOrd="0" destOrd="0" presId="urn:microsoft.com/office/officeart/2005/8/layout/vList2"/>
    <dgm:cxn modelId="{8A9DC032-8035-4295-9A71-CC63F50BA49F}" type="presParOf" srcId="{C359AA4A-E73B-46A9-BF4C-855857314FE9}" destId="{FC96DD6B-FE03-4EB3-B737-683364868A05}" srcOrd="0" destOrd="0" presId="urn:microsoft.com/office/officeart/2005/8/layout/vList2"/>
    <dgm:cxn modelId="{DB2717DD-533F-439B-9B3E-46B91DC04E20}" type="presParOf" srcId="{C359AA4A-E73B-46A9-BF4C-855857314FE9}" destId="{E649B30B-0320-45EB-A504-E32243716450}" srcOrd="1" destOrd="0" presId="urn:microsoft.com/office/officeart/2005/8/layout/vList2"/>
    <dgm:cxn modelId="{4593BD1E-7277-4791-88A1-9B02AE87BE90}" type="presParOf" srcId="{C359AA4A-E73B-46A9-BF4C-855857314FE9}" destId="{DC3EC804-3002-41EC-B23B-13D5A57D85F1}" srcOrd="2" destOrd="0" presId="urn:microsoft.com/office/officeart/2005/8/layout/vList2"/>
    <dgm:cxn modelId="{ACA87692-C0AC-475F-9A76-1FD531B5AA39}" type="presParOf" srcId="{C359AA4A-E73B-46A9-BF4C-855857314FE9}" destId="{3106A6FA-B775-4F14-8FB1-A01BD0B88634}" srcOrd="3" destOrd="0" presId="urn:microsoft.com/office/officeart/2005/8/layout/vList2"/>
    <dgm:cxn modelId="{7351D84A-EDE1-438F-9F85-4488C2C7F8A9}" type="presParOf" srcId="{C359AA4A-E73B-46A9-BF4C-855857314FE9}" destId="{3542EB99-1D4A-4A29-A641-95497AE54C0D}" srcOrd="4" destOrd="0" presId="urn:microsoft.com/office/officeart/2005/8/layout/vList2"/>
    <dgm:cxn modelId="{B2939DDB-628A-4570-9B4A-E509EC1E1C3A}" type="presParOf" srcId="{C359AA4A-E73B-46A9-BF4C-855857314FE9}" destId="{02622858-96CC-4769-8F39-AC43CA7DC3C4}" srcOrd="5" destOrd="0" presId="urn:microsoft.com/office/officeart/2005/8/layout/vList2"/>
    <dgm:cxn modelId="{327CFFCD-98EA-465A-AB2E-F7376A17A225}" type="presParOf" srcId="{C359AA4A-E73B-46A9-BF4C-855857314FE9}" destId="{7B69BD21-2FF2-4CF4-9405-4D6D9C08E4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FB11F5-B6DA-47FD-B1B2-A1D8AD919D39}" type="doc">
      <dgm:prSet loTypeId="urn:microsoft.com/office/officeart/2005/8/layout/hierarchy3" loCatId="hierarchy" qsTypeId="urn:microsoft.com/office/officeart/2005/8/quickstyle/simple1" qsCatId="simple" csTypeId="urn:microsoft.com/office/officeart/2005/8/colors/accent1_3" csCatId="accent1"/>
      <dgm:spPr/>
      <dgm:t>
        <a:bodyPr/>
        <a:lstStyle/>
        <a:p>
          <a:endParaRPr lang="ru-RU"/>
        </a:p>
      </dgm:t>
    </dgm:pt>
    <dgm:pt modelId="{CCC6E15E-A306-4EFE-BE6E-551C200F8508}">
      <dgm:prSet/>
      <dgm:spPr/>
      <dgm:t>
        <a:bodyPr/>
        <a:lstStyle/>
        <a:p>
          <a:pPr rtl="0"/>
          <a:r>
            <a:rPr lang="ru-RU"/>
            <a:t>шаги</a:t>
          </a:r>
        </a:p>
      </dgm:t>
    </dgm:pt>
    <dgm:pt modelId="{45F5BC8B-0E80-4F35-99C0-930AB7C3AE33}" type="parTrans" cxnId="{8B0D3FDB-3304-4FEA-A298-EBC2A8F923D0}">
      <dgm:prSet/>
      <dgm:spPr/>
      <dgm:t>
        <a:bodyPr/>
        <a:lstStyle/>
        <a:p>
          <a:endParaRPr lang="ru-RU"/>
        </a:p>
      </dgm:t>
    </dgm:pt>
    <dgm:pt modelId="{4E561C5A-0002-4128-B44B-DA81AC864D1B}" type="sibTrans" cxnId="{8B0D3FDB-3304-4FEA-A298-EBC2A8F923D0}">
      <dgm:prSet/>
      <dgm:spPr/>
      <dgm:t>
        <a:bodyPr/>
        <a:lstStyle/>
        <a:p>
          <a:endParaRPr lang="ru-RU"/>
        </a:p>
      </dgm:t>
    </dgm:pt>
    <dgm:pt modelId="{800BD2FB-117D-450D-9ACE-8E9424CF395B}">
      <dgm:prSet/>
      <dgm:spPr/>
      <dgm:t>
        <a:bodyPr/>
        <a:lstStyle/>
        <a:p>
          <a:pPr rtl="0"/>
          <a:r>
            <a:rPr lang="ru-RU" dirty="0"/>
            <a:t>спирали </a:t>
          </a:r>
        </a:p>
      </dgm:t>
    </dgm:pt>
    <dgm:pt modelId="{25E39D4C-D30D-4D8C-90AD-87B823BBB7BD}" type="parTrans" cxnId="{C80D6715-4B53-4131-9975-FAD0752AD443}">
      <dgm:prSet/>
      <dgm:spPr/>
      <dgm:t>
        <a:bodyPr/>
        <a:lstStyle/>
        <a:p>
          <a:endParaRPr lang="ru-RU"/>
        </a:p>
      </dgm:t>
    </dgm:pt>
    <dgm:pt modelId="{9C55A2C0-F167-4526-B77A-3F918C1DC599}" type="sibTrans" cxnId="{C80D6715-4B53-4131-9975-FAD0752AD443}">
      <dgm:prSet/>
      <dgm:spPr/>
      <dgm:t>
        <a:bodyPr/>
        <a:lstStyle/>
        <a:p>
          <a:endParaRPr lang="ru-RU"/>
        </a:p>
      </dgm:t>
    </dgm:pt>
    <dgm:pt modelId="{709BA123-9036-4B19-9CEB-45BB04FA3049}">
      <dgm:prSet/>
      <dgm:spPr/>
      <dgm:t>
        <a:bodyPr/>
        <a:lstStyle/>
        <a:p>
          <a:pPr rtl="0"/>
          <a:r>
            <a:rPr lang="ru-RU"/>
            <a:t>прыжки</a:t>
          </a:r>
        </a:p>
      </dgm:t>
    </dgm:pt>
    <dgm:pt modelId="{917CC18A-B08C-4A7D-98D3-481E18BAA141}" type="parTrans" cxnId="{E6FB5BB5-ADFB-40B9-8A57-43FB74D65BC8}">
      <dgm:prSet/>
      <dgm:spPr/>
      <dgm:t>
        <a:bodyPr/>
        <a:lstStyle/>
        <a:p>
          <a:endParaRPr lang="ru-RU"/>
        </a:p>
      </dgm:t>
    </dgm:pt>
    <dgm:pt modelId="{9D3BF72C-3041-4772-AF14-E019B805D001}" type="sibTrans" cxnId="{E6FB5BB5-ADFB-40B9-8A57-43FB74D65BC8}">
      <dgm:prSet/>
      <dgm:spPr/>
      <dgm:t>
        <a:bodyPr/>
        <a:lstStyle/>
        <a:p>
          <a:endParaRPr lang="ru-RU"/>
        </a:p>
      </dgm:t>
    </dgm:pt>
    <dgm:pt modelId="{6B7FCA7A-7BB0-4FD2-9C94-F001592E0243}" type="pres">
      <dgm:prSet presAssocID="{2EFB11F5-B6DA-47FD-B1B2-A1D8AD919D39}" presName="diagram" presStyleCnt="0">
        <dgm:presLayoutVars>
          <dgm:chPref val="1"/>
          <dgm:dir/>
          <dgm:animOne val="branch"/>
          <dgm:animLvl val="lvl"/>
          <dgm:resizeHandles/>
        </dgm:presLayoutVars>
      </dgm:prSet>
      <dgm:spPr/>
    </dgm:pt>
    <dgm:pt modelId="{97F741AA-6E8B-44F1-9FA3-B155F835E1DB}" type="pres">
      <dgm:prSet presAssocID="{CCC6E15E-A306-4EFE-BE6E-551C200F8508}" presName="root" presStyleCnt="0"/>
      <dgm:spPr/>
    </dgm:pt>
    <dgm:pt modelId="{0FCE8423-A577-4AA8-86AC-073A61258883}" type="pres">
      <dgm:prSet presAssocID="{CCC6E15E-A306-4EFE-BE6E-551C200F8508}" presName="rootComposite" presStyleCnt="0"/>
      <dgm:spPr/>
    </dgm:pt>
    <dgm:pt modelId="{909BF0FE-61E0-4689-88DB-D0A7D7970510}" type="pres">
      <dgm:prSet presAssocID="{CCC6E15E-A306-4EFE-BE6E-551C200F8508}" presName="rootText" presStyleLbl="node1" presStyleIdx="0" presStyleCnt="3"/>
      <dgm:spPr/>
    </dgm:pt>
    <dgm:pt modelId="{10121AA8-73AE-4DE1-8438-211BB12679E8}" type="pres">
      <dgm:prSet presAssocID="{CCC6E15E-A306-4EFE-BE6E-551C200F8508}" presName="rootConnector" presStyleLbl="node1" presStyleIdx="0" presStyleCnt="3"/>
      <dgm:spPr/>
    </dgm:pt>
    <dgm:pt modelId="{A18764D5-E7D0-46DA-AFA8-C65C4FFFFBD2}" type="pres">
      <dgm:prSet presAssocID="{CCC6E15E-A306-4EFE-BE6E-551C200F8508}" presName="childShape" presStyleCnt="0"/>
      <dgm:spPr/>
    </dgm:pt>
    <dgm:pt modelId="{360834ED-8991-444B-B7C8-DD22E484ADF3}" type="pres">
      <dgm:prSet presAssocID="{800BD2FB-117D-450D-9ACE-8E9424CF395B}" presName="root" presStyleCnt="0"/>
      <dgm:spPr/>
    </dgm:pt>
    <dgm:pt modelId="{A30D06B6-A320-4A26-BE0D-93F6165C03CF}" type="pres">
      <dgm:prSet presAssocID="{800BD2FB-117D-450D-9ACE-8E9424CF395B}" presName="rootComposite" presStyleCnt="0"/>
      <dgm:spPr/>
    </dgm:pt>
    <dgm:pt modelId="{D44E3707-82C6-4B67-8A33-F0DA10BFD8B6}" type="pres">
      <dgm:prSet presAssocID="{800BD2FB-117D-450D-9ACE-8E9424CF395B}" presName="rootText" presStyleLbl="node1" presStyleIdx="1" presStyleCnt="3"/>
      <dgm:spPr/>
    </dgm:pt>
    <dgm:pt modelId="{9A585910-C124-426A-92B2-6CC143605FF0}" type="pres">
      <dgm:prSet presAssocID="{800BD2FB-117D-450D-9ACE-8E9424CF395B}" presName="rootConnector" presStyleLbl="node1" presStyleIdx="1" presStyleCnt="3"/>
      <dgm:spPr/>
    </dgm:pt>
    <dgm:pt modelId="{0CC35D26-A944-4CCE-A92F-E540BF6E809C}" type="pres">
      <dgm:prSet presAssocID="{800BD2FB-117D-450D-9ACE-8E9424CF395B}" presName="childShape" presStyleCnt="0"/>
      <dgm:spPr/>
    </dgm:pt>
    <dgm:pt modelId="{55B8091A-0859-4619-A874-EDD3454D8A37}" type="pres">
      <dgm:prSet presAssocID="{709BA123-9036-4B19-9CEB-45BB04FA3049}" presName="root" presStyleCnt="0"/>
      <dgm:spPr/>
    </dgm:pt>
    <dgm:pt modelId="{EAEC93A1-0760-4BD7-A74E-6FDC93BC9BDD}" type="pres">
      <dgm:prSet presAssocID="{709BA123-9036-4B19-9CEB-45BB04FA3049}" presName="rootComposite" presStyleCnt="0"/>
      <dgm:spPr/>
    </dgm:pt>
    <dgm:pt modelId="{2F6A0362-6B97-4C2A-9210-347119C31957}" type="pres">
      <dgm:prSet presAssocID="{709BA123-9036-4B19-9CEB-45BB04FA3049}" presName="rootText" presStyleLbl="node1" presStyleIdx="2" presStyleCnt="3"/>
      <dgm:spPr/>
    </dgm:pt>
    <dgm:pt modelId="{E704D95A-3859-45AF-B575-3BAB32F5FCDB}" type="pres">
      <dgm:prSet presAssocID="{709BA123-9036-4B19-9CEB-45BB04FA3049}" presName="rootConnector" presStyleLbl="node1" presStyleIdx="2" presStyleCnt="3"/>
      <dgm:spPr/>
    </dgm:pt>
    <dgm:pt modelId="{F93EB341-5D39-460A-875A-3E774B14CF2D}" type="pres">
      <dgm:prSet presAssocID="{709BA123-9036-4B19-9CEB-45BB04FA3049}" presName="childShape" presStyleCnt="0"/>
      <dgm:spPr/>
    </dgm:pt>
  </dgm:ptLst>
  <dgm:cxnLst>
    <dgm:cxn modelId="{2E80C606-BD01-4307-8A8E-3AAE2008AD25}" type="presOf" srcId="{800BD2FB-117D-450D-9ACE-8E9424CF395B}" destId="{D44E3707-82C6-4B67-8A33-F0DA10BFD8B6}" srcOrd="0" destOrd="0" presId="urn:microsoft.com/office/officeart/2005/8/layout/hierarchy3"/>
    <dgm:cxn modelId="{C80D6715-4B53-4131-9975-FAD0752AD443}" srcId="{2EFB11F5-B6DA-47FD-B1B2-A1D8AD919D39}" destId="{800BD2FB-117D-450D-9ACE-8E9424CF395B}" srcOrd="1" destOrd="0" parTransId="{25E39D4C-D30D-4D8C-90AD-87B823BBB7BD}" sibTransId="{9C55A2C0-F167-4526-B77A-3F918C1DC599}"/>
    <dgm:cxn modelId="{E1FCCB18-5152-4C14-8456-82AEBAFDBF45}" type="presOf" srcId="{709BA123-9036-4B19-9CEB-45BB04FA3049}" destId="{2F6A0362-6B97-4C2A-9210-347119C31957}" srcOrd="0" destOrd="0" presId="urn:microsoft.com/office/officeart/2005/8/layout/hierarchy3"/>
    <dgm:cxn modelId="{F7DBAA9A-BC58-4CF7-A089-F1162F688C2F}" type="presOf" srcId="{2EFB11F5-B6DA-47FD-B1B2-A1D8AD919D39}" destId="{6B7FCA7A-7BB0-4FD2-9C94-F001592E0243}" srcOrd="0" destOrd="0" presId="urn:microsoft.com/office/officeart/2005/8/layout/hierarchy3"/>
    <dgm:cxn modelId="{53E6CCA3-9492-4247-808F-DE5951032B59}" type="presOf" srcId="{CCC6E15E-A306-4EFE-BE6E-551C200F8508}" destId="{10121AA8-73AE-4DE1-8438-211BB12679E8}" srcOrd="1" destOrd="0" presId="urn:microsoft.com/office/officeart/2005/8/layout/hierarchy3"/>
    <dgm:cxn modelId="{E6FB5BB5-ADFB-40B9-8A57-43FB74D65BC8}" srcId="{2EFB11F5-B6DA-47FD-B1B2-A1D8AD919D39}" destId="{709BA123-9036-4B19-9CEB-45BB04FA3049}" srcOrd="2" destOrd="0" parTransId="{917CC18A-B08C-4A7D-98D3-481E18BAA141}" sibTransId="{9D3BF72C-3041-4772-AF14-E019B805D001}"/>
    <dgm:cxn modelId="{8B0D3FDB-3304-4FEA-A298-EBC2A8F923D0}" srcId="{2EFB11F5-B6DA-47FD-B1B2-A1D8AD919D39}" destId="{CCC6E15E-A306-4EFE-BE6E-551C200F8508}" srcOrd="0" destOrd="0" parTransId="{45F5BC8B-0E80-4F35-99C0-930AB7C3AE33}" sibTransId="{4E561C5A-0002-4128-B44B-DA81AC864D1B}"/>
    <dgm:cxn modelId="{689B82E0-8F99-43E8-8DCC-DF2CBD46A815}" type="presOf" srcId="{CCC6E15E-A306-4EFE-BE6E-551C200F8508}" destId="{909BF0FE-61E0-4689-88DB-D0A7D7970510}" srcOrd="0" destOrd="0" presId="urn:microsoft.com/office/officeart/2005/8/layout/hierarchy3"/>
    <dgm:cxn modelId="{5E70DEF6-CFFD-4755-B033-7401D96C912C}" type="presOf" srcId="{800BD2FB-117D-450D-9ACE-8E9424CF395B}" destId="{9A585910-C124-426A-92B2-6CC143605FF0}" srcOrd="1" destOrd="0" presId="urn:microsoft.com/office/officeart/2005/8/layout/hierarchy3"/>
    <dgm:cxn modelId="{D74412F8-6EA0-453D-9484-888B5B84C274}" type="presOf" srcId="{709BA123-9036-4B19-9CEB-45BB04FA3049}" destId="{E704D95A-3859-45AF-B575-3BAB32F5FCDB}" srcOrd="1" destOrd="0" presId="urn:microsoft.com/office/officeart/2005/8/layout/hierarchy3"/>
    <dgm:cxn modelId="{B2E2C81E-34C4-41B0-9394-A50D6477F77F}" type="presParOf" srcId="{6B7FCA7A-7BB0-4FD2-9C94-F001592E0243}" destId="{97F741AA-6E8B-44F1-9FA3-B155F835E1DB}" srcOrd="0" destOrd="0" presId="urn:microsoft.com/office/officeart/2005/8/layout/hierarchy3"/>
    <dgm:cxn modelId="{AF0CDE34-D020-46B0-8256-FE4307D5F1FC}" type="presParOf" srcId="{97F741AA-6E8B-44F1-9FA3-B155F835E1DB}" destId="{0FCE8423-A577-4AA8-86AC-073A61258883}" srcOrd="0" destOrd="0" presId="urn:microsoft.com/office/officeart/2005/8/layout/hierarchy3"/>
    <dgm:cxn modelId="{E74193A6-A9B3-4ADA-8524-DC4A8042080B}" type="presParOf" srcId="{0FCE8423-A577-4AA8-86AC-073A61258883}" destId="{909BF0FE-61E0-4689-88DB-D0A7D7970510}" srcOrd="0" destOrd="0" presId="urn:microsoft.com/office/officeart/2005/8/layout/hierarchy3"/>
    <dgm:cxn modelId="{256EE411-8FE6-4D5E-8CD0-3A9209309364}" type="presParOf" srcId="{0FCE8423-A577-4AA8-86AC-073A61258883}" destId="{10121AA8-73AE-4DE1-8438-211BB12679E8}" srcOrd="1" destOrd="0" presId="urn:microsoft.com/office/officeart/2005/8/layout/hierarchy3"/>
    <dgm:cxn modelId="{5B29ADDC-D651-4751-8B6A-5EAF26132798}" type="presParOf" srcId="{97F741AA-6E8B-44F1-9FA3-B155F835E1DB}" destId="{A18764D5-E7D0-46DA-AFA8-C65C4FFFFBD2}" srcOrd="1" destOrd="0" presId="urn:microsoft.com/office/officeart/2005/8/layout/hierarchy3"/>
    <dgm:cxn modelId="{6DF67C9F-3D40-4547-A688-5B09DF6F661B}" type="presParOf" srcId="{6B7FCA7A-7BB0-4FD2-9C94-F001592E0243}" destId="{360834ED-8991-444B-B7C8-DD22E484ADF3}" srcOrd="1" destOrd="0" presId="urn:microsoft.com/office/officeart/2005/8/layout/hierarchy3"/>
    <dgm:cxn modelId="{D70430D7-D64E-4227-A3BB-E860D08CED5A}" type="presParOf" srcId="{360834ED-8991-444B-B7C8-DD22E484ADF3}" destId="{A30D06B6-A320-4A26-BE0D-93F6165C03CF}" srcOrd="0" destOrd="0" presId="urn:microsoft.com/office/officeart/2005/8/layout/hierarchy3"/>
    <dgm:cxn modelId="{9AEAA980-2446-4182-8192-AE47D5C46163}" type="presParOf" srcId="{A30D06B6-A320-4A26-BE0D-93F6165C03CF}" destId="{D44E3707-82C6-4B67-8A33-F0DA10BFD8B6}" srcOrd="0" destOrd="0" presId="urn:microsoft.com/office/officeart/2005/8/layout/hierarchy3"/>
    <dgm:cxn modelId="{74C9BB73-41EC-4116-964D-4D0C41C57F3E}" type="presParOf" srcId="{A30D06B6-A320-4A26-BE0D-93F6165C03CF}" destId="{9A585910-C124-426A-92B2-6CC143605FF0}" srcOrd="1" destOrd="0" presId="urn:microsoft.com/office/officeart/2005/8/layout/hierarchy3"/>
    <dgm:cxn modelId="{07B10CE9-F226-47F8-A859-FAE69B741E88}" type="presParOf" srcId="{360834ED-8991-444B-B7C8-DD22E484ADF3}" destId="{0CC35D26-A944-4CCE-A92F-E540BF6E809C}" srcOrd="1" destOrd="0" presId="urn:microsoft.com/office/officeart/2005/8/layout/hierarchy3"/>
    <dgm:cxn modelId="{A1AEF3B6-9647-4502-8D9E-FB03F2F01C8D}" type="presParOf" srcId="{6B7FCA7A-7BB0-4FD2-9C94-F001592E0243}" destId="{55B8091A-0859-4619-A874-EDD3454D8A37}" srcOrd="2" destOrd="0" presId="urn:microsoft.com/office/officeart/2005/8/layout/hierarchy3"/>
    <dgm:cxn modelId="{FECE0EB5-040D-40CB-AC99-6A35034D64D4}" type="presParOf" srcId="{55B8091A-0859-4619-A874-EDD3454D8A37}" destId="{EAEC93A1-0760-4BD7-A74E-6FDC93BC9BDD}" srcOrd="0" destOrd="0" presId="urn:microsoft.com/office/officeart/2005/8/layout/hierarchy3"/>
    <dgm:cxn modelId="{08AF5940-8A95-4FA3-888C-D68C2AE2986C}" type="presParOf" srcId="{EAEC93A1-0760-4BD7-A74E-6FDC93BC9BDD}" destId="{2F6A0362-6B97-4C2A-9210-347119C31957}" srcOrd="0" destOrd="0" presId="urn:microsoft.com/office/officeart/2005/8/layout/hierarchy3"/>
    <dgm:cxn modelId="{3C449F76-1AE6-469E-9A56-C96ECA930767}" type="presParOf" srcId="{EAEC93A1-0760-4BD7-A74E-6FDC93BC9BDD}" destId="{E704D95A-3859-45AF-B575-3BAB32F5FCDB}" srcOrd="1" destOrd="0" presId="urn:microsoft.com/office/officeart/2005/8/layout/hierarchy3"/>
    <dgm:cxn modelId="{40DF39D8-8E8F-4217-81D6-E0A1C5CBEF48}" type="presParOf" srcId="{55B8091A-0859-4619-A874-EDD3454D8A37}" destId="{F93EB341-5D39-460A-875A-3E774B14CF2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9EDB3E-BD86-45D8-BD7E-914F6C21F1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F9E7260-10DE-45B8-BD2C-73DAF36EC45D}">
      <dgm:prSet/>
      <dgm:spPr/>
      <dgm:t>
        <a:bodyPr/>
        <a:lstStyle/>
        <a:p>
          <a:pPr rtl="0"/>
          <a:r>
            <a:rPr lang="ru-RU" dirty="0"/>
            <a:t>Без смены ноги и направления движения</a:t>
          </a:r>
        </a:p>
      </dgm:t>
    </dgm:pt>
    <dgm:pt modelId="{B610A359-65A8-4ED7-96DD-F0ADFD559CA2}" type="parTrans" cxnId="{2B69BC81-323C-40AD-A617-BDF12917D84C}">
      <dgm:prSet/>
      <dgm:spPr/>
      <dgm:t>
        <a:bodyPr/>
        <a:lstStyle/>
        <a:p>
          <a:endParaRPr lang="ru-RU"/>
        </a:p>
      </dgm:t>
    </dgm:pt>
    <dgm:pt modelId="{10DF0C3E-2C5B-4E11-B46F-4BE8F7F26567}" type="sibTrans" cxnId="{2B69BC81-323C-40AD-A617-BDF12917D84C}">
      <dgm:prSet/>
      <dgm:spPr/>
      <dgm:t>
        <a:bodyPr/>
        <a:lstStyle/>
        <a:p>
          <a:endParaRPr lang="ru-RU"/>
        </a:p>
      </dgm:t>
    </dgm:pt>
    <dgm:pt modelId="{D9FCEB89-3CFA-4101-8FEB-582CDEC80933}">
      <dgm:prSet/>
      <dgm:spPr/>
      <dgm:t>
        <a:bodyPr/>
        <a:lstStyle/>
        <a:p>
          <a:pPr rtl="0"/>
          <a:r>
            <a:rPr lang="ru-RU" dirty="0"/>
            <a:t>Без смены ноги</a:t>
          </a:r>
        </a:p>
      </dgm:t>
    </dgm:pt>
    <dgm:pt modelId="{27C9524B-2403-4839-B372-D694BB7321B4}" type="parTrans" cxnId="{76F9BE8E-C1DD-43AB-80EA-FEA2FC93888B}">
      <dgm:prSet/>
      <dgm:spPr/>
      <dgm:t>
        <a:bodyPr/>
        <a:lstStyle/>
        <a:p>
          <a:endParaRPr lang="ru-RU"/>
        </a:p>
      </dgm:t>
    </dgm:pt>
    <dgm:pt modelId="{DB8D4128-BB9C-446C-A731-A00F74CBB340}" type="sibTrans" cxnId="{76F9BE8E-C1DD-43AB-80EA-FEA2FC93888B}">
      <dgm:prSet/>
      <dgm:spPr/>
      <dgm:t>
        <a:bodyPr/>
        <a:lstStyle/>
        <a:p>
          <a:endParaRPr lang="ru-RU"/>
        </a:p>
      </dgm:t>
    </dgm:pt>
    <dgm:pt modelId="{13470F15-5D1D-460E-B3EA-5F5CC5428667}">
      <dgm:prSet/>
      <dgm:spPr/>
      <dgm:t>
        <a:bodyPr/>
        <a:lstStyle/>
        <a:p>
          <a:pPr rtl="0"/>
          <a:r>
            <a:rPr lang="ru-RU" dirty="0"/>
            <a:t>Со сменой ноги</a:t>
          </a:r>
        </a:p>
      </dgm:t>
    </dgm:pt>
    <dgm:pt modelId="{3372EA16-C124-48AB-8769-BB4D24EA372C}" type="parTrans" cxnId="{9DA60624-AA9A-472A-A4B6-34CA359D452A}">
      <dgm:prSet/>
      <dgm:spPr/>
      <dgm:t>
        <a:bodyPr/>
        <a:lstStyle/>
        <a:p>
          <a:endParaRPr lang="ru-RU"/>
        </a:p>
      </dgm:t>
    </dgm:pt>
    <dgm:pt modelId="{7EB2CD90-69FF-4B11-93FB-0C8CAA1DB150}" type="sibTrans" cxnId="{9DA60624-AA9A-472A-A4B6-34CA359D452A}">
      <dgm:prSet/>
      <dgm:spPr/>
      <dgm:t>
        <a:bodyPr/>
        <a:lstStyle/>
        <a:p>
          <a:endParaRPr lang="ru-RU"/>
        </a:p>
      </dgm:t>
    </dgm:pt>
    <dgm:pt modelId="{130F96F2-36FF-4A11-88AB-7DA7EC1C9784}">
      <dgm:prSet/>
      <dgm:spPr/>
      <dgm:t>
        <a:bodyPr/>
        <a:lstStyle/>
        <a:p>
          <a:pPr rtl="0"/>
          <a:r>
            <a:rPr lang="ru-RU" dirty="0"/>
            <a:t>Со сменой ноги и направления</a:t>
          </a:r>
        </a:p>
      </dgm:t>
    </dgm:pt>
    <dgm:pt modelId="{80572941-9E6D-4C99-AF72-98E58B70932A}" type="parTrans" cxnId="{B6ED1D7A-61BA-44F2-93E6-F2D794DAB626}">
      <dgm:prSet/>
      <dgm:spPr/>
      <dgm:t>
        <a:bodyPr/>
        <a:lstStyle/>
        <a:p>
          <a:endParaRPr lang="ru-RU"/>
        </a:p>
      </dgm:t>
    </dgm:pt>
    <dgm:pt modelId="{6EBCA954-4971-48BE-9629-C2DD68BB5878}" type="sibTrans" cxnId="{B6ED1D7A-61BA-44F2-93E6-F2D794DAB626}">
      <dgm:prSet/>
      <dgm:spPr/>
      <dgm:t>
        <a:bodyPr/>
        <a:lstStyle/>
        <a:p>
          <a:endParaRPr lang="ru-RU"/>
        </a:p>
      </dgm:t>
    </dgm:pt>
    <dgm:pt modelId="{29FE1F8A-E56C-48E8-9F8B-272AE7CE604A}" type="pres">
      <dgm:prSet presAssocID="{559EDB3E-BD86-45D8-BD7E-914F6C21F1A7}" presName="linear" presStyleCnt="0">
        <dgm:presLayoutVars>
          <dgm:animLvl val="lvl"/>
          <dgm:resizeHandles val="exact"/>
        </dgm:presLayoutVars>
      </dgm:prSet>
      <dgm:spPr/>
    </dgm:pt>
    <dgm:pt modelId="{FC40829F-C8D9-4451-895C-ACE5D4743D5A}" type="pres">
      <dgm:prSet presAssocID="{EF9E7260-10DE-45B8-BD2C-73DAF36EC45D}" presName="parentText" presStyleLbl="node1" presStyleIdx="0" presStyleCnt="4">
        <dgm:presLayoutVars>
          <dgm:chMax val="0"/>
          <dgm:bulletEnabled val="1"/>
        </dgm:presLayoutVars>
      </dgm:prSet>
      <dgm:spPr/>
    </dgm:pt>
    <dgm:pt modelId="{C88F16FC-AB96-4A93-A1A7-3D936EBF84FC}" type="pres">
      <dgm:prSet presAssocID="{10DF0C3E-2C5B-4E11-B46F-4BE8F7F26567}" presName="spacer" presStyleCnt="0"/>
      <dgm:spPr/>
    </dgm:pt>
    <dgm:pt modelId="{5A8CA793-EF53-46FC-83E8-4C8AE4B710B1}" type="pres">
      <dgm:prSet presAssocID="{D9FCEB89-3CFA-4101-8FEB-582CDEC80933}" presName="parentText" presStyleLbl="node1" presStyleIdx="1" presStyleCnt="4">
        <dgm:presLayoutVars>
          <dgm:chMax val="0"/>
          <dgm:bulletEnabled val="1"/>
        </dgm:presLayoutVars>
      </dgm:prSet>
      <dgm:spPr/>
    </dgm:pt>
    <dgm:pt modelId="{D41DB17B-266C-478C-8EE3-AF6B569B4CFB}" type="pres">
      <dgm:prSet presAssocID="{DB8D4128-BB9C-446C-A731-A00F74CBB340}" presName="spacer" presStyleCnt="0"/>
      <dgm:spPr/>
    </dgm:pt>
    <dgm:pt modelId="{6F5E01C9-4AAA-433B-B68F-5E6EED6BE74C}" type="pres">
      <dgm:prSet presAssocID="{13470F15-5D1D-460E-B3EA-5F5CC5428667}" presName="parentText" presStyleLbl="node1" presStyleIdx="2" presStyleCnt="4">
        <dgm:presLayoutVars>
          <dgm:chMax val="0"/>
          <dgm:bulletEnabled val="1"/>
        </dgm:presLayoutVars>
      </dgm:prSet>
      <dgm:spPr/>
    </dgm:pt>
    <dgm:pt modelId="{8BD914D7-39B2-4EFC-8F76-940CACC26C69}" type="pres">
      <dgm:prSet presAssocID="{7EB2CD90-69FF-4B11-93FB-0C8CAA1DB150}" presName="spacer" presStyleCnt="0"/>
      <dgm:spPr/>
    </dgm:pt>
    <dgm:pt modelId="{EE6D77F8-80C0-4EC2-A955-D0F711197B15}" type="pres">
      <dgm:prSet presAssocID="{130F96F2-36FF-4A11-88AB-7DA7EC1C9784}" presName="parentText" presStyleLbl="node1" presStyleIdx="3" presStyleCnt="4">
        <dgm:presLayoutVars>
          <dgm:chMax val="0"/>
          <dgm:bulletEnabled val="1"/>
        </dgm:presLayoutVars>
      </dgm:prSet>
      <dgm:spPr/>
    </dgm:pt>
  </dgm:ptLst>
  <dgm:cxnLst>
    <dgm:cxn modelId="{7E63BA0E-3BBE-4FAE-8B01-90498384B551}" type="presOf" srcId="{559EDB3E-BD86-45D8-BD7E-914F6C21F1A7}" destId="{29FE1F8A-E56C-48E8-9F8B-272AE7CE604A}" srcOrd="0" destOrd="0" presId="urn:microsoft.com/office/officeart/2005/8/layout/vList2"/>
    <dgm:cxn modelId="{9DA60624-AA9A-472A-A4B6-34CA359D452A}" srcId="{559EDB3E-BD86-45D8-BD7E-914F6C21F1A7}" destId="{13470F15-5D1D-460E-B3EA-5F5CC5428667}" srcOrd="2" destOrd="0" parTransId="{3372EA16-C124-48AB-8769-BB4D24EA372C}" sibTransId="{7EB2CD90-69FF-4B11-93FB-0C8CAA1DB150}"/>
    <dgm:cxn modelId="{9D977171-F79B-4D01-9B39-7277DA4408CA}" type="presOf" srcId="{EF9E7260-10DE-45B8-BD2C-73DAF36EC45D}" destId="{FC40829F-C8D9-4451-895C-ACE5D4743D5A}" srcOrd="0" destOrd="0" presId="urn:microsoft.com/office/officeart/2005/8/layout/vList2"/>
    <dgm:cxn modelId="{B6ED1D7A-61BA-44F2-93E6-F2D794DAB626}" srcId="{559EDB3E-BD86-45D8-BD7E-914F6C21F1A7}" destId="{130F96F2-36FF-4A11-88AB-7DA7EC1C9784}" srcOrd="3" destOrd="0" parTransId="{80572941-9E6D-4C99-AF72-98E58B70932A}" sibTransId="{6EBCA954-4971-48BE-9629-C2DD68BB5878}"/>
    <dgm:cxn modelId="{2B69BC81-323C-40AD-A617-BDF12917D84C}" srcId="{559EDB3E-BD86-45D8-BD7E-914F6C21F1A7}" destId="{EF9E7260-10DE-45B8-BD2C-73DAF36EC45D}" srcOrd="0" destOrd="0" parTransId="{B610A359-65A8-4ED7-96DD-F0ADFD559CA2}" sibTransId="{10DF0C3E-2C5B-4E11-B46F-4BE8F7F26567}"/>
    <dgm:cxn modelId="{76F9BE8E-C1DD-43AB-80EA-FEA2FC93888B}" srcId="{559EDB3E-BD86-45D8-BD7E-914F6C21F1A7}" destId="{D9FCEB89-3CFA-4101-8FEB-582CDEC80933}" srcOrd="1" destOrd="0" parTransId="{27C9524B-2403-4839-B372-D694BB7321B4}" sibTransId="{DB8D4128-BB9C-446C-A731-A00F74CBB340}"/>
    <dgm:cxn modelId="{71ACF5BD-DD33-4CFD-B5F1-982105C8997F}" type="presOf" srcId="{13470F15-5D1D-460E-B3EA-5F5CC5428667}" destId="{6F5E01C9-4AAA-433B-B68F-5E6EED6BE74C}" srcOrd="0" destOrd="0" presId="urn:microsoft.com/office/officeart/2005/8/layout/vList2"/>
    <dgm:cxn modelId="{011CA9D5-2A6D-4EB3-B399-80002102FDFE}" type="presOf" srcId="{130F96F2-36FF-4A11-88AB-7DA7EC1C9784}" destId="{EE6D77F8-80C0-4EC2-A955-D0F711197B15}" srcOrd="0" destOrd="0" presId="urn:microsoft.com/office/officeart/2005/8/layout/vList2"/>
    <dgm:cxn modelId="{0C13BED6-B2CC-4919-BF20-F2A62DCE94CF}" type="presOf" srcId="{D9FCEB89-3CFA-4101-8FEB-582CDEC80933}" destId="{5A8CA793-EF53-46FC-83E8-4C8AE4B710B1}" srcOrd="0" destOrd="0" presId="urn:microsoft.com/office/officeart/2005/8/layout/vList2"/>
    <dgm:cxn modelId="{23121873-BACC-48B9-A2E0-8191E73A7081}" type="presParOf" srcId="{29FE1F8A-E56C-48E8-9F8B-272AE7CE604A}" destId="{FC40829F-C8D9-4451-895C-ACE5D4743D5A}" srcOrd="0" destOrd="0" presId="urn:microsoft.com/office/officeart/2005/8/layout/vList2"/>
    <dgm:cxn modelId="{307582D4-7DCD-4C8F-A4B5-82DF688A9828}" type="presParOf" srcId="{29FE1F8A-E56C-48E8-9F8B-272AE7CE604A}" destId="{C88F16FC-AB96-4A93-A1A7-3D936EBF84FC}" srcOrd="1" destOrd="0" presId="urn:microsoft.com/office/officeart/2005/8/layout/vList2"/>
    <dgm:cxn modelId="{BF7EF99B-F099-4DEE-B532-8074E987F6FE}" type="presParOf" srcId="{29FE1F8A-E56C-48E8-9F8B-272AE7CE604A}" destId="{5A8CA793-EF53-46FC-83E8-4C8AE4B710B1}" srcOrd="2" destOrd="0" presId="urn:microsoft.com/office/officeart/2005/8/layout/vList2"/>
    <dgm:cxn modelId="{B2DE0F83-D56D-4E85-9B05-D91141E76CE6}" type="presParOf" srcId="{29FE1F8A-E56C-48E8-9F8B-272AE7CE604A}" destId="{D41DB17B-266C-478C-8EE3-AF6B569B4CFB}" srcOrd="3" destOrd="0" presId="urn:microsoft.com/office/officeart/2005/8/layout/vList2"/>
    <dgm:cxn modelId="{542DE57E-B09F-4F11-BAD3-A901DF27B206}" type="presParOf" srcId="{29FE1F8A-E56C-48E8-9F8B-272AE7CE604A}" destId="{6F5E01C9-4AAA-433B-B68F-5E6EED6BE74C}" srcOrd="4" destOrd="0" presId="urn:microsoft.com/office/officeart/2005/8/layout/vList2"/>
    <dgm:cxn modelId="{FEAD45E0-20B7-42E9-B69E-B10237B27EF4}" type="presParOf" srcId="{29FE1F8A-E56C-48E8-9F8B-272AE7CE604A}" destId="{8BD914D7-39B2-4EFC-8F76-940CACC26C69}" srcOrd="5" destOrd="0" presId="urn:microsoft.com/office/officeart/2005/8/layout/vList2"/>
    <dgm:cxn modelId="{97F7E57D-9389-4707-9083-A441A2A72DBB}" type="presParOf" srcId="{29FE1F8A-E56C-48E8-9F8B-272AE7CE604A}" destId="{EE6D77F8-80C0-4EC2-A955-D0F711197B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180AB-37AA-42A9-A2C8-E1C74F86A34E}">
      <dsp:nvSpPr>
        <dsp:cNvPr id="0" name=""/>
        <dsp:cNvSpPr/>
      </dsp:nvSpPr>
      <dsp:spPr>
        <a:xfrm>
          <a:off x="1839129" y="0"/>
          <a:ext cx="2099753" cy="968486"/>
        </a:xfrm>
        <a:prstGeom prst="roundRect">
          <a:avLst/>
        </a:prstGeom>
        <a:gradFill rotWithShape="0">
          <a:gsLst>
            <a:gs pos="0">
              <a:schemeClr val="accent1">
                <a:alpha val="90000"/>
                <a:hueOff val="0"/>
                <a:satOff val="0"/>
                <a:lumOff val="0"/>
                <a:alphaOff val="0"/>
                <a:tint val="98000"/>
                <a:hueMod val="94000"/>
                <a:satMod val="130000"/>
                <a:lumMod val="138000"/>
              </a:schemeClr>
            </a:gs>
            <a:gs pos="100000">
              <a:schemeClr val="accent1">
                <a:alpha val="90000"/>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l" defTabSz="844550" rtl="0">
            <a:lnSpc>
              <a:spcPct val="90000"/>
            </a:lnSpc>
            <a:spcBef>
              <a:spcPct val="0"/>
            </a:spcBef>
            <a:spcAft>
              <a:spcPct val="35000"/>
            </a:spcAft>
            <a:buNone/>
          </a:pPr>
          <a:r>
            <a:rPr lang="ru-RU" sz="1900" kern="1200" dirty="0"/>
            <a:t>Мужское одиночное катание</a:t>
          </a:r>
        </a:p>
      </dsp:txBody>
      <dsp:txXfrm>
        <a:off x="1886407" y="47278"/>
        <a:ext cx="2005197" cy="873930"/>
      </dsp:txXfrm>
    </dsp:sp>
    <dsp:sp modelId="{DAB1B6AE-E3BE-41D8-969D-3355142E1E4D}">
      <dsp:nvSpPr>
        <dsp:cNvPr id="0" name=""/>
        <dsp:cNvSpPr/>
      </dsp:nvSpPr>
      <dsp:spPr>
        <a:xfrm>
          <a:off x="1866447" y="1019125"/>
          <a:ext cx="2099753" cy="968486"/>
        </a:xfrm>
        <a:prstGeom prst="roundRect">
          <a:avLst/>
        </a:prstGeom>
        <a:gradFill rotWithShape="0">
          <a:gsLst>
            <a:gs pos="0">
              <a:schemeClr val="accent1">
                <a:alpha val="90000"/>
                <a:hueOff val="0"/>
                <a:satOff val="0"/>
                <a:lumOff val="0"/>
                <a:alphaOff val="-10000"/>
                <a:tint val="98000"/>
                <a:hueMod val="94000"/>
                <a:satMod val="130000"/>
                <a:lumMod val="138000"/>
              </a:schemeClr>
            </a:gs>
            <a:gs pos="100000">
              <a:schemeClr val="accent1">
                <a:alpha val="90000"/>
                <a:hueOff val="0"/>
                <a:satOff val="0"/>
                <a:lumOff val="0"/>
                <a:alphaOff val="-1000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l" defTabSz="844550" rtl="0">
            <a:lnSpc>
              <a:spcPct val="90000"/>
            </a:lnSpc>
            <a:spcBef>
              <a:spcPct val="0"/>
            </a:spcBef>
            <a:spcAft>
              <a:spcPct val="35000"/>
            </a:spcAft>
            <a:buNone/>
          </a:pPr>
          <a:r>
            <a:rPr lang="ru-RU" sz="1900" kern="1200" dirty="0"/>
            <a:t>Женское одиночное катание</a:t>
          </a:r>
        </a:p>
      </dsp:txBody>
      <dsp:txXfrm>
        <a:off x="1913725" y="1066403"/>
        <a:ext cx="2005197" cy="873930"/>
      </dsp:txXfrm>
    </dsp:sp>
    <dsp:sp modelId="{5A80978E-1E4F-4CE0-92A9-558A67653DCE}">
      <dsp:nvSpPr>
        <dsp:cNvPr id="0" name=""/>
        <dsp:cNvSpPr/>
      </dsp:nvSpPr>
      <dsp:spPr>
        <a:xfrm>
          <a:off x="1866447" y="2036036"/>
          <a:ext cx="2099753" cy="968486"/>
        </a:xfrm>
        <a:prstGeom prst="roundRect">
          <a:avLst/>
        </a:prstGeom>
        <a:gradFill rotWithShape="0">
          <a:gsLst>
            <a:gs pos="0">
              <a:schemeClr val="accent1">
                <a:alpha val="90000"/>
                <a:hueOff val="0"/>
                <a:satOff val="0"/>
                <a:lumOff val="0"/>
                <a:alphaOff val="-20000"/>
                <a:tint val="98000"/>
                <a:hueMod val="94000"/>
                <a:satMod val="130000"/>
                <a:lumMod val="138000"/>
              </a:schemeClr>
            </a:gs>
            <a:gs pos="100000">
              <a:schemeClr val="accent1">
                <a:alpha val="90000"/>
                <a:hueOff val="0"/>
                <a:satOff val="0"/>
                <a:lumOff val="0"/>
                <a:alphaOff val="-2000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l" defTabSz="844550" rtl="0">
            <a:lnSpc>
              <a:spcPct val="90000"/>
            </a:lnSpc>
            <a:spcBef>
              <a:spcPct val="0"/>
            </a:spcBef>
            <a:spcAft>
              <a:spcPct val="35000"/>
            </a:spcAft>
            <a:buNone/>
          </a:pPr>
          <a:r>
            <a:rPr lang="ru-RU" sz="1900" kern="1200" dirty="0"/>
            <a:t>Парное катание</a:t>
          </a:r>
        </a:p>
      </dsp:txBody>
      <dsp:txXfrm>
        <a:off x="1913725" y="2083314"/>
        <a:ext cx="2005197" cy="873930"/>
      </dsp:txXfrm>
    </dsp:sp>
    <dsp:sp modelId="{DD048D12-D4AB-4FE3-B67C-9096C55A9E5C}">
      <dsp:nvSpPr>
        <dsp:cNvPr id="0" name=""/>
        <dsp:cNvSpPr/>
      </dsp:nvSpPr>
      <dsp:spPr>
        <a:xfrm>
          <a:off x="1866447" y="3052947"/>
          <a:ext cx="2099753" cy="968486"/>
        </a:xfrm>
        <a:prstGeom prst="roundRect">
          <a:avLst/>
        </a:prstGeom>
        <a:gradFill rotWithShape="0">
          <a:gsLst>
            <a:gs pos="0">
              <a:schemeClr val="accent1">
                <a:alpha val="90000"/>
                <a:hueOff val="0"/>
                <a:satOff val="0"/>
                <a:lumOff val="0"/>
                <a:alphaOff val="-30000"/>
                <a:tint val="98000"/>
                <a:hueMod val="94000"/>
                <a:satMod val="130000"/>
                <a:lumMod val="138000"/>
              </a:schemeClr>
            </a:gs>
            <a:gs pos="100000">
              <a:schemeClr val="accent1">
                <a:alpha val="90000"/>
                <a:hueOff val="0"/>
                <a:satOff val="0"/>
                <a:lumOff val="0"/>
                <a:alphaOff val="-3000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l" defTabSz="844550" rtl="0">
            <a:lnSpc>
              <a:spcPct val="90000"/>
            </a:lnSpc>
            <a:spcBef>
              <a:spcPct val="0"/>
            </a:spcBef>
            <a:spcAft>
              <a:spcPct val="35000"/>
            </a:spcAft>
            <a:buNone/>
          </a:pPr>
          <a:r>
            <a:rPr lang="ru-RU" sz="1900" kern="1200" dirty="0"/>
            <a:t>Спортивные танцы на льду</a:t>
          </a:r>
        </a:p>
      </dsp:txBody>
      <dsp:txXfrm>
        <a:off x="1913725" y="3100225"/>
        <a:ext cx="2005197" cy="873930"/>
      </dsp:txXfrm>
    </dsp:sp>
    <dsp:sp modelId="{8A92A194-D287-4C03-9830-DFC332CC3936}">
      <dsp:nvSpPr>
        <dsp:cNvPr id="0" name=""/>
        <dsp:cNvSpPr/>
      </dsp:nvSpPr>
      <dsp:spPr>
        <a:xfrm>
          <a:off x="1866447" y="4069858"/>
          <a:ext cx="2099753" cy="968486"/>
        </a:xfrm>
        <a:prstGeom prst="roundRect">
          <a:avLst/>
        </a:prstGeom>
        <a:gradFill rotWithShape="0">
          <a:gsLst>
            <a:gs pos="0">
              <a:schemeClr val="accent1">
                <a:alpha val="90000"/>
                <a:hueOff val="0"/>
                <a:satOff val="0"/>
                <a:lumOff val="0"/>
                <a:alphaOff val="-40000"/>
                <a:tint val="98000"/>
                <a:hueMod val="94000"/>
                <a:satMod val="130000"/>
                <a:lumMod val="138000"/>
              </a:schemeClr>
            </a:gs>
            <a:gs pos="100000">
              <a:schemeClr val="accent1">
                <a:alpha val="90000"/>
                <a:hueOff val="0"/>
                <a:satOff val="0"/>
                <a:lumOff val="0"/>
                <a:alphaOff val="-4000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l" defTabSz="844550" rtl="0">
            <a:lnSpc>
              <a:spcPct val="90000"/>
            </a:lnSpc>
            <a:spcBef>
              <a:spcPct val="0"/>
            </a:spcBef>
            <a:spcAft>
              <a:spcPct val="35000"/>
            </a:spcAft>
            <a:buNone/>
          </a:pPr>
          <a:r>
            <a:rPr lang="ru-RU" sz="1900" kern="1200" dirty="0"/>
            <a:t>Синхронное фигурное катание</a:t>
          </a:r>
        </a:p>
      </dsp:txBody>
      <dsp:txXfrm>
        <a:off x="1913725" y="4117136"/>
        <a:ext cx="2005197" cy="873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6DD6B-FE03-4EB3-B737-683364868A05}">
      <dsp:nvSpPr>
        <dsp:cNvPr id="0" name=""/>
        <dsp:cNvSpPr/>
      </dsp:nvSpPr>
      <dsp:spPr>
        <a:xfrm>
          <a:off x="0" y="60"/>
          <a:ext cx="4320480" cy="1180919"/>
        </a:xfrm>
        <a:prstGeom prst="roundRect">
          <a:avLst/>
        </a:prstGeom>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rnd" cmpd="sng" algn="ctr">
          <a:solidFill>
            <a:schemeClr val="accent2">
              <a:tint val="76000"/>
              <a:alpha val="60000"/>
              <a:hueMod val="94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ru-RU" sz="2800" b="1" kern="1200" dirty="0"/>
            <a:t>1. </a:t>
          </a:r>
          <a:r>
            <a:rPr lang="ru-RU" sz="2400" b="1" kern="1200" dirty="0"/>
            <a:t>силы трения</a:t>
          </a:r>
          <a:endParaRPr lang="ru-RU" sz="2400" kern="1200" dirty="0"/>
        </a:p>
      </dsp:txBody>
      <dsp:txXfrm>
        <a:off x="57648" y="57708"/>
        <a:ext cx="4205184" cy="1065623"/>
      </dsp:txXfrm>
    </dsp:sp>
    <dsp:sp modelId="{DC3EC804-3002-41EC-B23B-13D5A57D85F1}">
      <dsp:nvSpPr>
        <dsp:cNvPr id="0" name=""/>
        <dsp:cNvSpPr/>
      </dsp:nvSpPr>
      <dsp:spPr>
        <a:xfrm>
          <a:off x="0" y="1195254"/>
          <a:ext cx="4320480" cy="1260104"/>
        </a:xfrm>
        <a:prstGeom prst="roundRect">
          <a:avLst/>
        </a:prstGeom>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rnd" cmpd="sng" algn="ctr">
          <a:solidFill>
            <a:schemeClr val="accent2">
              <a:tint val="76000"/>
              <a:alpha val="60000"/>
              <a:hueMod val="94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marL="361950" lvl="0" indent="-361950" algn="l" defTabSz="1066800" rtl="0">
            <a:lnSpc>
              <a:spcPct val="90000"/>
            </a:lnSpc>
            <a:spcBef>
              <a:spcPct val="0"/>
            </a:spcBef>
            <a:spcAft>
              <a:spcPct val="35000"/>
            </a:spcAft>
            <a:buNone/>
          </a:pPr>
          <a:r>
            <a:rPr lang="ru-RU" sz="2400" b="1" kern="1200" dirty="0"/>
            <a:t>2. положения вектора силы тяжести тела относительно опорного конька </a:t>
          </a:r>
          <a:endParaRPr lang="ru-RU" sz="2400" kern="1200" dirty="0"/>
        </a:p>
      </dsp:txBody>
      <dsp:txXfrm>
        <a:off x="61513" y="1256767"/>
        <a:ext cx="4197454" cy="1137078"/>
      </dsp:txXfrm>
    </dsp:sp>
    <dsp:sp modelId="{3542EB99-1D4A-4A29-A641-95497AE54C0D}">
      <dsp:nvSpPr>
        <dsp:cNvPr id="0" name=""/>
        <dsp:cNvSpPr/>
      </dsp:nvSpPr>
      <dsp:spPr>
        <a:xfrm>
          <a:off x="0" y="2469632"/>
          <a:ext cx="4320480" cy="1260104"/>
        </a:xfrm>
        <a:prstGeom prst="roundRect">
          <a:avLst/>
        </a:prstGeom>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rnd" cmpd="sng" algn="ctr">
          <a:solidFill>
            <a:schemeClr val="accent2">
              <a:tint val="76000"/>
              <a:alpha val="60000"/>
              <a:hueMod val="94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marL="361950" lvl="0" indent="-361950" algn="l" defTabSz="1066800" rtl="0">
            <a:lnSpc>
              <a:spcPct val="90000"/>
            </a:lnSpc>
            <a:spcBef>
              <a:spcPct val="0"/>
            </a:spcBef>
            <a:spcAft>
              <a:spcPct val="35000"/>
            </a:spcAft>
            <a:buNone/>
          </a:pPr>
          <a:r>
            <a:rPr lang="ru-RU" sz="2400" b="1" kern="1200" dirty="0"/>
            <a:t>3. </a:t>
          </a:r>
          <a:r>
            <a:rPr lang="ru-RU" sz="2400" b="1" kern="1200" dirty="0" err="1"/>
            <a:t>сгибательно</a:t>
          </a:r>
          <a:r>
            <a:rPr lang="ru-RU" sz="2400" b="1" kern="1200" dirty="0"/>
            <a:t>-     разгибательных движений толчковой ноги</a:t>
          </a:r>
          <a:endParaRPr lang="ru-RU" sz="2400" kern="1200" dirty="0"/>
        </a:p>
      </dsp:txBody>
      <dsp:txXfrm>
        <a:off x="61513" y="2531145"/>
        <a:ext cx="4197454" cy="1137078"/>
      </dsp:txXfrm>
    </dsp:sp>
    <dsp:sp modelId="{7B69BD21-2FF2-4CF4-9405-4D6D9C08E469}">
      <dsp:nvSpPr>
        <dsp:cNvPr id="0" name=""/>
        <dsp:cNvSpPr/>
      </dsp:nvSpPr>
      <dsp:spPr>
        <a:xfrm>
          <a:off x="0" y="3744010"/>
          <a:ext cx="4320480" cy="1260104"/>
        </a:xfrm>
        <a:prstGeom prst="roundRect">
          <a:avLst/>
        </a:prstGeom>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rnd" cmpd="sng" algn="ctr">
          <a:solidFill>
            <a:schemeClr val="accent2">
              <a:tint val="76000"/>
              <a:alpha val="60000"/>
              <a:hueMod val="94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marL="361950" lvl="0" indent="-361950" algn="l" defTabSz="1066800" rtl="0">
            <a:lnSpc>
              <a:spcPct val="90000"/>
            </a:lnSpc>
            <a:spcBef>
              <a:spcPct val="0"/>
            </a:spcBef>
            <a:spcAft>
              <a:spcPct val="35000"/>
            </a:spcAft>
            <a:buNone/>
          </a:pPr>
          <a:r>
            <a:rPr lang="ru-RU" sz="2400" b="1" kern="1200" dirty="0"/>
            <a:t>4. маховых движений конечностями и туловищем</a:t>
          </a:r>
        </a:p>
      </dsp:txBody>
      <dsp:txXfrm>
        <a:off x="61513" y="3805523"/>
        <a:ext cx="4197454" cy="1137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BF0FE-61E0-4689-88DB-D0A7D7970510}">
      <dsp:nvSpPr>
        <dsp:cNvPr id="0" name=""/>
        <dsp:cNvSpPr/>
      </dsp:nvSpPr>
      <dsp:spPr>
        <a:xfrm>
          <a:off x="896" y="519614"/>
          <a:ext cx="2098006" cy="1049003"/>
        </a:xfrm>
        <a:prstGeom prst="roundRect">
          <a:avLst>
            <a:gd name="adj" fmla="val 10000"/>
          </a:avLst>
        </a:prstGeom>
        <a:solidFill>
          <a:schemeClr val="accent1">
            <a:shade val="8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rtl="0">
            <a:lnSpc>
              <a:spcPct val="90000"/>
            </a:lnSpc>
            <a:spcBef>
              <a:spcPct val="0"/>
            </a:spcBef>
            <a:spcAft>
              <a:spcPct val="35000"/>
            </a:spcAft>
            <a:buNone/>
          </a:pPr>
          <a:r>
            <a:rPr lang="ru-RU" sz="3400" kern="1200"/>
            <a:t>шаги</a:t>
          </a:r>
        </a:p>
      </dsp:txBody>
      <dsp:txXfrm>
        <a:off x="31620" y="550338"/>
        <a:ext cx="2036558" cy="987555"/>
      </dsp:txXfrm>
    </dsp:sp>
    <dsp:sp modelId="{D44E3707-82C6-4B67-8A33-F0DA10BFD8B6}">
      <dsp:nvSpPr>
        <dsp:cNvPr id="0" name=""/>
        <dsp:cNvSpPr/>
      </dsp:nvSpPr>
      <dsp:spPr>
        <a:xfrm>
          <a:off x="2623404" y="519614"/>
          <a:ext cx="2098006" cy="1049003"/>
        </a:xfrm>
        <a:prstGeom prst="roundRect">
          <a:avLst>
            <a:gd name="adj" fmla="val 10000"/>
          </a:avLst>
        </a:prstGeom>
        <a:solidFill>
          <a:schemeClr val="accent1">
            <a:shade val="80000"/>
            <a:hueOff val="153123"/>
            <a:satOff val="-2196"/>
            <a:lumOff val="12807"/>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rtl="0">
            <a:lnSpc>
              <a:spcPct val="90000"/>
            </a:lnSpc>
            <a:spcBef>
              <a:spcPct val="0"/>
            </a:spcBef>
            <a:spcAft>
              <a:spcPct val="35000"/>
            </a:spcAft>
            <a:buNone/>
          </a:pPr>
          <a:r>
            <a:rPr lang="ru-RU" sz="3400" kern="1200" dirty="0"/>
            <a:t>спирали </a:t>
          </a:r>
        </a:p>
      </dsp:txBody>
      <dsp:txXfrm>
        <a:off x="2654128" y="550338"/>
        <a:ext cx="2036558" cy="987555"/>
      </dsp:txXfrm>
    </dsp:sp>
    <dsp:sp modelId="{2F6A0362-6B97-4C2A-9210-347119C31957}">
      <dsp:nvSpPr>
        <dsp:cNvPr id="0" name=""/>
        <dsp:cNvSpPr/>
      </dsp:nvSpPr>
      <dsp:spPr>
        <a:xfrm>
          <a:off x="5245912" y="519614"/>
          <a:ext cx="2098006" cy="1049003"/>
        </a:xfrm>
        <a:prstGeom prst="roundRect">
          <a:avLst>
            <a:gd name="adj" fmla="val 10000"/>
          </a:avLst>
        </a:prstGeom>
        <a:solidFill>
          <a:schemeClr val="accent1">
            <a:shade val="80000"/>
            <a:hueOff val="306246"/>
            <a:satOff val="-4392"/>
            <a:lumOff val="25615"/>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rtl="0">
            <a:lnSpc>
              <a:spcPct val="90000"/>
            </a:lnSpc>
            <a:spcBef>
              <a:spcPct val="0"/>
            </a:spcBef>
            <a:spcAft>
              <a:spcPct val="35000"/>
            </a:spcAft>
            <a:buNone/>
          </a:pPr>
          <a:r>
            <a:rPr lang="ru-RU" sz="3400" kern="1200"/>
            <a:t>прыжки</a:t>
          </a:r>
        </a:p>
      </dsp:txBody>
      <dsp:txXfrm>
        <a:off x="5276636" y="550338"/>
        <a:ext cx="2036558" cy="987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0829F-C8D9-4451-895C-ACE5D4743D5A}">
      <dsp:nvSpPr>
        <dsp:cNvPr id="0" name=""/>
        <dsp:cNvSpPr/>
      </dsp:nvSpPr>
      <dsp:spPr>
        <a:xfrm>
          <a:off x="0" y="30887"/>
          <a:ext cx="7308304" cy="43173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t>Без смены ноги и направления движения</a:t>
          </a:r>
        </a:p>
      </dsp:txBody>
      <dsp:txXfrm>
        <a:off x="21075" y="51962"/>
        <a:ext cx="7266154" cy="389580"/>
      </dsp:txXfrm>
    </dsp:sp>
    <dsp:sp modelId="{5A8CA793-EF53-46FC-83E8-4C8AE4B710B1}">
      <dsp:nvSpPr>
        <dsp:cNvPr id="0" name=""/>
        <dsp:cNvSpPr/>
      </dsp:nvSpPr>
      <dsp:spPr>
        <a:xfrm>
          <a:off x="0" y="514457"/>
          <a:ext cx="7308304" cy="43173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t>Без смены ноги</a:t>
          </a:r>
        </a:p>
      </dsp:txBody>
      <dsp:txXfrm>
        <a:off x="21075" y="535532"/>
        <a:ext cx="7266154" cy="389580"/>
      </dsp:txXfrm>
    </dsp:sp>
    <dsp:sp modelId="{6F5E01C9-4AAA-433B-B68F-5E6EED6BE74C}">
      <dsp:nvSpPr>
        <dsp:cNvPr id="0" name=""/>
        <dsp:cNvSpPr/>
      </dsp:nvSpPr>
      <dsp:spPr>
        <a:xfrm>
          <a:off x="0" y="998027"/>
          <a:ext cx="7308304" cy="43173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t>Со сменой ноги</a:t>
          </a:r>
        </a:p>
      </dsp:txBody>
      <dsp:txXfrm>
        <a:off x="21075" y="1019102"/>
        <a:ext cx="7266154" cy="389580"/>
      </dsp:txXfrm>
    </dsp:sp>
    <dsp:sp modelId="{EE6D77F8-80C0-4EC2-A955-D0F711197B15}">
      <dsp:nvSpPr>
        <dsp:cNvPr id="0" name=""/>
        <dsp:cNvSpPr/>
      </dsp:nvSpPr>
      <dsp:spPr>
        <a:xfrm>
          <a:off x="0" y="1481597"/>
          <a:ext cx="7308304" cy="43173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t>Со сменой ноги и направления</a:t>
          </a:r>
        </a:p>
      </dsp:txBody>
      <dsp:txXfrm>
        <a:off x="21075" y="1502672"/>
        <a:ext cx="7266154"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DDFFB-7230-4C43-921B-84C97A219401}" type="datetimeFigureOut">
              <a:rPr lang="ru-RU" smtClean="0"/>
              <a:pPr/>
              <a:t>24.03.2024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496E6-2A6C-4440-9D26-D08F0FB8FC1E}" type="slidenum">
              <a:rPr lang="ru-RU" smtClean="0"/>
              <a:pPr/>
              <a:t>‹#›</a:t>
            </a:fld>
            <a:endParaRPr lang="ru-RU"/>
          </a:p>
        </p:txBody>
      </p:sp>
    </p:spTree>
    <p:extLst>
      <p:ext uri="{BB962C8B-B14F-4D97-AF65-F5344CB8AC3E}">
        <p14:creationId xmlns:p14="http://schemas.microsoft.com/office/powerpoint/2010/main" val="23084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0496E6-2A6C-4440-9D26-D08F0FB8FC1E}" type="slidenum">
              <a:rPr lang="ru-RU" smtClean="0"/>
              <a:pPr/>
              <a:t>12</a:t>
            </a:fld>
            <a:endParaRPr lang="ru-RU"/>
          </a:p>
        </p:txBody>
      </p:sp>
    </p:spTree>
    <p:extLst>
      <p:ext uri="{BB962C8B-B14F-4D97-AF65-F5344CB8AC3E}">
        <p14:creationId xmlns:p14="http://schemas.microsoft.com/office/powerpoint/2010/main" val="305623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33834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106285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2184964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8850F-0DD9-4C44-8087-2D811B603694}"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0175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326926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8850F-0DD9-4C44-8087-2D811B603694}"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8398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158647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4091996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4277278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42" name="Подзаголовок слайда"/>
          <p:cNvSpPr txBox="1">
            <a:spLocks noGrp="1"/>
          </p:cNvSpPr>
          <p:nvPr>
            <p:ph type="body" sz="quarter" idx="21" hasCustomPrompt="1"/>
          </p:nvPr>
        </p:nvSpPr>
        <p:spPr>
          <a:xfrm>
            <a:off x="452438" y="1162050"/>
            <a:ext cx="8239125" cy="501650"/>
          </a:xfrm>
          <a:prstGeom prst="rect">
            <a:avLst/>
          </a:prstGeom>
        </p:spPr>
        <p:txBody>
          <a:bodyPr lIns="45719" tIns="45719" rIns="45719" bIns="45719"/>
          <a:lstStyle>
            <a:lvl1pPr marL="0" indent="0" defTabSz="309563">
              <a:spcBef>
                <a:spcPts val="0"/>
              </a:spcBef>
              <a:buSzTx/>
              <a:buNone/>
              <a:defRPr sz="2063">
                <a:latin typeface="+mn-lt"/>
                <a:ea typeface="+mn-ea"/>
                <a:cs typeface="+mn-cs"/>
                <a:sym typeface="Produkt Extralight"/>
              </a:defRPr>
            </a:lvl1pPr>
          </a:lstStyle>
          <a:p>
            <a:r>
              <a:t>Подзаголовок слайда</a:t>
            </a:r>
          </a:p>
        </p:txBody>
      </p:sp>
      <p:sp>
        <p:nvSpPr>
          <p:cNvPr id="43" name="Заголовок слайда"/>
          <p:cNvSpPr txBox="1">
            <a:spLocks noGrp="1"/>
          </p:cNvSpPr>
          <p:nvPr>
            <p:ph type="title" hasCustomPrompt="1"/>
          </p:nvPr>
        </p:nvSpPr>
        <p:spPr>
          <a:prstGeom prst="rect">
            <a:avLst/>
          </a:prstGeom>
        </p:spPr>
        <p:txBody>
          <a:bodyPr/>
          <a:lstStyle/>
          <a:p>
            <a:r>
              <a:t>Заголовок слайда</a:t>
            </a:r>
          </a:p>
        </p:txBody>
      </p:sp>
      <p:sp>
        <p:nvSpPr>
          <p:cNvPr id="44" name="Уровень текста 1…"/>
          <p:cNvSpPr txBox="1">
            <a:spLocks noGrp="1"/>
          </p:cNvSpPr>
          <p:nvPr>
            <p:ph type="body" idx="1" hasCustomPrompt="1"/>
          </p:nvPr>
        </p:nvSpPr>
        <p:spPr>
          <a:prstGeom prst="rect">
            <a:avLst/>
          </a:prstGeom>
        </p:spPr>
        <p:txBody>
          <a:bodyPr/>
          <a:lstStyle/>
          <a:p>
            <a:r>
              <a:t>Текст пункта на слайде</a:t>
            </a:r>
          </a:p>
          <a:p>
            <a:pPr lvl="1"/>
            <a:endParaRPr/>
          </a:p>
          <a:p>
            <a:pPr lvl="2"/>
            <a:endParaRPr/>
          </a:p>
          <a:p>
            <a:pPr lvl="3"/>
            <a:endParaRPr/>
          </a:p>
          <a:p>
            <a:pPr lvl="4"/>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1028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52" name="Уровень текста 1…"/>
          <p:cNvSpPr txBox="1">
            <a:spLocks noGrp="1"/>
          </p:cNvSpPr>
          <p:nvPr>
            <p:ph type="body" idx="1" hasCustomPrompt="1"/>
          </p:nvPr>
        </p:nvSpPr>
        <p:spPr>
          <a:prstGeom prst="rect">
            <a:avLst/>
          </a:prstGeom>
        </p:spPr>
        <p:txBody>
          <a:bodyPr/>
          <a:lstStyle/>
          <a:p>
            <a:r>
              <a:t>Текст пункта на слайде</a:t>
            </a:r>
          </a:p>
          <a:p>
            <a:pPr lvl="1"/>
            <a:endParaRPr/>
          </a:p>
          <a:p>
            <a:pPr lvl="2"/>
            <a:endParaRPr/>
          </a:p>
          <a:p>
            <a:pPr lvl="3"/>
            <a:endParaRPr/>
          </a:p>
          <a:p>
            <a:pPr lvl="4"/>
            <a:endParaRPr/>
          </a:p>
        </p:txBody>
      </p:sp>
      <p:sp>
        <p:nvSpPr>
          <p:cNvPr id="5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706933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240034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80314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216197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119522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230744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223090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223246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4BFE7E3-1CE2-4F85-9244-87197FC1D983}" type="datetimeFigureOut">
              <a:rPr lang="ru-RU" smtClean="0"/>
              <a:pPr/>
              <a:t>24.03.2024</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F708850F-0DD9-4C44-8087-2D811B603694}" type="slidenum">
              <a:rPr lang="ru-RU" smtClean="0"/>
              <a:pPr/>
              <a:t>‹#›</a:t>
            </a:fld>
            <a:endParaRPr lang="ru-RU"/>
          </a:p>
        </p:txBody>
      </p:sp>
    </p:spTree>
    <p:extLst>
      <p:ext uri="{BB962C8B-B14F-4D97-AF65-F5344CB8AC3E}">
        <p14:creationId xmlns:p14="http://schemas.microsoft.com/office/powerpoint/2010/main" val="405834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4BFE7E3-1CE2-4F85-9244-87197FC1D983}" type="datetimeFigureOut">
              <a:rPr lang="ru-RU" smtClean="0"/>
              <a:pPr/>
              <a:t>24.03.2024</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708850F-0DD9-4C44-8087-2D811B603694}" type="slidenum">
              <a:rPr lang="ru-RU" smtClean="0"/>
              <a:pPr/>
              <a:t>‹#›</a:t>
            </a:fld>
            <a:endParaRPr lang="ru-RU"/>
          </a:p>
        </p:txBody>
      </p:sp>
    </p:spTree>
    <p:extLst>
      <p:ext uri="{BB962C8B-B14F-4D97-AF65-F5344CB8AC3E}">
        <p14:creationId xmlns:p14="http://schemas.microsoft.com/office/powerpoint/2010/main" val="1926942015"/>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367895"/>
            <a:ext cx="7992888" cy="3600400"/>
          </a:xfrm>
        </p:spPr>
        <p:txBody>
          <a:bodyPr>
            <a:noAutofit/>
          </a:bodyPr>
          <a:lstStyle/>
          <a:p>
            <a:pPr algn="ctr"/>
            <a:r>
              <a:rPr lang="ru-RU" sz="4000" dirty="0">
                <a:solidFill>
                  <a:schemeClr val="tx2">
                    <a:lumMod val="60000"/>
                    <a:lumOff val="40000"/>
                  </a:schemeClr>
                </a:solidFill>
                <a:latin typeface="arial"/>
              </a:rPr>
              <a:t>Биомеханические основы техники движений фигуриста</a:t>
            </a:r>
            <a:br>
              <a:rPr lang="ru-RU" sz="4000" dirty="0">
                <a:solidFill>
                  <a:schemeClr val="tx2">
                    <a:lumMod val="60000"/>
                    <a:lumOff val="40000"/>
                  </a:schemeClr>
                </a:solidFill>
                <a:latin typeface="arial"/>
              </a:rPr>
            </a:br>
            <a:endParaRPr lang="ru-RU" sz="4000" dirty="0">
              <a:solidFill>
                <a:schemeClr val="tx2">
                  <a:lumMod val="60000"/>
                  <a:lumOff val="40000"/>
                </a:schemeClr>
              </a:solidFill>
            </a:endParaRPr>
          </a:p>
        </p:txBody>
      </p:sp>
      <p:sp>
        <p:nvSpPr>
          <p:cNvPr id="4" name="Работу выполнила Цурикова Анастасия 203 группа"/>
          <p:cNvSpPr txBox="1">
            <a:spLocks/>
          </p:cNvSpPr>
          <p:nvPr/>
        </p:nvSpPr>
        <p:spPr>
          <a:xfrm>
            <a:off x="3779912" y="2996952"/>
            <a:ext cx="4536504" cy="316835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0" rIns="18288">
            <a:noAutofit/>
            <a:scene3d>
              <a:camera prst="orthographicFront"/>
              <a:lightRig rig="soft" dir="t">
                <a:rot lat="0" lon="0" rev="10800000"/>
              </a:lightRig>
            </a:scene3d>
            <a:sp3d>
              <a:bevelT w="27940" h="12700"/>
              <a:contourClr>
                <a:srgbClr val="DDDDDD"/>
              </a:contourClr>
            </a:sp3d>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1400" b="1" i="0" u="none" strike="noStrike" kern="1200" cap="none" spc="150" normalizeH="0" baseline="0" noProof="0" dirty="0">
              <a:ln w="11430"/>
              <a:effectLst>
                <a:outerShdw blurRad="25400" algn="tl" rotWithShape="0">
                  <a:srgbClr val="000000">
                    <a:alpha val="43000"/>
                  </a:srgbClr>
                </a:outerShdw>
              </a:effectLst>
              <a:uLnTx/>
              <a:uFillTx/>
              <a:latin typeface="+mj-lt"/>
              <a:ea typeface="+mn-ea"/>
              <a:cs typeface="+mn-cs"/>
            </a:endParaRPr>
          </a:p>
        </p:txBody>
      </p:sp>
      <p:sp>
        <p:nvSpPr>
          <p:cNvPr id="5" name="Подзаголовок 2"/>
          <p:cNvSpPr txBox="1">
            <a:spLocks/>
          </p:cNvSpPr>
          <p:nvPr/>
        </p:nvSpPr>
        <p:spPr>
          <a:xfrm>
            <a:off x="755576" y="3999801"/>
            <a:ext cx="8135024" cy="2098757"/>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r">
              <a:spcBef>
                <a:spcPts val="0"/>
              </a:spcBef>
            </a:pPr>
            <a:r>
              <a:rPr lang="ru-RU" dirty="0">
                <a:solidFill>
                  <a:schemeClr val="tx1"/>
                </a:solidFill>
                <a:latin typeface="Arial"/>
                <a:ea typeface="+mn-lt"/>
                <a:cs typeface="Arial"/>
              </a:rPr>
              <a:t>Работу выполнила: Тимашова Ангелина Владимировна студентка 201 группы ФГБОУ ВО «ВГАФК»</a:t>
            </a:r>
            <a:r>
              <a:rPr lang="ru-RU" dirty="0">
                <a:solidFill>
                  <a:schemeClr val="tx1"/>
                </a:solidFill>
                <a:latin typeface="Arial"/>
                <a:cs typeface="Arial"/>
              </a:rPr>
              <a:t> </a:t>
            </a:r>
            <a:endParaRPr lang="ru-RU" dirty="0">
              <a:solidFill>
                <a:schemeClr val="tx1"/>
              </a:solidFill>
            </a:endParaRPr>
          </a:p>
          <a:p>
            <a:pPr algn="r">
              <a:spcBef>
                <a:spcPts val="0"/>
              </a:spcBef>
            </a:pPr>
            <a:r>
              <a:rPr lang="ru-RU" dirty="0">
                <a:solidFill>
                  <a:schemeClr val="tx1"/>
                </a:solidFill>
                <a:latin typeface="Arial" panose="020B0604020202020204" pitchFamily="34" charset="0"/>
                <a:cs typeface="Arial" panose="020B0604020202020204" pitchFamily="34" charset="0"/>
              </a:rPr>
              <a:t>Руководители: </a:t>
            </a:r>
          </a:p>
          <a:p>
            <a:pPr algn="r">
              <a:spcBef>
                <a:spcPts val="0"/>
              </a:spcBef>
            </a:pPr>
            <a:r>
              <a:rPr lang="ru-RU" dirty="0" err="1">
                <a:solidFill>
                  <a:schemeClr val="tx1"/>
                </a:solidFill>
                <a:latin typeface="Arial" panose="020B0604020202020204" pitchFamily="34" charset="0"/>
                <a:cs typeface="Arial" panose="020B0604020202020204" pitchFamily="34" charset="0"/>
              </a:rPr>
              <a:t>Лущик</a:t>
            </a:r>
            <a:r>
              <a:rPr lang="ru-RU" dirty="0">
                <a:solidFill>
                  <a:schemeClr val="tx1"/>
                </a:solidFill>
                <a:latin typeface="Arial" panose="020B0604020202020204" pitchFamily="34" charset="0"/>
                <a:cs typeface="Arial" panose="020B0604020202020204" pitchFamily="34" charset="0"/>
              </a:rPr>
              <a:t> Ирина Владимировна, </a:t>
            </a:r>
          </a:p>
          <a:p>
            <a:pPr algn="r">
              <a:spcBef>
                <a:spcPts val="0"/>
              </a:spcBef>
            </a:pPr>
            <a:r>
              <a:rPr lang="ru-RU" dirty="0">
                <a:solidFill>
                  <a:schemeClr val="tx1"/>
                </a:solidFill>
                <a:latin typeface="Arial" panose="020B0604020202020204" pitchFamily="34" charset="0"/>
                <a:cs typeface="Arial" panose="020B0604020202020204" pitchFamily="34" charset="0"/>
              </a:rPr>
              <a:t>доцент кафедры </a:t>
            </a:r>
            <a:r>
              <a:rPr lang="ru-RU" dirty="0" err="1">
                <a:solidFill>
                  <a:schemeClr val="tx1"/>
                </a:solidFill>
                <a:latin typeface="Arial" panose="020B0604020202020204" pitchFamily="34" charset="0"/>
                <a:cs typeface="Arial" panose="020B0604020202020204" pitchFamily="34" charset="0"/>
              </a:rPr>
              <a:t>ТиТФКиС</a:t>
            </a:r>
            <a:r>
              <a:rPr lang="ru-RU" dirty="0">
                <a:solidFill>
                  <a:schemeClr val="tx1"/>
                </a:solidFill>
                <a:latin typeface="Arial" panose="020B0604020202020204" pitchFamily="34" charset="0"/>
                <a:cs typeface="Arial" panose="020B0604020202020204" pitchFamily="34" charset="0"/>
              </a:rPr>
              <a:t> ФГБОУ ВО «ВГАФК»</a:t>
            </a:r>
          </a:p>
          <a:p>
            <a:pPr algn="r">
              <a:spcBef>
                <a:spcPts val="0"/>
              </a:spcBef>
            </a:pPr>
            <a:r>
              <a:rPr lang="ru-RU" dirty="0" err="1">
                <a:solidFill>
                  <a:schemeClr val="tx1"/>
                </a:solidFill>
                <a:latin typeface="Arial" panose="020B0604020202020204" pitchFamily="34" charset="0"/>
                <a:cs typeface="Arial" panose="020B0604020202020204" pitchFamily="34" charset="0"/>
              </a:rPr>
              <a:t>Абдрахманова</a:t>
            </a:r>
            <a:r>
              <a:rPr lang="ru-RU" dirty="0">
                <a:solidFill>
                  <a:schemeClr val="tx1"/>
                </a:solidFill>
                <a:latin typeface="Arial" panose="020B0604020202020204" pitchFamily="34" charset="0"/>
                <a:cs typeface="Arial" panose="020B0604020202020204" pitchFamily="34" charset="0"/>
              </a:rPr>
              <a:t> Ирина Владимировна, </a:t>
            </a:r>
          </a:p>
          <a:p>
            <a:pPr algn="r">
              <a:spcBef>
                <a:spcPts val="0"/>
              </a:spcBef>
            </a:pPr>
            <a:r>
              <a:rPr lang="ru-RU" dirty="0">
                <a:solidFill>
                  <a:schemeClr val="tx1"/>
                </a:solidFill>
                <a:latin typeface="Arial" panose="020B0604020202020204" pitchFamily="34" charset="0"/>
                <a:cs typeface="Arial" panose="020B0604020202020204" pitchFamily="34" charset="0"/>
              </a:rPr>
              <a:t>доцент кафедры </a:t>
            </a:r>
            <a:r>
              <a:rPr lang="ru-RU" dirty="0" err="1">
                <a:solidFill>
                  <a:schemeClr val="tx1"/>
                </a:solidFill>
                <a:latin typeface="Arial" panose="020B0604020202020204" pitchFamily="34" charset="0"/>
                <a:cs typeface="Arial" panose="020B0604020202020204" pitchFamily="34" charset="0"/>
              </a:rPr>
              <a:t>ТиТФКиС</a:t>
            </a:r>
            <a:r>
              <a:rPr lang="ru-RU" dirty="0">
                <a:solidFill>
                  <a:schemeClr val="tx1"/>
                </a:solidFill>
                <a:latin typeface="Arial" panose="020B0604020202020204" pitchFamily="34" charset="0"/>
                <a:cs typeface="Arial" panose="020B0604020202020204" pitchFamily="34" charset="0"/>
              </a:rPr>
              <a:t> ФГБОУ ВО «ВГАФК»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059832" y="404664"/>
            <a:ext cx="2736304" cy="792088"/>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275856" y="477542"/>
            <a:ext cx="3888432" cy="646331"/>
          </a:xfrm>
          <a:prstGeom prst="rect">
            <a:avLst/>
          </a:prstGeom>
          <a:noFill/>
        </p:spPr>
        <p:txBody>
          <a:bodyPr wrap="square" rtlCol="0">
            <a:spAutoFit/>
          </a:bodyPr>
          <a:lstStyle/>
          <a:p>
            <a:r>
              <a:rPr lang="ru-RU" sz="3600" dirty="0"/>
              <a:t>Спирали</a:t>
            </a:r>
          </a:p>
        </p:txBody>
      </p:sp>
      <p:pic>
        <p:nvPicPr>
          <p:cNvPr id="8" name="Рисунок 7"/>
          <p:cNvPicPr>
            <a:picLocks noChangeAspect="1"/>
          </p:cNvPicPr>
          <p:nvPr/>
        </p:nvPicPr>
        <p:blipFill>
          <a:blip r:embed="rId2" cstate="print"/>
          <a:stretch>
            <a:fillRect/>
          </a:stretch>
        </p:blipFill>
        <p:spPr>
          <a:xfrm>
            <a:off x="5624671" y="1276061"/>
            <a:ext cx="3079234" cy="5049944"/>
          </a:xfrm>
          <a:prstGeom prst="rect">
            <a:avLst/>
          </a:prstGeom>
        </p:spPr>
      </p:pic>
      <p:sp>
        <p:nvSpPr>
          <p:cNvPr id="9" name="Прямоугольник 8"/>
          <p:cNvSpPr/>
          <p:nvPr/>
        </p:nvSpPr>
        <p:spPr>
          <a:xfrm>
            <a:off x="365848" y="4437112"/>
            <a:ext cx="5001077" cy="2031325"/>
          </a:xfrm>
          <a:prstGeom prst="rect">
            <a:avLst/>
          </a:prstGeom>
        </p:spPr>
        <p:style>
          <a:lnRef idx="1">
            <a:schemeClr val="accent1"/>
          </a:lnRef>
          <a:fillRef idx="1003">
            <a:schemeClr val="dk2"/>
          </a:fillRef>
          <a:effectRef idx="1">
            <a:schemeClr val="accent1"/>
          </a:effectRef>
          <a:fontRef idx="minor">
            <a:schemeClr val="dk1"/>
          </a:fontRef>
        </p:style>
        <p:txBody>
          <a:bodyPr wrap="square">
            <a:spAutoFit/>
          </a:bodyPr>
          <a:lstStyle/>
          <a:p>
            <a:r>
              <a:rPr lang="ru-RU" dirty="0"/>
              <a:t>Чем выше скорость, тем эффектнее спираль. Высокая скорость скольжения улучшает зрительное восприятие, позволяет увеличить наклон тела, усиливая динамику позы. Кроме того, скольжение на большой скорости, как правило, повышает устойчивость</a:t>
            </a:r>
          </a:p>
        </p:txBody>
      </p:sp>
      <p:sp>
        <p:nvSpPr>
          <p:cNvPr id="10" name="Блок-схема: альтернативный процесс 9"/>
          <p:cNvSpPr/>
          <p:nvPr/>
        </p:nvSpPr>
        <p:spPr>
          <a:xfrm>
            <a:off x="107504" y="1646456"/>
            <a:ext cx="4779977" cy="2327098"/>
          </a:xfrm>
          <a:prstGeom prst="flowChartAlternateProcess">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72075" y="1843178"/>
            <a:ext cx="4572000" cy="1754326"/>
          </a:xfrm>
          <a:prstGeom prst="rect">
            <a:avLst/>
          </a:prstGeom>
          <a:ln>
            <a:noFill/>
          </a:ln>
          <a:effectLst>
            <a:glow rad="228600">
              <a:schemeClr val="accent5">
                <a:satMod val="175000"/>
                <a:alpha val="40000"/>
              </a:schemeClr>
            </a:glow>
          </a:effectLst>
        </p:spPr>
        <p:txBody>
          <a:bodyPr>
            <a:spAutoFit/>
          </a:bodyPr>
          <a:lstStyle/>
          <a:p>
            <a:r>
              <a:rPr lang="ru-RU" dirty="0"/>
              <a:t>Выполняются следующим образом: одной ногой спортсмен стоит на льду, а вторая поднята выше уровня бедра. Такое положение необходимо сохранить в течение минимум семи секунд</a:t>
            </a:r>
          </a:p>
        </p:txBody>
      </p:sp>
    </p:spTree>
    <p:extLst>
      <p:ext uri="{BB962C8B-B14F-4D97-AF65-F5344CB8AC3E}">
        <p14:creationId xmlns:p14="http://schemas.microsoft.com/office/powerpoint/2010/main" val="216181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338437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dirty="0">
                <a:solidFill>
                  <a:schemeClr val="bg2">
                    <a:lumMod val="75000"/>
                  </a:schemeClr>
                </a:solidFill>
              </a:rPr>
              <a:t>Вращательное движение</a:t>
            </a:r>
          </a:p>
        </p:txBody>
      </p:sp>
      <p:pic>
        <p:nvPicPr>
          <p:cNvPr id="5" name="Рисунок 4"/>
          <p:cNvPicPr>
            <a:picLocks noChangeAspect="1"/>
          </p:cNvPicPr>
          <p:nvPr/>
        </p:nvPicPr>
        <p:blipFill>
          <a:blip r:embed="rId2" cstate="print"/>
          <a:stretch>
            <a:fillRect/>
          </a:stretch>
        </p:blipFill>
        <p:spPr>
          <a:xfrm>
            <a:off x="4788024" y="332656"/>
            <a:ext cx="4472002" cy="4293096"/>
          </a:xfrm>
          <a:prstGeom prst="rect">
            <a:avLst/>
          </a:prstGeom>
        </p:spPr>
      </p:pic>
      <p:pic>
        <p:nvPicPr>
          <p:cNvPr id="6" name="Рисунок 5"/>
          <p:cNvPicPr>
            <a:picLocks noChangeAspect="1"/>
          </p:cNvPicPr>
          <p:nvPr/>
        </p:nvPicPr>
        <p:blipFill>
          <a:blip r:embed="rId3" cstate="print"/>
          <a:stretch>
            <a:fillRect/>
          </a:stretch>
        </p:blipFill>
        <p:spPr>
          <a:xfrm>
            <a:off x="0" y="5854711"/>
            <a:ext cx="2086150" cy="1003289"/>
          </a:xfrm>
          <a:prstGeom prst="rect">
            <a:avLst/>
          </a:prstGeom>
        </p:spPr>
      </p:pic>
      <p:sp>
        <p:nvSpPr>
          <p:cNvPr id="7" name="Прямоугольник 6"/>
          <p:cNvSpPr/>
          <p:nvPr/>
        </p:nvSpPr>
        <p:spPr>
          <a:xfrm>
            <a:off x="2123728" y="5805264"/>
            <a:ext cx="4572000" cy="923330"/>
          </a:xfrm>
          <a:prstGeom prst="rect">
            <a:avLst/>
          </a:prstGeom>
        </p:spPr>
        <p:txBody>
          <a:bodyPr>
            <a:spAutoFit/>
          </a:bodyPr>
          <a:lstStyle/>
          <a:p>
            <a:r>
              <a:rPr lang="ru-RU" b="1" dirty="0"/>
              <a:t>где </a:t>
            </a:r>
            <a:r>
              <a:rPr lang="ru-RU" b="1" dirty="0" err="1"/>
              <a:t>mi</a:t>
            </a:r>
            <a:r>
              <a:rPr lang="ru-RU" b="1" dirty="0"/>
              <a:t> — массы частей тела; </a:t>
            </a:r>
            <a:r>
              <a:rPr lang="ru-RU" b="1" dirty="0" err="1"/>
              <a:t>ri</a:t>
            </a:r>
            <a:r>
              <a:rPr lang="ru-RU" b="1" dirty="0"/>
              <a:t>— расстояние масс тела до оси вращения</a:t>
            </a:r>
          </a:p>
        </p:txBody>
      </p:sp>
      <p:pic>
        <p:nvPicPr>
          <p:cNvPr id="8" name="Рисунок 7"/>
          <p:cNvPicPr>
            <a:picLocks noChangeAspect="1"/>
          </p:cNvPicPr>
          <p:nvPr/>
        </p:nvPicPr>
        <p:blipFill>
          <a:blip r:embed="rId4" cstate="print"/>
          <a:stretch>
            <a:fillRect/>
          </a:stretch>
        </p:blipFill>
        <p:spPr>
          <a:xfrm>
            <a:off x="5004048" y="4725144"/>
            <a:ext cx="1243805" cy="504056"/>
          </a:xfrm>
          <a:prstGeom prst="rect">
            <a:avLst/>
          </a:prstGeom>
        </p:spPr>
      </p:pic>
      <p:sp>
        <p:nvSpPr>
          <p:cNvPr id="9" name="Прямоугольник 8"/>
          <p:cNvSpPr/>
          <p:nvPr/>
        </p:nvSpPr>
        <p:spPr>
          <a:xfrm>
            <a:off x="6281936" y="4509120"/>
            <a:ext cx="2862064" cy="923330"/>
          </a:xfrm>
          <a:prstGeom prst="rect">
            <a:avLst/>
          </a:prstGeom>
        </p:spPr>
        <p:txBody>
          <a:bodyPr wrap="square">
            <a:spAutoFit/>
          </a:bodyPr>
          <a:lstStyle/>
          <a:p>
            <a:r>
              <a:rPr lang="ru-RU" b="1" dirty="0"/>
              <a:t>где R — расстояние точки от оси вращения</a:t>
            </a:r>
            <a:endParaRPr lang="ru-RU" dirty="0"/>
          </a:p>
        </p:txBody>
      </p:sp>
      <p:pic>
        <p:nvPicPr>
          <p:cNvPr id="10" name="Рисунок 9"/>
          <p:cNvPicPr>
            <a:picLocks noChangeAspect="1"/>
          </p:cNvPicPr>
          <p:nvPr/>
        </p:nvPicPr>
        <p:blipFill>
          <a:blip r:embed="rId5" cstate="print"/>
          <a:stretch>
            <a:fillRect/>
          </a:stretch>
        </p:blipFill>
        <p:spPr>
          <a:xfrm>
            <a:off x="0" y="4797152"/>
            <a:ext cx="4860032" cy="917420"/>
          </a:xfrm>
          <a:prstGeom prst="rect">
            <a:avLst/>
          </a:prstGeom>
        </p:spPr>
      </p:pic>
      <p:pic>
        <p:nvPicPr>
          <p:cNvPr id="11" name="Рисунок 10"/>
          <p:cNvPicPr>
            <a:picLocks noChangeAspect="1"/>
          </p:cNvPicPr>
          <p:nvPr/>
        </p:nvPicPr>
        <p:blipFill>
          <a:blip r:embed="rId6" cstate="print"/>
          <a:stretch>
            <a:fillRect/>
          </a:stretch>
        </p:blipFill>
        <p:spPr>
          <a:xfrm>
            <a:off x="-108520" y="2492896"/>
            <a:ext cx="4968552" cy="2376264"/>
          </a:xfrm>
          <a:prstGeom prst="rect">
            <a:avLst/>
          </a:prstGeom>
        </p:spPr>
      </p:pic>
      <p:sp>
        <p:nvSpPr>
          <p:cNvPr id="12" name="Прямоугольник 11"/>
          <p:cNvSpPr/>
          <p:nvPr/>
        </p:nvSpPr>
        <p:spPr>
          <a:xfrm>
            <a:off x="0" y="692696"/>
            <a:ext cx="4805621" cy="1754326"/>
          </a:xfrm>
          <a:prstGeom prst="rect">
            <a:avLst/>
          </a:prstGeom>
          <a:solidFill>
            <a:srgbClr val="F1FFFF"/>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a:spAutoFit/>
          </a:bodyPr>
          <a:lstStyle/>
          <a:p>
            <a:r>
              <a:rPr lang="ru-RU" b="1" dirty="0">
                <a:solidFill>
                  <a:schemeClr val="bg2">
                    <a:lumMod val="10000"/>
                  </a:schemeClr>
                </a:solidFill>
              </a:rPr>
              <a:t>Распределение массы тела относительно оси вращения:</a:t>
            </a:r>
          </a:p>
          <a:p>
            <a:pPr marL="571500" indent="-571500">
              <a:buFont typeface="Courier New" panose="02070309020205020404" pitchFamily="49" charset="0"/>
              <a:buChar char="o"/>
            </a:pPr>
            <a:r>
              <a:rPr lang="ru-RU" b="1" dirty="0">
                <a:solidFill>
                  <a:schemeClr val="bg2">
                    <a:lumMod val="10000"/>
                  </a:schemeClr>
                </a:solidFill>
              </a:rPr>
              <a:t>удаление массы от оси вращения увеличивает инертность тела</a:t>
            </a:r>
          </a:p>
          <a:p>
            <a:pPr marL="571500" indent="-571500">
              <a:buFont typeface="Courier New" panose="02070309020205020404" pitchFamily="49" charset="0"/>
              <a:buChar char="o"/>
            </a:pPr>
            <a:r>
              <a:rPr lang="ru-RU" b="1" dirty="0">
                <a:solidFill>
                  <a:schemeClr val="bg2">
                    <a:lumMod val="10000"/>
                  </a:schemeClr>
                </a:solidFill>
              </a:rPr>
              <a:t>приближение к оси уменьшает</a:t>
            </a:r>
          </a:p>
        </p:txBody>
      </p:sp>
    </p:spTree>
    <p:extLst>
      <p:ext uri="{BB962C8B-B14F-4D97-AF65-F5344CB8AC3E}">
        <p14:creationId xmlns:p14="http://schemas.microsoft.com/office/powerpoint/2010/main" val="66195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stretch>
            <a:fillRect/>
          </a:stretch>
        </p:blipFill>
        <p:spPr>
          <a:xfrm>
            <a:off x="3335580" y="307808"/>
            <a:ext cx="2749534" cy="804742"/>
          </a:xfrm>
          <a:prstGeom prst="rect">
            <a:avLst/>
          </a:prstGeom>
        </p:spPr>
      </p:pic>
      <p:sp>
        <p:nvSpPr>
          <p:cNvPr id="3" name="Прямоугольник 2"/>
          <p:cNvSpPr/>
          <p:nvPr/>
        </p:nvSpPr>
        <p:spPr>
          <a:xfrm>
            <a:off x="3611328" y="307808"/>
            <a:ext cx="2198038" cy="707886"/>
          </a:xfrm>
          <a:prstGeom prst="rect">
            <a:avLst/>
          </a:prstGeom>
        </p:spPr>
        <p:txBody>
          <a:bodyPr wrap="none">
            <a:spAutoFit/>
          </a:bodyPr>
          <a:lstStyle/>
          <a:p>
            <a:r>
              <a:rPr lang="ru-RU" sz="4000" dirty="0"/>
              <a:t>Прыжки</a:t>
            </a:r>
          </a:p>
        </p:txBody>
      </p:sp>
      <p:sp>
        <p:nvSpPr>
          <p:cNvPr id="6" name="Прямоугольник 5"/>
          <p:cNvSpPr/>
          <p:nvPr/>
        </p:nvSpPr>
        <p:spPr>
          <a:xfrm>
            <a:off x="110103" y="1268760"/>
            <a:ext cx="4572000" cy="4093428"/>
          </a:xfrm>
          <a:prstGeom prst="rect">
            <a:avLst/>
          </a:prstGeom>
        </p:spPr>
        <p:style>
          <a:lnRef idx="1">
            <a:schemeClr val="accent1"/>
          </a:lnRef>
          <a:fillRef idx="1002">
            <a:schemeClr val="dk2"/>
          </a:fillRef>
          <a:effectRef idx="2">
            <a:schemeClr val="accent1"/>
          </a:effectRef>
          <a:fontRef idx="minor">
            <a:schemeClr val="lt1"/>
          </a:fontRef>
        </p:style>
        <p:txBody>
          <a:bodyPr>
            <a:spAutoFit/>
          </a:bodyPr>
          <a:lstStyle/>
          <a:p>
            <a:r>
              <a:rPr lang="ru-RU" sz="2000" b="1" dirty="0"/>
              <a:t>Две основные группы:</a:t>
            </a:r>
          </a:p>
          <a:p>
            <a:endParaRPr lang="ru-RU" sz="2000" b="1" dirty="0"/>
          </a:p>
          <a:p>
            <a:pPr marL="285750" indent="-285750">
              <a:buFont typeface="Wingdings" panose="05000000000000000000" pitchFamily="2" charset="2"/>
              <a:buChar char="§"/>
            </a:pPr>
            <a:r>
              <a:rPr lang="ru-RU" sz="2000" b="1" dirty="0">
                <a:solidFill>
                  <a:srgbClr val="FFFF00"/>
                </a:solidFill>
              </a:rPr>
              <a:t>Реберные</a:t>
            </a:r>
            <a:r>
              <a:rPr lang="ru-RU" sz="2000" b="1" dirty="0"/>
              <a:t> — толчок производится от ребра конька ноги, которая выступает опорной. Аксель считается самым сложным прыжком в фигурном катании</a:t>
            </a:r>
          </a:p>
          <a:p>
            <a:pPr marL="285750" indent="-285750"/>
            <a:endParaRPr lang="ru-RU" sz="2000" b="1" dirty="0"/>
          </a:p>
          <a:p>
            <a:pPr marL="285750" indent="-285750">
              <a:buFont typeface="Wingdings" panose="05000000000000000000" pitchFamily="2" charset="2"/>
              <a:buChar char="§"/>
            </a:pPr>
            <a:r>
              <a:rPr lang="ru-RU" sz="2000" b="1" dirty="0" err="1">
                <a:solidFill>
                  <a:srgbClr val="FFFF00"/>
                </a:solidFill>
              </a:rPr>
              <a:t>Зубцовые</a:t>
            </a:r>
            <a:r>
              <a:rPr lang="ru-RU" sz="2000" b="1" dirty="0"/>
              <a:t> — спортсмен, прыгая, опирается на зубец фигурного конька (тулуп, </a:t>
            </a:r>
            <a:r>
              <a:rPr lang="ru-RU" sz="2000" b="1" dirty="0" err="1"/>
              <a:t>флип</a:t>
            </a:r>
            <a:r>
              <a:rPr lang="ru-RU" sz="2000" b="1" dirty="0"/>
              <a:t>)</a:t>
            </a:r>
          </a:p>
        </p:txBody>
      </p:sp>
      <p:pic>
        <p:nvPicPr>
          <p:cNvPr id="7" name="Рисунок 6"/>
          <p:cNvPicPr>
            <a:picLocks noChangeAspect="1"/>
          </p:cNvPicPr>
          <p:nvPr/>
        </p:nvPicPr>
        <p:blipFill>
          <a:blip r:embed="rId4" cstate="print"/>
          <a:stretch>
            <a:fillRect/>
          </a:stretch>
        </p:blipFill>
        <p:spPr>
          <a:xfrm>
            <a:off x="4986095" y="992890"/>
            <a:ext cx="3566469" cy="2377646"/>
          </a:xfrm>
          <a:prstGeom prst="rect">
            <a:avLst/>
          </a:prstGeom>
          <a:effectLst>
            <a:softEdge rad="63500"/>
          </a:effectLst>
        </p:spPr>
      </p:pic>
      <p:sp>
        <p:nvSpPr>
          <p:cNvPr id="8" name="Прямоугольник 7"/>
          <p:cNvSpPr/>
          <p:nvPr/>
        </p:nvSpPr>
        <p:spPr>
          <a:xfrm>
            <a:off x="4992204" y="3429000"/>
            <a:ext cx="3935772" cy="3293209"/>
          </a:xfrm>
          <a:prstGeom prst="rect">
            <a:avLst/>
          </a:prstGeom>
          <a:solidFill>
            <a:schemeClr val="tx1"/>
          </a:solidFill>
        </p:spPr>
        <p:txBody>
          <a:bodyPr wrap="square" lIns="91440" tIns="45720" rIns="91440" bIns="45720" anchor="t">
            <a:spAutoFit/>
          </a:bodyPr>
          <a:lstStyle/>
          <a:p>
            <a:pPr marL="342900" indent="-342900" algn="ctr"/>
            <a:r>
              <a:rPr lang="ru-RU" sz="1600" b="1" dirty="0">
                <a:solidFill>
                  <a:schemeClr val="bg1">
                    <a:lumMod val="95000"/>
                    <a:lumOff val="5000"/>
                  </a:schemeClr>
                </a:solidFill>
              </a:rPr>
              <a:t>Периоды:</a:t>
            </a:r>
            <a:endParaRPr lang="ru-RU"/>
          </a:p>
          <a:p>
            <a:pPr marL="342900" indent="-342900">
              <a:buFont typeface="+mj-lt"/>
              <a:buAutoNum type="arabicPeriod"/>
            </a:pPr>
            <a:r>
              <a:rPr lang="ru-RU" sz="1600" b="1" dirty="0">
                <a:solidFill>
                  <a:srgbClr val="FF0000"/>
                </a:solidFill>
              </a:rPr>
              <a:t>Период разбега :</a:t>
            </a:r>
            <a:r>
              <a:rPr lang="ru-RU" sz="1600" b="1" dirty="0">
                <a:solidFill>
                  <a:schemeClr val="bg1">
                    <a:lumMod val="95000"/>
                    <a:lumOff val="5000"/>
                  </a:schemeClr>
                </a:solidFill>
              </a:rPr>
              <a:t>фаза приобретения скорости и фаза подготовки к волчку</a:t>
            </a:r>
          </a:p>
          <a:p>
            <a:pPr marL="342900" indent="-342900">
              <a:buFont typeface="+mj-lt"/>
              <a:buAutoNum type="arabicPeriod"/>
            </a:pPr>
            <a:r>
              <a:rPr lang="ru-RU" sz="1600" b="1" dirty="0">
                <a:solidFill>
                  <a:srgbClr val="FF0000"/>
                </a:solidFill>
              </a:rPr>
              <a:t>Период  </a:t>
            </a:r>
            <a:r>
              <a:rPr lang="ru-RU" sz="1600" b="1" dirty="0" err="1">
                <a:solidFill>
                  <a:srgbClr val="FF0000"/>
                </a:solidFill>
              </a:rPr>
              <a:t>толчка:</a:t>
            </a:r>
            <a:r>
              <a:rPr lang="ru-RU" sz="1600" b="1" dirty="0" err="1">
                <a:solidFill>
                  <a:schemeClr val="bg1">
                    <a:lumMod val="95000"/>
                    <a:lumOff val="5000"/>
                  </a:schemeClr>
                </a:solidFill>
              </a:rPr>
              <a:t>фаза</a:t>
            </a:r>
            <a:r>
              <a:rPr lang="ru-RU" sz="1600" b="1" dirty="0">
                <a:solidFill>
                  <a:schemeClr val="bg1">
                    <a:lumMod val="95000"/>
                    <a:lumOff val="5000"/>
                  </a:schemeClr>
                </a:solidFill>
              </a:rPr>
              <a:t> амортизации и фаза активного отталкивания</a:t>
            </a:r>
          </a:p>
          <a:p>
            <a:pPr marL="342900" indent="-342900">
              <a:buFont typeface="+mj-lt"/>
              <a:buAutoNum type="arabicPeriod"/>
            </a:pPr>
            <a:r>
              <a:rPr lang="ru-RU" sz="1600" b="1">
                <a:solidFill>
                  <a:srgbClr val="FF0000"/>
                </a:solidFill>
              </a:rPr>
              <a:t>Период полета:</a:t>
            </a:r>
            <a:r>
              <a:rPr lang="ru-RU" sz="1600" b="1" dirty="0">
                <a:solidFill>
                  <a:schemeClr val="bg1">
                    <a:lumMod val="95000"/>
                    <a:lumOff val="5000"/>
                  </a:schemeClr>
                </a:solidFill>
              </a:rPr>
              <a:t>фаза группировки и фаза </a:t>
            </a:r>
            <a:r>
              <a:rPr lang="ru-RU" sz="1600" b="1" err="1">
                <a:solidFill>
                  <a:schemeClr val="bg1">
                    <a:lumMod val="95000"/>
                    <a:lumOff val="5000"/>
                  </a:schemeClr>
                </a:solidFill>
              </a:rPr>
              <a:t>разгруппировки</a:t>
            </a:r>
            <a:endParaRPr lang="ru-RU" sz="1600" b="1">
              <a:solidFill>
                <a:schemeClr val="bg1">
                  <a:lumMod val="95000"/>
                  <a:lumOff val="5000"/>
                </a:schemeClr>
              </a:solidFill>
            </a:endParaRPr>
          </a:p>
          <a:p>
            <a:pPr marL="342900" indent="-342900">
              <a:buFont typeface="+mj-lt"/>
              <a:buAutoNum type="arabicPeriod"/>
            </a:pPr>
            <a:r>
              <a:rPr lang="ru-RU" sz="1600" b="1" dirty="0">
                <a:solidFill>
                  <a:srgbClr val="FF0000"/>
                </a:solidFill>
              </a:rPr>
              <a:t>Период приземления:</a:t>
            </a:r>
            <a:r>
              <a:rPr lang="ru-RU" sz="1600" b="1" dirty="0">
                <a:solidFill>
                  <a:schemeClr val="bg1"/>
                </a:solidFill>
              </a:rPr>
              <a:t> </a:t>
            </a:r>
            <a:r>
              <a:rPr lang="ru-RU" sz="1600" b="1" dirty="0">
                <a:solidFill>
                  <a:schemeClr val="bg1">
                    <a:lumMod val="95000"/>
                    <a:lumOff val="5000"/>
                  </a:schemeClr>
                </a:solidFill>
              </a:rPr>
              <a:t>фаза амортизации и фаза выезда</a:t>
            </a:r>
          </a:p>
        </p:txBody>
      </p:sp>
    </p:spTree>
    <p:extLst>
      <p:ext uri="{BB962C8B-B14F-4D97-AF65-F5344CB8AC3E}">
        <p14:creationId xmlns:p14="http://schemas.microsoft.com/office/powerpoint/2010/main" val="420723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9177" y="61670"/>
            <a:ext cx="4826582" cy="523220"/>
          </a:xfrm>
          <a:prstGeom prst="rect">
            <a:avLst/>
          </a:prstGeom>
        </p:spPr>
        <p:style>
          <a:lnRef idx="2">
            <a:schemeClr val="accent5"/>
          </a:lnRef>
          <a:fillRef idx="1002">
            <a:schemeClr val="dk2"/>
          </a:fillRef>
          <a:effectRef idx="0">
            <a:schemeClr val="accent5"/>
          </a:effectRef>
          <a:fontRef idx="minor">
            <a:schemeClr val="dk1"/>
          </a:fontRef>
        </p:style>
        <p:txBody>
          <a:bodyPr wrap="square">
            <a:spAutoFit/>
          </a:bodyPr>
          <a:lstStyle/>
          <a:p>
            <a:r>
              <a:rPr lang="ru-RU" sz="2800" dirty="0">
                <a:solidFill>
                  <a:schemeClr val="tx1"/>
                </a:solidFill>
              </a:rPr>
              <a:t>Движение тела в полете</a:t>
            </a:r>
          </a:p>
        </p:txBody>
      </p:sp>
      <p:sp>
        <p:nvSpPr>
          <p:cNvPr id="3" name="Прямоугольник 2"/>
          <p:cNvSpPr/>
          <p:nvPr/>
        </p:nvSpPr>
        <p:spPr>
          <a:xfrm>
            <a:off x="251520" y="836712"/>
            <a:ext cx="867645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sz="1600" dirty="0">
                <a:solidFill>
                  <a:schemeClr val="bg1"/>
                </a:solidFill>
              </a:rPr>
              <a:t> В хорошо выполненном прыжке движение тела в полете можно рассматривать как движение поступательное вместе с осью вращения и вращательное вокруг этой оси</a:t>
            </a:r>
          </a:p>
        </p:txBody>
      </p:sp>
      <p:pic>
        <p:nvPicPr>
          <p:cNvPr id="4" name="Рисунок 3" descr="r29.gif"/>
          <p:cNvPicPr>
            <a:picLocks noChangeAspect="1"/>
          </p:cNvPicPr>
          <p:nvPr/>
        </p:nvPicPr>
        <p:blipFill>
          <a:blip r:embed="rId2" cstate="print"/>
          <a:stretch>
            <a:fillRect/>
          </a:stretch>
        </p:blipFill>
        <p:spPr>
          <a:xfrm>
            <a:off x="6229889" y="1656840"/>
            <a:ext cx="2827386" cy="3646413"/>
          </a:xfrm>
          <a:prstGeom prst="rect">
            <a:avLst/>
          </a:prstGeom>
          <a:ln>
            <a:noFill/>
          </a:ln>
          <a:effectLst>
            <a:outerShdw blurRad="76200" dir="13500000" sy="23000" kx="1200000" algn="br" rotWithShape="0">
              <a:prstClr val="black">
                <a:alpha val="20000"/>
              </a:prstClr>
            </a:outerShdw>
            <a:softEdge rad="112500"/>
          </a:effectLst>
        </p:spPr>
      </p:pic>
      <p:sp>
        <p:nvSpPr>
          <p:cNvPr id="6" name="Овал 5"/>
          <p:cNvSpPr/>
          <p:nvPr/>
        </p:nvSpPr>
        <p:spPr>
          <a:xfrm>
            <a:off x="59503" y="1952954"/>
            <a:ext cx="5711533" cy="4148021"/>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791110" y="2576892"/>
            <a:ext cx="4680520" cy="3139321"/>
          </a:xfrm>
          <a:prstGeom prst="rect">
            <a:avLst/>
          </a:prstGeom>
          <a:noFill/>
        </p:spPr>
        <p:txBody>
          <a:bodyPr wrap="square" rtlCol="0">
            <a:spAutoFit/>
          </a:bodyPr>
          <a:lstStyle/>
          <a:p>
            <a:r>
              <a:rPr lang="ru-RU" dirty="0"/>
              <a:t>Пренебрегая сопротивлением воздушной среды, можно считать, что в полете на тело фигуриста действует лишь одна внешняя сила —сила веса. Момент этой силы относительно о. ц. т. тела равен нулю, поэтому, чтобы проанализировать вращательное движение, можно воспользоваться законом сохранения кинетического момента </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679" y="100841"/>
            <a:ext cx="7974632" cy="830997"/>
          </a:xfrm>
          <a:prstGeom prst="rect">
            <a:avLst/>
          </a:prstGeom>
        </p:spPr>
        <p:style>
          <a:lnRef idx="0">
            <a:scrgbClr r="0" g="0" b="0"/>
          </a:lnRef>
          <a:fillRef idx="1002">
            <a:schemeClr val="dk2"/>
          </a:fillRef>
          <a:effectRef idx="0">
            <a:scrgbClr r="0" g="0" b="0"/>
          </a:effectRef>
          <a:fontRef idx="major"/>
        </p:style>
        <p:txBody>
          <a:bodyPr wrap="square">
            <a:spAutoFit/>
          </a:bodyPr>
          <a:lstStyle/>
          <a:p>
            <a:pPr algn="ctr"/>
            <a:r>
              <a:rPr lang="ru-RU" sz="2400" dirty="0"/>
              <a:t>Направление движения центра тяжести тела и конька в приземлении</a:t>
            </a:r>
          </a:p>
        </p:txBody>
      </p:sp>
      <p:sp>
        <p:nvSpPr>
          <p:cNvPr id="3" name="Прямоугольник 2"/>
          <p:cNvSpPr/>
          <p:nvPr/>
        </p:nvSpPr>
        <p:spPr>
          <a:xfrm>
            <a:off x="467544" y="1052737"/>
            <a:ext cx="5040560" cy="3416320"/>
          </a:xfrm>
          <a:prstGeom prst="rect">
            <a:avLst/>
          </a:prstGeom>
        </p:spPr>
        <p:style>
          <a:lnRef idx="0">
            <a:schemeClr val="dk1"/>
          </a:lnRef>
          <a:fillRef idx="1001">
            <a:schemeClr val="dk2"/>
          </a:fillRef>
          <a:effectRef idx="3">
            <a:schemeClr val="dk1"/>
          </a:effectRef>
          <a:fontRef idx="minor">
            <a:schemeClr val="lt1"/>
          </a:fontRef>
        </p:style>
        <p:txBody>
          <a:bodyPr wrap="square">
            <a:spAutoFit/>
          </a:bodyPr>
          <a:lstStyle/>
          <a:p>
            <a:r>
              <a:rPr lang="ru-RU" dirty="0"/>
              <a:t>Чем больше радиус дуги приземления, т. е. чем положе выезд, тем он качественнее и надежнее =&gt; для улучшения качества приземления следует:</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стремиться увеличивать горизонтальную скорость движения тела в полете</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уменьшать остаточную угловую скорость вращения</a:t>
            </a:r>
          </a:p>
        </p:txBody>
      </p:sp>
      <p:sp>
        <p:nvSpPr>
          <p:cNvPr id="4" name="Прямоугольник 3"/>
          <p:cNvSpPr/>
          <p:nvPr/>
        </p:nvSpPr>
        <p:spPr>
          <a:xfrm>
            <a:off x="6012160" y="3789040"/>
            <a:ext cx="2808312"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dirty="0"/>
              <a:t>При скольжении центр тяжести тела движется</a:t>
            </a:r>
          </a:p>
          <a:p>
            <a:r>
              <a:rPr lang="ru-RU" sz="2000" dirty="0"/>
              <a:t>параллельно полозу конька или в направлении</a:t>
            </a:r>
          </a:p>
          <a:p>
            <a:r>
              <a:rPr lang="ru-RU" sz="2000" dirty="0"/>
              <a:t>близком к параллельному</a:t>
            </a:r>
          </a:p>
        </p:txBody>
      </p:sp>
      <p:pic>
        <p:nvPicPr>
          <p:cNvPr id="8" name="Рисунок 7" descr="010.gif"/>
          <p:cNvPicPr>
            <a:picLocks noChangeAspect="1"/>
          </p:cNvPicPr>
          <p:nvPr/>
        </p:nvPicPr>
        <p:blipFill>
          <a:blip r:embed="rId2" cstate="print"/>
          <a:stretch>
            <a:fillRect/>
          </a:stretch>
        </p:blipFill>
        <p:spPr>
          <a:xfrm>
            <a:off x="5940152" y="980728"/>
            <a:ext cx="2857500" cy="2724150"/>
          </a:xfrm>
          <a:prstGeom prst="rect">
            <a:avLst/>
          </a:prstGeom>
          <a:effectLst>
            <a:softEdge rad="127000"/>
          </a:effectLst>
        </p:spPr>
      </p:pic>
      <p:pic>
        <p:nvPicPr>
          <p:cNvPr id="5" name="Рисунок 4"/>
          <p:cNvPicPr>
            <a:picLocks noChangeAspect="1"/>
          </p:cNvPicPr>
          <p:nvPr/>
        </p:nvPicPr>
        <p:blipFill>
          <a:blip r:embed="rId3" cstate="print"/>
          <a:stretch>
            <a:fillRect/>
          </a:stretch>
        </p:blipFill>
        <p:spPr>
          <a:xfrm>
            <a:off x="174634" y="5137208"/>
            <a:ext cx="1768815" cy="1070765"/>
          </a:xfrm>
          <a:prstGeom prst="rect">
            <a:avLst/>
          </a:prstGeom>
        </p:spPr>
      </p:pic>
      <p:sp>
        <p:nvSpPr>
          <p:cNvPr id="7" name="Прямоугольник 6"/>
          <p:cNvSpPr/>
          <p:nvPr/>
        </p:nvSpPr>
        <p:spPr>
          <a:xfrm>
            <a:off x="2139862" y="5051272"/>
            <a:ext cx="3851625" cy="1477328"/>
          </a:xfrm>
          <a:prstGeom prst="rect">
            <a:avLst/>
          </a:prstGeom>
        </p:spPr>
        <p:txBody>
          <a:bodyPr wrap="square">
            <a:spAutoFit/>
          </a:bodyPr>
          <a:lstStyle/>
          <a:p>
            <a:r>
              <a:rPr lang="ru-RU" dirty="0"/>
              <a:t>где </a:t>
            </a:r>
            <a:r>
              <a:rPr lang="ru-RU" dirty="0" err="1"/>
              <a:t>Vx</a:t>
            </a:r>
            <a:r>
              <a:rPr lang="ru-RU" dirty="0"/>
              <a:t> — горизонтальная составляющая скорости тела перед приземлением</a:t>
            </a:r>
          </a:p>
          <a:p>
            <a:r>
              <a:rPr lang="ru-RU" dirty="0"/>
              <a:t>      ω — угловая скорость тела перед приземлением</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135081" y="1598746"/>
            <a:ext cx="4576421" cy="1433945"/>
          </a:xfrm>
          <a:prstGeom prst="rect">
            <a:avLst/>
          </a:prstGeom>
        </p:spPr>
      </p:pic>
      <p:sp>
        <p:nvSpPr>
          <p:cNvPr id="6" name="Прямоугольник 5"/>
          <p:cNvSpPr/>
          <p:nvPr/>
        </p:nvSpPr>
        <p:spPr>
          <a:xfrm>
            <a:off x="118592" y="114586"/>
            <a:ext cx="9001000" cy="70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1002">
            <a:schemeClr val="dk2"/>
          </a:fillRef>
          <a:effectRef idx="2">
            <a:schemeClr val="accent5"/>
          </a:effectRef>
          <a:fontRef idx="minor">
            <a:schemeClr val="lt1"/>
          </a:fontRef>
        </p:style>
        <p:txBody>
          <a:bodyPr wrap="square">
            <a:spAutoFit/>
          </a:bodyPr>
          <a:lstStyle/>
          <a:p>
            <a:pPr algn="ctr"/>
            <a:r>
              <a:rPr lang="ru-RU" sz="2000" b="1" dirty="0">
                <a:solidFill>
                  <a:schemeClr val="tx1"/>
                </a:solidFill>
              </a:rPr>
              <a:t> Пример</a:t>
            </a:r>
            <a:r>
              <a:rPr lang="en-US" sz="2000" b="1" dirty="0">
                <a:solidFill>
                  <a:schemeClr val="tx1"/>
                </a:solidFill>
              </a:rPr>
              <a:t>: </a:t>
            </a:r>
            <a:r>
              <a:rPr lang="ru-RU" sz="2000" b="1" dirty="0">
                <a:solidFill>
                  <a:schemeClr val="tx1"/>
                </a:solidFill>
              </a:rPr>
              <a:t>траектория движения ОЦТ тела в полете при выполнении прыжка двойной </a:t>
            </a:r>
            <a:r>
              <a:rPr lang="ru-RU" sz="2000" b="1" dirty="0" err="1">
                <a:solidFill>
                  <a:schemeClr val="tx1"/>
                </a:solidFill>
              </a:rPr>
              <a:t>пулуп</a:t>
            </a:r>
            <a:endParaRPr lang="ru-RU" sz="2000" b="1" dirty="0">
              <a:solidFill>
                <a:schemeClr val="tx1"/>
              </a:solidFill>
            </a:endParaRPr>
          </a:p>
        </p:txBody>
      </p:sp>
      <p:sp>
        <p:nvSpPr>
          <p:cNvPr id="7" name="Прямоугольник 6"/>
          <p:cNvSpPr/>
          <p:nvPr/>
        </p:nvSpPr>
        <p:spPr>
          <a:xfrm>
            <a:off x="135081" y="3232197"/>
            <a:ext cx="4572000"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a:spAutoFit/>
          </a:bodyPr>
          <a:lstStyle/>
          <a:p>
            <a:r>
              <a:rPr lang="ru-RU" sz="2000" b="1" dirty="0">
                <a:solidFill>
                  <a:schemeClr val="bg2">
                    <a:lumMod val="10000"/>
                  </a:schemeClr>
                </a:solidFill>
              </a:rPr>
              <a:t>После выполнения стопорящего движения в начале полета скорость ОЦТ тела равна 4,58 м/с, а возникшая вертикальная составляющая скорости (в результате толчка и стопора) — 3,21 м/с </a:t>
            </a:r>
            <a:r>
              <a:rPr lang="en-US" sz="2000" b="1" dirty="0">
                <a:solidFill>
                  <a:schemeClr val="bg2">
                    <a:lumMod val="10000"/>
                  </a:schemeClr>
                </a:solidFill>
              </a:rPr>
              <a:t>=&gt;</a:t>
            </a:r>
            <a:r>
              <a:rPr lang="ru-RU" sz="2000" b="1" dirty="0">
                <a:solidFill>
                  <a:schemeClr val="bg2">
                    <a:lumMod val="10000"/>
                  </a:schemeClr>
                </a:solidFill>
              </a:rPr>
              <a:t> обеспечило подъем ОЦТ тела в наивысшей точке на 0,525 м</a:t>
            </a:r>
          </a:p>
        </p:txBody>
      </p:sp>
      <p:sp>
        <p:nvSpPr>
          <p:cNvPr id="8" name="Прямоугольник 7"/>
          <p:cNvSpPr/>
          <p:nvPr/>
        </p:nvSpPr>
        <p:spPr>
          <a:xfrm>
            <a:off x="4945464" y="915682"/>
            <a:ext cx="3803073" cy="147732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ru-RU" b="1" dirty="0">
                <a:solidFill>
                  <a:schemeClr val="bg2">
                    <a:lumMod val="10000"/>
                  </a:schemeClr>
                </a:solidFill>
              </a:rPr>
              <a:t>Перед толчком фигурист имел горизонтальную скорость 6,45 м/с, а после толчка</a:t>
            </a:r>
            <a:r>
              <a:rPr lang="en-US" b="1" dirty="0">
                <a:solidFill>
                  <a:schemeClr val="bg2">
                    <a:lumMod val="10000"/>
                  </a:schemeClr>
                </a:solidFill>
              </a:rPr>
              <a:t> </a:t>
            </a:r>
            <a:r>
              <a:rPr lang="ru-RU" b="1" dirty="0">
                <a:solidFill>
                  <a:schemeClr val="bg2">
                    <a:lumMod val="10000"/>
                  </a:schemeClr>
                </a:solidFill>
              </a:rPr>
              <a:t>=</a:t>
            </a:r>
            <a:r>
              <a:rPr lang="en-US" b="1" dirty="0">
                <a:solidFill>
                  <a:schemeClr val="bg2">
                    <a:lumMod val="10000"/>
                  </a:schemeClr>
                </a:solidFill>
              </a:rPr>
              <a:t>&gt;</a:t>
            </a:r>
            <a:r>
              <a:rPr lang="ru-RU" b="1" dirty="0">
                <a:solidFill>
                  <a:schemeClr val="bg2">
                    <a:lumMod val="10000"/>
                  </a:schemeClr>
                </a:solidFill>
              </a:rPr>
              <a:t> стопорящего движения</a:t>
            </a:r>
            <a:r>
              <a:rPr lang="en-US" b="1" dirty="0">
                <a:solidFill>
                  <a:schemeClr val="bg2">
                    <a:lumMod val="10000"/>
                  </a:schemeClr>
                </a:solidFill>
              </a:rPr>
              <a:t> - </a:t>
            </a:r>
            <a:r>
              <a:rPr lang="ru-RU" b="1" dirty="0">
                <a:solidFill>
                  <a:schemeClr val="bg2">
                    <a:lumMod val="10000"/>
                  </a:schemeClr>
                </a:solidFill>
              </a:rPr>
              <a:t>4,58 м/с</a:t>
            </a:r>
          </a:p>
        </p:txBody>
      </p:sp>
      <p:sp>
        <p:nvSpPr>
          <p:cNvPr id="2" name="Прямоугольник 1"/>
          <p:cNvSpPr/>
          <p:nvPr/>
        </p:nvSpPr>
        <p:spPr>
          <a:xfrm>
            <a:off x="4932040" y="2778794"/>
            <a:ext cx="3816424" cy="92333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ru-RU" b="1" dirty="0">
                <a:solidFill>
                  <a:schemeClr val="bg2">
                    <a:lumMod val="10000"/>
                  </a:schemeClr>
                </a:solidFill>
              </a:rPr>
              <a:t>потеря горизонтальной скорости в результате толчка составила 1,87 м/с</a:t>
            </a:r>
            <a:endParaRPr lang="ru-RU" dirty="0"/>
          </a:p>
        </p:txBody>
      </p:sp>
      <p:sp>
        <p:nvSpPr>
          <p:cNvPr id="3" name="Прямоугольник 2"/>
          <p:cNvSpPr/>
          <p:nvPr/>
        </p:nvSpPr>
        <p:spPr>
          <a:xfrm>
            <a:off x="4932040" y="3861048"/>
            <a:ext cx="3888432"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b="1" dirty="0">
                <a:solidFill>
                  <a:schemeClr val="bg2">
                    <a:lumMod val="10000"/>
                  </a:schemeClr>
                </a:solidFill>
              </a:rPr>
              <a:t>В полете горизонтальная скорость тела была равна 4,58 м/с, то после приземления скорость скольжения составила 3,75 м/с. </a:t>
            </a:r>
            <a:endParaRPr lang="ru-RU" dirty="0"/>
          </a:p>
        </p:txBody>
      </p:sp>
      <p:sp>
        <p:nvSpPr>
          <p:cNvPr id="4" name="Стрелка вниз 3"/>
          <p:cNvSpPr/>
          <p:nvPr/>
        </p:nvSpPr>
        <p:spPr>
          <a:xfrm>
            <a:off x="6444208" y="2420888"/>
            <a:ext cx="364771" cy="296510"/>
          </a:xfrm>
          <a:prstGeom prst="downArrow">
            <a:avLst/>
          </a:prstGeom>
          <a:solidFill>
            <a:srgbClr val="FF0000"/>
          </a:solidFill>
          <a:ln w="12700" cap="flat">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endParaRPr lang="ru-RU" sz="1200">
              <a:solidFill>
                <a:srgbClr val="FFFFFF"/>
              </a:solidFill>
              <a:latin typeface="Avenir Next Regular"/>
              <a:ea typeface="Avenir Next Regular"/>
              <a:cs typeface="Avenir Next Regular"/>
              <a:sym typeface="Avenir Next Regular"/>
            </a:endParaRPr>
          </a:p>
        </p:txBody>
      </p:sp>
      <p:sp>
        <p:nvSpPr>
          <p:cNvPr id="9" name="Прямоугольник 8"/>
          <p:cNvSpPr/>
          <p:nvPr/>
        </p:nvSpPr>
        <p:spPr>
          <a:xfrm>
            <a:off x="4932040" y="5661248"/>
            <a:ext cx="392436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b="1" dirty="0">
                <a:solidFill>
                  <a:schemeClr val="bg2">
                    <a:lumMod val="10000"/>
                  </a:schemeClr>
                </a:solidFill>
              </a:rPr>
              <a:t> потеря горизонтальной составляющей при приземлении 0,83-м/с</a:t>
            </a:r>
            <a:endParaRPr lang="ru-RU" dirty="0"/>
          </a:p>
        </p:txBody>
      </p:sp>
      <p:sp>
        <p:nvSpPr>
          <p:cNvPr id="12" name="Стрелка вниз 11"/>
          <p:cNvSpPr/>
          <p:nvPr/>
        </p:nvSpPr>
        <p:spPr>
          <a:xfrm>
            <a:off x="6588224" y="5373216"/>
            <a:ext cx="364771" cy="296510"/>
          </a:xfrm>
          <a:prstGeom prst="downArrow">
            <a:avLst/>
          </a:prstGeom>
          <a:solidFill>
            <a:srgbClr val="FF0000"/>
          </a:solidFill>
          <a:ln w="12700" cap="flat">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endParaRPr lang="ru-RU" sz="1200">
              <a:solidFill>
                <a:srgbClr val="FFFFFF"/>
              </a:solidFill>
              <a:latin typeface="Avenir Next Regular"/>
              <a:ea typeface="Avenir Next Regular"/>
              <a:cs typeface="Avenir Next Regular"/>
              <a:sym typeface="Avenir Next Regular"/>
            </a:endParaRPr>
          </a:p>
        </p:txBody>
      </p:sp>
    </p:spTree>
    <p:extLst>
      <p:ext uri="{BB962C8B-B14F-4D97-AF65-F5344CB8AC3E}">
        <p14:creationId xmlns:p14="http://schemas.microsoft.com/office/powerpoint/2010/main" val="14492409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424936" cy="1477328"/>
          </a:xfrm>
          <a:prstGeom prst="rect">
            <a:avLst/>
          </a:prstGeom>
        </p:spPr>
        <p:style>
          <a:lnRef idx="3">
            <a:schemeClr val="lt1"/>
          </a:lnRef>
          <a:fillRef idx="1002">
            <a:schemeClr val="dk2"/>
          </a:fillRef>
          <a:effectRef idx="1">
            <a:schemeClr val="accent5"/>
          </a:effectRef>
          <a:fontRef idx="minor">
            <a:schemeClr val="lt1"/>
          </a:fontRef>
        </p:style>
        <p:txBody>
          <a:bodyPr wrap="square">
            <a:spAutoFit/>
          </a:bodyPr>
          <a:lstStyle/>
          <a:p>
            <a:r>
              <a:rPr lang="ru-RU" dirty="0"/>
              <a:t>Общий анализ деталей техники выполнения обязательных фигур является важным аспектом изучения биомеханики движений фигуриста. В процессе анализа движений фигуриста рассматриваются различные детали, которые влияют на качество и исполнение фигур</a:t>
            </a:r>
          </a:p>
        </p:txBody>
      </p:sp>
      <p:sp>
        <p:nvSpPr>
          <p:cNvPr id="15" name="Овал 14"/>
          <p:cNvSpPr/>
          <p:nvPr/>
        </p:nvSpPr>
        <p:spPr>
          <a:xfrm>
            <a:off x="395261" y="1826848"/>
            <a:ext cx="2487890" cy="171982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cstate="print"/>
          <a:stretch>
            <a:fillRect/>
          </a:stretch>
        </p:blipFill>
        <p:spPr>
          <a:xfrm>
            <a:off x="1259632" y="4725144"/>
            <a:ext cx="2499577" cy="1731414"/>
          </a:xfrm>
          <a:prstGeom prst="rect">
            <a:avLst/>
          </a:prstGeom>
        </p:spPr>
      </p:pic>
      <p:pic>
        <p:nvPicPr>
          <p:cNvPr id="16" name="Рисунок 15"/>
          <p:cNvPicPr>
            <a:picLocks noChangeAspect="1"/>
          </p:cNvPicPr>
          <p:nvPr/>
        </p:nvPicPr>
        <p:blipFill>
          <a:blip r:embed="rId2" cstate="print"/>
          <a:stretch>
            <a:fillRect/>
          </a:stretch>
        </p:blipFill>
        <p:spPr>
          <a:xfrm>
            <a:off x="3419872" y="2632353"/>
            <a:ext cx="2499577" cy="1731414"/>
          </a:xfrm>
          <a:prstGeom prst="rect">
            <a:avLst/>
          </a:prstGeom>
        </p:spPr>
      </p:pic>
      <p:pic>
        <p:nvPicPr>
          <p:cNvPr id="17" name="Рисунок 16"/>
          <p:cNvPicPr>
            <a:picLocks noChangeAspect="1"/>
          </p:cNvPicPr>
          <p:nvPr/>
        </p:nvPicPr>
        <p:blipFill>
          <a:blip r:embed="rId2" cstate="print"/>
          <a:stretch>
            <a:fillRect/>
          </a:stretch>
        </p:blipFill>
        <p:spPr>
          <a:xfrm>
            <a:off x="6372200" y="1798829"/>
            <a:ext cx="2499577" cy="1731414"/>
          </a:xfrm>
          <a:prstGeom prst="rect">
            <a:avLst/>
          </a:prstGeom>
        </p:spPr>
      </p:pic>
      <p:pic>
        <p:nvPicPr>
          <p:cNvPr id="18" name="Рисунок 17"/>
          <p:cNvPicPr>
            <a:picLocks noChangeAspect="1"/>
          </p:cNvPicPr>
          <p:nvPr/>
        </p:nvPicPr>
        <p:blipFill>
          <a:blip r:embed="rId2" cstate="print"/>
          <a:stretch>
            <a:fillRect/>
          </a:stretch>
        </p:blipFill>
        <p:spPr>
          <a:xfrm>
            <a:off x="5508104" y="4725144"/>
            <a:ext cx="2499577" cy="1731414"/>
          </a:xfrm>
          <a:prstGeom prst="rect">
            <a:avLst/>
          </a:prstGeom>
        </p:spPr>
      </p:pic>
      <p:sp>
        <p:nvSpPr>
          <p:cNvPr id="19" name="TextBox 18"/>
          <p:cNvSpPr txBox="1"/>
          <p:nvPr/>
        </p:nvSpPr>
        <p:spPr>
          <a:xfrm>
            <a:off x="978278" y="2310593"/>
            <a:ext cx="1368152" cy="707886"/>
          </a:xfrm>
          <a:prstGeom prst="rect">
            <a:avLst/>
          </a:prstGeom>
          <a:noFill/>
        </p:spPr>
        <p:txBody>
          <a:bodyPr wrap="square" rtlCol="0">
            <a:spAutoFit/>
          </a:bodyPr>
          <a:lstStyle/>
          <a:p>
            <a:r>
              <a:rPr lang="ru-RU" sz="4000" dirty="0">
                <a:solidFill>
                  <a:schemeClr val="bg1">
                    <a:lumMod val="95000"/>
                    <a:lumOff val="5000"/>
                  </a:schemeClr>
                </a:solidFill>
              </a:rPr>
              <a:t>дуги</a:t>
            </a:r>
          </a:p>
        </p:txBody>
      </p:sp>
      <p:sp>
        <p:nvSpPr>
          <p:cNvPr id="20" name="TextBox 19"/>
          <p:cNvSpPr txBox="1"/>
          <p:nvPr/>
        </p:nvSpPr>
        <p:spPr>
          <a:xfrm>
            <a:off x="3491880" y="3224384"/>
            <a:ext cx="2926716" cy="584775"/>
          </a:xfrm>
          <a:prstGeom prst="rect">
            <a:avLst/>
          </a:prstGeom>
          <a:noFill/>
        </p:spPr>
        <p:txBody>
          <a:bodyPr wrap="square" rtlCol="0">
            <a:spAutoFit/>
          </a:bodyPr>
          <a:lstStyle/>
          <a:p>
            <a:r>
              <a:rPr lang="ru-RU" sz="3200" dirty="0">
                <a:solidFill>
                  <a:schemeClr val="bg1">
                    <a:lumMod val="95000"/>
                    <a:lumOff val="5000"/>
                  </a:schemeClr>
                </a:solidFill>
              </a:rPr>
              <a:t>перетяжки</a:t>
            </a:r>
          </a:p>
        </p:txBody>
      </p:sp>
      <p:sp>
        <p:nvSpPr>
          <p:cNvPr id="21" name="TextBox 20"/>
          <p:cNvSpPr txBox="1"/>
          <p:nvPr/>
        </p:nvSpPr>
        <p:spPr>
          <a:xfrm>
            <a:off x="6541909" y="2290849"/>
            <a:ext cx="2329868" cy="584775"/>
          </a:xfrm>
          <a:prstGeom prst="rect">
            <a:avLst/>
          </a:prstGeom>
          <a:noFill/>
        </p:spPr>
        <p:txBody>
          <a:bodyPr wrap="square" rtlCol="0">
            <a:spAutoFit/>
          </a:bodyPr>
          <a:lstStyle/>
          <a:p>
            <a:r>
              <a:rPr lang="ru-RU" sz="3200" dirty="0">
                <a:solidFill>
                  <a:schemeClr val="bg1">
                    <a:lumMod val="95000"/>
                    <a:lumOff val="5000"/>
                  </a:schemeClr>
                </a:solidFill>
              </a:rPr>
              <a:t>повороты</a:t>
            </a:r>
          </a:p>
        </p:txBody>
      </p:sp>
      <p:sp>
        <p:nvSpPr>
          <p:cNvPr id="22" name="TextBox 21"/>
          <p:cNvSpPr txBox="1"/>
          <p:nvPr/>
        </p:nvSpPr>
        <p:spPr>
          <a:xfrm>
            <a:off x="1639206" y="5236908"/>
            <a:ext cx="1613502" cy="707886"/>
          </a:xfrm>
          <a:prstGeom prst="rect">
            <a:avLst/>
          </a:prstGeom>
          <a:noFill/>
        </p:spPr>
        <p:txBody>
          <a:bodyPr wrap="square" rtlCol="0">
            <a:spAutoFit/>
          </a:bodyPr>
          <a:lstStyle/>
          <a:p>
            <a:r>
              <a:rPr lang="ru-RU" sz="4000" dirty="0">
                <a:solidFill>
                  <a:schemeClr val="bg1">
                    <a:lumMod val="95000"/>
                    <a:lumOff val="5000"/>
                  </a:schemeClr>
                </a:solidFill>
              </a:rPr>
              <a:t>петли</a:t>
            </a:r>
          </a:p>
        </p:txBody>
      </p:sp>
      <p:sp>
        <p:nvSpPr>
          <p:cNvPr id="23" name="TextBox 22"/>
          <p:cNvSpPr txBox="1"/>
          <p:nvPr/>
        </p:nvSpPr>
        <p:spPr>
          <a:xfrm>
            <a:off x="5724128" y="5040084"/>
            <a:ext cx="2794629" cy="954107"/>
          </a:xfrm>
          <a:prstGeom prst="rect">
            <a:avLst/>
          </a:prstGeom>
          <a:noFill/>
        </p:spPr>
        <p:txBody>
          <a:bodyPr wrap="square" rtlCol="0">
            <a:spAutoFit/>
          </a:bodyPr>
          <a:lstStyle/>
          <a:p>
            <a:r>
              <a:rPr lang="ru-RU" sz="2800" dirty="0">
                <a:solidFill>
                  <a:schemeClr val="bg1">
                    <a:lumMod val="95000"/>
                    <a:lumOff val="5000"/>
                  </a:schemeClr>
                </a:solidFill>
              </a:rPr>
              <a:t>Точность скольжения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8988"/>
            <a:ext cx="2172416" cy="769441"/>
          </a:xfrm>
          <a:prstGeom prst="rect">
            <a:avLst/>
          </a:prstGeom>
        </p:spPr>
        <p:txBody>
          <a:bodyPr wrap="square">
            <a:spAutoFit/>
          </a:bodyPr>
          <a:lstStyle/>
          <a:p>
            <a:r>
              <a:rPr lang="ru-RU" sz="4400" dirty="0">
                <a:latin typeface="Open Sans"/>
              </a:rPr>
              <a:t>ДУГИ</a:t>
            </a:r>
            <a:endParaRPr lang="ru-RU" sz="4400" dirty="0"/>
          </a:p>
        </p:txBody>
      </p:sp>
      <p:sp>
        <p:nvSpPr>
          <p:cNvPr id="3" name="Прямоугольник 2"/>
          <p:cNvSpPr/>
          <p:nvPr/>
        </p:nvSpPr>
        <p:spPr>
          <a:xfrm>
            <a:off x="276812" y="740453"/>
            <a:ext cx="9089420" cy="2677656"/>
          </a:xfrm>
          <a:prstGeom prst="rect">
            <a:avLst/>
          </a:prstGeom>
        </p:spPr>
        <p:txBody>
          <a:bodyPr wrap="square">
            <a:spAutoFit/>
          </a:bodyPr>
          <a:lstStyle/>
          <a:p>
            <a:r>
              <a:rPr lang="ru-RU" sz="2400" dirty="0"/>
              <a:t>Обязательные фигуры включают выполнение различных дуг на льду. При анализе деталей техники дуг рассматривается их форма и размер, а также гладкость и плавность движения по дуге. Фигурист должен стремиться к круглой форме дуги, правильному распределению веса на лезвиях и умению контролировать радиус и направление дуги</a:t>
            </a:r>
          </a:p>
        </p:txBody>
      </p:sp>
      <p:pic>
        <p:nvPicPr>
          <p:cNvPr id="4" name="Рисунок 3"/>
          <p:cNvPicPr>
            <a:picLocks noChangeAspect="1"/>
          </p:cNvPicPr>
          <p:nvPr/>
        </p:nvPicPr>
        <p:blipFill>
          <a:blip r:embed="rId2" cstate="print"/>
          <a:stretch>
            <a:fillRect/>
          </a:stretch>
        </p:blipFill>
        <p:spPr>
          <a:xfrm>
            <a:off x="1403648" y="3573016"/>
            <a:ext cx="7020272" cy="2933700"/>
          </a:xfrm>
          <a:prstGeom prst="rect">
            <a:avLst/>
          </a:prstGeom>
        </p:spPr>
      </p:pic>
    </p:spTree>
    <p:extLst>
      <p:ext uri="{BB962C8B-B14F-4D97-AF65-F5344CB8AC3E}">
        <p14:creationId xmlns:p14="http://schemas.microsoft.com/office/powerpoint/2010/main" val="30631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3072764" cy="646331"/>
          </a:xfrm>
          <a:prstGeom prst="rect">
            <a:avLst/>
          </a:prstGeom>
        </p:spPr>
        <p:txBody>
          <a:bodyPr wrap="none">
            <a:spAutoFit/>
          </a:bodyPr>
          <a:lstStyle/>
          <a:p>
            <a:r>
              <a:rPr lang="ru-RU" sz="3600" dirty="0">
                <a:latin typeface="Open Sans"/>
              </a:rPr>
              <a:t>ПЕРЕТЯЖКИ</a:t>
            </a:r>
            <a:endParaRPr lang="ru-RU" sz="3600" dirty="0"/>
          </a:p>
        </p:txBody>
      </p:sp>
      <p:sp>
        <p:nvSpPr>
          <p:cNvPr id="3" name="Прямоугольник 2"/>
          <p:cNvSpPr/>
          <p:nvPr/>
        </p:nvSpPr>
        <p:spPr>
          <a:xfrm>
            <a:off x="179512" y="836712"/>
            <a:ext cx="8784976" cy="2677656"/>
          </a:xfrm>
          <a:prstGeom prst="rect">
            <a:avLst/>
          </a:prstGeom>
        </p:spPr>
        <p:txBody>
          <a:bodyPr wrap="square">
            <a:spAutoFit/>
          </a:bodyPr>
          <a:lstStyle/>
          <a:p>
            <a:r>
              <a:rPr lang="ru-RU" sz="2400" dirty="0"/>
              <a:t>Перетяжки представляют собой переходы от одной дуги к другой. При анализе техники перетяжек рассматривается точность и плавность перехода, правильное использование лезвий и согласованность движений. Фигурист должен контролировать свое тело и лезвия, чтобы достичь плавного и естественного перехода между дугами </a:t>
            </a:r>
          </a:p>
        </p:txBody>
      </p:sp>
      <p:pic>
        <p:nvPicPr>
          <p:cNvPr id="4" name="Рисунок 3"/>
          <p:cNvPicPr>
            <a:picLocks noChangeAspect="1"/>
          </p:cNvPicPr>
          <p:nvPr/>
        </p:nvPicPr>
        <p:blipFill>
          <a:blip r:embed="rId2" cstate="print"/>
          <a:stretch>
            <a:fillRect/>
          </a:stretch>
        </p:blipFill>
        <p:spPr>
          <a:xfrm>
            <a:off x="1835696" y="3593123"/>
            <a:ext cx="5683361" cy="2965688"/>
          </a:xfrm>
          <a:prstGeom prst="rect">
            <a:avLst/>
          </a:prstGeom>
        </p:spPr>
      </p:pic>
    </p:spTree>
    <p:extLst>
      <p:ext uri="{BB962C8B-B14F-4D97-AF65-F5344CB8AC3E}">
        <p14:creationId xmlns:p14="http://schemas.microsoft.com/office/powerpoint/2010/main" val="351401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3095719" cy="707886"/>
          </a:xfrm>
          <a:prstGeom prst="rect">
            <a:avLst/>
          </a:prstGeom>
        </p:spPr>
        <p:txBody>
          <a:bodyPr wrap="none">
            <a:spAutoFit/>
          </a:bodyPr>
          <a:lstStyle/>
          <a:p>
            <a:r>
              <a:rPr lang="ru-RU" sz="4000" dirty="0"/>
              <a:t>ПОВОРОТЫ</a:t>
            </a:r>
          </a:p>
        </p:txBody>
      </p:sp>
      <p:sp>
        <p:nvSpPr>
          <p:cNvPr id="3" name="Прямоугольник 2"/>
          <p:cNvSpPr/>
          <p:nvPr/>
        </p:nvSpPr>
        <p:spPr>
          <a:xfrm>
            <a:off x="72720" y="851483"/>
            <a:ext cx="9071279" cy="2308324"/>
          </a:xfrm>
          <a:prstGeom prst="rect">
            <a:avLst/>
          </a:prstGeom>
        </p:spPr>
        <p:txBody>
          <a:bodyPr wrap="square">
            <a:spAutoFit/>
          </a:bodyPr>
          <a:lstStyle/>
          <a:p>
            <a:r>
              <a:rPr lang="ru-RU" sz="2400" dirty="0"/>
              <a:t>В обязательных фигурах также встречаются различные повороты. При анализе техники поворотов рассматривается их точность, устойчивость и контроль. Фигурист должен контролировать свою позицию тела, положение лезвий и равномерность вращения вокруг своей оси</a:t>
            </a:r>
          </a:p>
        </p:txBody>
      </p:sp>
      <p:pic>
        <p:nvPicPr>
          <p:cNvPr id="4" name="Рисунок 3"/>
          <p:cNvPicPr>
            <a:picLocks noChangeAspect="1"/>
          </p:cNvPicPr>
          <p:nvPr/>
        </p:nvPicPr>
        <p:blipFill>
          <a:blip r:embed="rId2" cstate="print"/>
          <a:stretch>
            <a:fillRect/>
          </a:stretch>
        </p:blipFill>
        <p:spPr>
          <a:xfrm>
            <a:off x="2411760" y="2780928"/>
            <a:ext cx="5832648" cy="3680929"/>
          </a:xfrm>
          <a:prstGeom prst="rect">
            <a:avLst/>
          </a:prstGeom>
        </p:spPr>
      </p:pic>
    </p:spTree>
    <p:extLst>
      <p:ext uri="{BB962C8B-B14F-4D97-AF65-F5344CB8AC3E}">
        <p14:creationId xmlns:p14="http://schemas.microsoft.com/office/powerpoint/2010/main" val="405947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09acd5dd4a8d6e457a5315b9721479c.jpg"/>
          <p:cNvPicPr>
            <a:picLocks noChangeAspect="1"/>
          </p:cNvPicPr>
          <p:nvPr/>
        </p:nvPicPr>
        <p:blipFill>
          <a:blip r:embed="rId2" cstate="print">
            <a:lum contrast="17000"/>
          </a:blip>
          <a:stretch>
            <a:fillRect/>
          </a:stretch>
        </p:blipFill>
        <p:spPr>
          <a:xfrm>
            <a:off x="1835696" y="2420888"/>
            <a:ext cx="5780398" cy="4128856"/>
          </a:xfrm>
          <a:prstGeom prst="rect">
            <a:avLst/>
          </a:prstGeom>
          <a:scene3d>
            <a:camera prst="isometricTopUp"/>
            <a:lightRig rig="threePt" dir="t"/>
          </a:scene3d>
        </p:spPr>
      </p:pic>
      <p:sp>
        <p:nvSpPr>
          <p:cNvPr id="2" name="Прямоугольник 1"/>
          <p:cNvSpPr/>
          <p:nvPr/>
        </p:nvSpPr>
        <p:spPr>
          <a:xfrm>
            <a:off x="827584" y="310293"/>
            <a:ext cx="7776864" cy="267765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2000" dirty="0">
                <a:solidFill>
                  <a:schemeClr val="tx1"/>
                </a:solidFill>
                <a:ea typeface="Gadugi" panose="020B0502040204020203" pitchFamily="34" charset="0"/>
              </a:rPr>
              <a:t>Фигурное катание на коньках - вид спорта, который требует высокой технической подготовки спортсмена. </a:t>
            </a:r>
          </a:p>
          <a:p>
            <a:endParaRPr lang="ru-RU" sz="800" dirty="0">
              <a:solidFill>
                <a:schemeClr val="tx1"/>
              </a:solidFill>
              <a:ea typeface="Gadugi" panose="020B0502040204020203" pitchFamily="34" charset="0"/>
            </a:endParaRPr>
          </a:p>
          <a:p>
            <a:r>
              <a:rPr lang="ru-RU" sz="2000" dirty="0">
                <a:solidFill>
                  <a:schemeClr val="tx1"/>
                </a:solidFill>
                <a:ea typeface="Gadugi" panose="020B0502040204020203" pitchFamily="34" charset="0"/>
              </a:rPr>
              <a:t>Прогресс в спортивной технике, освоение более сложных элементов и конкуренция на мировом уровне требуют научного обоснования:</a:t>
            </a:r>
          </a:p>
          <a:p>
            <a:pPr>
              <a:buFontTx/>
              <a:buChar char="-"/>
            </a:pPr>
            <a:r>
              <a:rPr lang="ru-RU" sz="2000" dirty="0">
                <a:solidFill>
                  <a:schemeClr val="tx1"/>
                </a:solidFill>
                <a:ea typeface="Gadugi" panose="020B0502040204020203" pitchFamily="34" charset="0"/>
              </a:rPr>
              <a:t> целесообразных приемов выполнения движений;</a:t>
            </a:r>
          </a:p>
          <a:p>
            <a:pPr>
              <a:buFontTx/>
              <a:buChar char="-"/>
            </a:pPr>
            <a:r>
              <a:rPr lang="ru-RU" sz="2000" dirty="0">
                <a:solidFill>
                  <a:schemeClr val="tx1"/>
                </a:solidFill>
                <a:ea typeface="Gadugi" panose="020B0502040204020203" pitchFamily="34" charset="0"/>
              </a:rPr>
              <a:t> выявления новых способов, способствующих выходу на более высокий уровень технического мастерства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1609736" cy="646331"/>
          </a:xfrm>
          <a:prstGeom prst="rect">
            <a:avLst/>
          </a:prstGeom>
        </p:spPr>
        <p:txBody>
          <a:bodyPr wrap="none">
            <a:spAutoFit/>
          </a:bodyPr>
          <a:lstStyle/>
          <a:p>
            <a:r>
              <a:rPr lang="ru-RU" sz="3600" dirty="0"/>
              <a:t>ПЕТЛИ</a:t>
            </a:r>
          </a:p>
        </p:txBody>
      </p:sp>
      <p:sp>
        <p:nvSpPr>
          <p:cNvPr id="3" name="Прямоугольник 2"/>
          <p:cNvSpPr/>
          <p:nvPr/>
        </p:nvSpPr>
        <p:spPr>
          <a:xfrm>
            <a:off x="162388" y="908720"/>
            <a:ext cx="5094312" cy="5262979"/>
          </a:xfrm>
          <a:prstGeom prst="rect">
            <a:avLst/>
          </a:prstGeom>
        </p:spPr>
        <p:txBody>
          <a:bodyPr wrap="square">
            <a:spAutoFit/>
          </a:bodyPr>
          <a:lstStyle/>
          <a:p>
            <a:r>
              <a:rPr lang="ru-RU" sz="2400" dirty="0"/>
              <a:t>Элементы, включающие вращение на льду с использованием петлевидной траектории. При анализе техники петель рассматривается их форма, симметричность и высота. Фигурист должен уметь контролировать скорость вращения, точность формы петли и правильное использование лезвий для создания эффектной и аккуратной петли</a:t>
            </a:r>
          </a:p>
        </p:txBody>
      </p:sp>
      <p:pic>
        <p:nvPicPr>
          <p:cNvPr id="4" name="Рисунок 3"/>
          <p:cNvPicPr>
            <a:picLocks noChangeAspect="1"/>
          </p:cNvPicPr>
          <p:nvPr/>
        </p:nvPicPr>
        <p:blipFill>
          <a:blip r:embed="rId2" cstate="print"/>
          <a:stretch>
            <a:fillRect/>
          </a:stretch>
        </p:blipFill>
        <p:spPr>
          <a:xfrm>
            <a:off x="4932040" y="762963"/>
            <a:ext cx="4050824" cy="5616624"/>
          </a:xfrm>
          <a:prstGeom prst="rect">
            <a:avLst/>
          </a:prstGeom>
        </p:spPr>
      </p:pic>
    </p:spTree>
    <p:extLst>
      <p:ext uri="{BB962C8B-B14F-4D97-AF65-F5344CB8AC3E}">
        <p14:creationId xmlns:p14="http://schemas.microsoft.com/office/powerpoint/2010/main" val="2258039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51" y="116632"/>
            <a:ext cx="5343129" cy="584775"/>
          </a:xfrm>
          <a:prstGeom prst="rect">
            <a:avLst/>
          </a:prstGeom>
        </p:spPr>
        <p:txBody>
          <a:bodyPr wrap="none">
            <a:spAutoFit/>
          </a:bodyPr>
          <a:lstStyle/>
          <a:p>
            <a:r>
              <a:rPr lang="ru-RU" sz="3200" dirty="0"/>
              <a:t>ТОЧНОСТЬ СКОЛЬЖЕНИЯ</a:t>
            </a:r>
          </a:p>
        </p:txBody>
      </p:sp>
      <p:sp>
        <p:nvSpPr>
          <p:cNvPr id="3" name="Прямоугольник 2"/>
          <p:cNvSpPr/>
          <p:nvPr/>
        </p:nvSpPr>
        <p:spPr>
          <a:xfrm>
            <a:off x="107504" y="764704"/>
            <a:ext cx="4536504" cy="3539430"/>
          </a:xfrm>
          <a:prstGeom prst="rect">
            <a:avLst/>
          </a:prstGeom>
        </p:spPr>
        <p:txBody>
          <a:bodyPr wrap="square">
            <a:spAutoFit/>
          </a:bodyPr>
          <a:lstStyle/>
          <a:p>
            <a:r>
              <a:rPr lang="ru-RU" sz="2800" dirty="0"/>
              <a:t>Фигурист должен уметь контролировать длину и глубину скольжения, поддерживать равномерную скорость и контролировать свое положение тела на льду</a:t>
            </a:r>
          </a:p>
        </p:txBody>
      </p:sp>
      <p:pic>
        <p:nvPicPr>
          <p:cNvPr id="4" name="Рисунок 3"/>
          <p:cNvPicPr>
            <a:picLocks noChangeAspect="1"/>
          </p:cNvPicPr>
          <p:nvPr/>
        </p:nvPicPr>
        <p:blipFill>
          <a:blip r:embed="rId2" cstate="print"/>
          <a:stretch>
            <a:fillRect/>
          </a:stretch>
        </p:blipFill>
        <p:spPr>
          <a:xfrm>
            <a:off x="4788024" y="1510269"/>
            <a:ext cx="4131733" cy="4345591"/>
          </a:xfrm>
          <a:prstGeom prst="rect">
            <a:avLst/>
          </a:prstGeom>
        </p:spPr>
      </p:pic>
    </p:spTree>
    <p:extLst>
      <p:ext uri="{BB962C8B-B14F-4D97-AF65-F5344CB8AC3E}">
        <p14:creationId xmlns:p14="http://schemas.microsoft.com/office/powerpoint/2010/main" val="288121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2643661" y="175603"/>
            <a:ext cx="4204179" cy="61713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1002">
            <a:schemeClr val="dk2"/>
          </a:fillRef>
          <a:effectRef idx="2">
            <a:schemeClr val="accent5"/>
          </a:effectRef>
          <a:fontRef idx="minor">
            <a:schemeClr val="lt1"/>
          </a:fontRef>
        </p:style>
        <p:txBody>
          <a:bodyPr>
            <a:normAutofit/>
          </a:bodyPr>
          <a:lstStyle/>
          <a:p>
            <a:pPr algn="ctr"/>
            <a:r>
              <a:rPr lang="ru-RU" sz="1650" b="1" dirty="0">
                <a:solidFill>
                  <a:schemeClr val="tx1"/>
                </a:solidFill>
                <a:latin typeface="Avenir Next Regular"/>
              </a:rPr>
              <a:t>Выводы</a:t>
            </a:r>
          </a:p>
        </p:txBody>
      </p:sp>
      <p:sp>
        <p:nvSpPr>
          <p:cNvPr id="2" name="Прямоугольник 1"/>
          <p:cNvSpPr/>
          <p:nvPr/>
        </p:nvSpPr>
        <p:spPr>
          <a:xfrm>
            <a:off x="971600" y="980728"/>
            <a:ext cx="7632848" cy="590931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nSpc>
                <a:spcPct val="150000"/>
              </a:lnSpc>
              <a:buFont typeface="+mj-lt"/>
              <a:buAutoNum type="arabicParenR"/>
            </a:pPr>
            <a:r>
              <a:rPr lang="ru-RU" b="1" dirty="0">
                <a:solidFill>
                  <a:schemeClr val="bg1"/>
                </a:solidFill>
                <a:latin typeface="+mj-lt"/>
              </a:rPr>
              <a:t>механизм вращательного компонента поворотов заключается - </a:t>
            </a:r>
            <a:r>
              <a:rPr lang="ru-RU" b="1" spc="113" dirty="0">
                <a:solidFill>
                  <a:schemeClr val="bg1"/>
                </a:solidFill>
                <a:latin typeface="+mj-lt"/>
              </a:rPr>
              <a:t>во встречном вращении верхней части тела относительно нижней</a:t>
            </a:r>
          </a:p>
          <a:p>
            <a:pPr marL="342900" indent="-342900">
              <a:lnSpc>
                <a:spcPct val="150000"/>
              </a:lnSpc>
              <a:buFont typeface="+mj-lt"/>
              <a:buAutoNum type="arabicParenR"/>
            </a:pPr>
            <a:r>
              <a:rPr lang="ru-RU" b="1" dirty="0">
                <a:solidFill>
                  <a:schemeClr val="bg1"/>
                </a:solidFill>
                <a:latin typeface="+mj-lt"/>
              </a:rPr>
              <a:t>Чем ниже квалификация спортсмена, тем ярче выражена нелинейность, тем сильнее замедление в конце фигуры</a:t>
            </a:r>
          </a:p>
          <a:p>
            <a:pPr marL="342900" indent="-342900">
              <a:lnSpc>
                <a:spcPct val="150000"/>
              </a:lnSpc>
              <a:buFont typeface="+mj-lt"/>
              <a:buAutoNum type="arabicParenR"/>
            </a:pPr>
            <a:r>
              <a:rPr lang="ru-RU" b="1" dirty="0">
                <a:solidFill>
                  <a:schemeClr val="bg1"/>
                </a:solidFill>
                <a:latin typeface="+mj-lt"/>
              </a:rPr>
              <a:t>понимание и применение принципов биомеханики помогают фигуристам развивать свои навыки, повышать эффективность и контроль над движениями на льду</a:t>
            </a:r>
          </a:p>
          <a:p>
            <a:pPr marL="342900" indent="-342900">
              <a:lnSpc>
                <a:spcPct val="150000"/>
              </a:lnSpc>
              <a:buFont typeface="+mj-lt"/>
              <a:buAutoNum type="arabicParenR"/>
            </a:pPr>
            <a:r>
              <a:rPr lang="ru-RU" b="1" dirty="0">
                <a:solidFill>
                  <a:schemeClr val="bg1"/>
                </a:solidFill>
                <a:latin typeface="+mj-lt"/>
              </a:rPr>
              <a:t>характер взаимодействия конька со льдом зависит от: </a:t>
            </a:r>
          </a:p>
          <a:p>
            <a:pPr marL="361950" indent="-361950">
              <a:lnSpc>
                <a:spcPct val="150000"/>
              </a:lnSpc>
              <a:buFont typeface="Courier New" panose="02070309020205020404" pitchFamily="49" charset="0"/>
              <a:buChar char="o"/>
            </a:pPr>
            <a:r>
              <a:rPr lang="ru-RU" b="1" spc="113" dirty="0">
                <a:solidFill>
                  <a:schemeClr val="bg1"/>
                </a:solidFill>
                <a:latin typeface="+mj-lt"/>
              </a:rPr>
              <a:t> силы трения </a:t>
            </a:r>
          </a:p>
          <a:p>
            <a:pPr marL="361950" indent="-361950">
              <a:lnSpc>
                <a:spcPct val="150000"/>
              </a:lnSpc>
              <a:buFont typeface="Courier New" panose="02070309020205020404" pitchFamily="49" charset="0"/>
              <a:buChar char="o"/>
            </a:pPr>
            <a:r>
              <a:rPr lang="ru-RU" b="1" spc="113" dirty="0">
                <a:solidFill>
                  <a:schemeClr val="bg1"/>
                </a:solidFill>
                <a:latin typeface="+mj-lt"/>
              </a:rPr>
              <a:t> положения вектора силы тяжести тела </a:t>
            </a:r>
          </a:p>
          <a:p>
            <a:pPr marL="361950" indent="-361950">
              <a:lnSpc>
                <a:spcPct val="150000"/>
              </a:lnSpc>
              <a:buFont typeface="Courier New" panose="02070309020205020404" pitchFamily="49" charset="0"/>
              <a:buChar char="o"/>
            </a:pPr>
            <a:r>
              <a:rPr lang="ru-RU" b="1" spc="113" dirty="0">
                <a:solidFill>
                  <a:schemeClr val="bg1"/>
                </a:solidFill>
                <a:latin typeface="+mj-lt"/>
              </a:rPr>
              <a:t> </a:t>
            </a:r>
            <a:r>
              <a:rPr lang="ru-RU" b="1" spc="113" dirty="0" err="1">
                <a:solidFill>
                  <a:schemeClr val="bg1"/>
                </a:solidFill>
                <a:latin typeface="+mj-lt"/>
              </a:rPr>
              <a:t>сгибательно-разгибательных</a:t>
            </a:r>
            <a:r>
              <a:rPr lang="ru-RU" b="1" spc="113" dirty="0">
                <a:solidFill>
                  <a:schemeClr val="bg1"/>
                </a:solidFill>
                <a:latin typeface="+mj-lt"/>
              </a:rPr>
              <a:t> движений толчковой ноги</a:t>
            </a:r>
          </a:p>
          <a:p>
            <a:pPr algn="ctr">
              <a:lnSpc>
                <a:spcPct val="150000"/>
              </a:lnSpc>
            </a:pPr>
            <a:endParaRPr lang="ru-RU" b="1" spc="113" dirty="0">
              <a:solidFill>
                <a:schemeClr val="bg1"/>
              </a:solidFill>
              <a:latin typeface="+mj-lt"/>
            </a:endParaRPr>
          </a:p>
        </p:txBody>
      </p:sp>
    </p:spTree>
    <p:extLst>
      <p:ext uri="{BB962C8B-B14F-4D97-AF65-F5344CB8AC3E}">
        <p14:creationId xmlns:p14="http://schemas.microsoft.com/office/powerpoint/2010/main" val="12815612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9832" y="2636912"/>
            <a:ext cx="4752528" cy="3785652"/>
          </a:xfrm>
          <a:prstGeom prst="rect">
            <a:avLst/>
          </a:prstGeom>
        </p:spPr>
        <p:style>
          <a:lnRef idx="0">
            <a:schemeClr val="accent1"/>
          </a:lnRef>
          <a:fillRef idx="1003">
            <a:schemeClr val="dk2"/>
          </a:fillRef>
          <a:effectRef idx="3">
            <a:schemeClr val="accent1"/>
          </a:effectRef>
          <a:fontRef idx="minor">
            <a:schemeClr val="lt1"/>
          </a:fontRef>
        </p:style>
        <p:txBody>
          <a:bodyPr wrap="square" rtlCol="0">
            <a:spAutoFit/>
          </a:bodyPr>
          <a:lstStyle/>
          <a:p>
            <a:r>
              <a:rPr lang="ru-RU" sz="2400" b="1" dirty="0">
                <a:solidFill>
                  <a:schemeClr val="tx1"/>
                </a:solidFill>
                <a:latin typeface="+mj-lt"/>
              </a:rPr>
              <a:t>ИЗУЧЕНИЕ БИОМЕХАНИКИ ДВИЖЕНИЙ ФИГУРИСТА НА ЛЬДУ, С АКЦЕНТОМ НА ОБЯЗАТЕЛЬНЫЕ ФИГУРЫ И ТЕХНИКУ ВЫПОЛНЕНИЯ ПРЫЖКОВ,</a:t>
            </a:r>
            <a:r>
              <a:rPr lang="ru-RU" sz="2400" b="1" dirty="0">
                <a:solidFill>
                  <a:schemeClr val="tx1"/>
                </a:solidFill>
                <a:latin typeface="+mj-lt"/>
                <a:cs typeface="Calibri" panose="020F0502020204030204" pitchFamily="34" charset="0"/>
              </a:rPr>
              <a:t> РАССМОТРЕНИЕ КИНЕМАТИЧЕСКОЙ, ДИНАМИЧЕСКОЙ И ИНФОРМАЦИОННОЙ СТРУКТУР</a:t>
            </a:r>
            <a:endParaRPr lang="ru-RU" sz="2400" b="1" dirty="0">
              <a:solidFill>
                <a:schemeClr val="tx1"/>
              </a:solidFill>
              <a:latin typeface="+mj-lt"/>
            </a:endParaRPr>
          </a:p>
        </p:txBody>
      </p:sp>
      <p:sp>
        <p:nvSpPr>
          <p:cNvPr id="4" name="Блок-схема: альтернативный процесс 3"/>
          <p:cNvSpPr/>
          <p:nvPr/>
        </p:nvSpPr>
        <p:spPr>
          <a:xfrm>
            <a:off x="1403648" y="0"/>
            <a:ext cx="3312368" cy="1296144"/>
          </a:xfrm>
          <a:prstGeom prst="flowChartAlternateProcess">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267744" y="188640"/>
            <a:ext cx="5112568" cy="769441"/>
          </a:xfrm>
          <a:prstGeom prst="rect">
            <a:avLst/>
          </a:prstGeom>
          <a:noFill/>
        </p:spPr>
        <p:txBody>
          <a:bodyPr wrap="square" rtlCol="0">
            <a:spAutoFit/>
          </a:bodyPr>
          <a:lstStyle/>
          <a:p>
            <a:r>
              <a:rPr lang="ru-RU" sz="4400" dirty="0"/>
              <a:t>ЦЕЛЬ</a:t>
            </a:r>
          </a:p>
        </p:txBody>
      </p:sp>
      <p:sp>
        <p:nvSpPr>
          <p:cNvPr id="8" name="Стрелка вниз 7"/>
          <p:cNvSpPr/>
          <p:nvPr/>
        </p:nvSpPr>
        <p:spPr>
          <a:xfrm rot="19976806">
            <a:off x="3744020" y="1300668"/>
            <a:ext cx="432048" cy="1212693"/>
          </a:xfrm>
          <a:prstGeom prst="downArrow">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116632"/>
            <a:ext cx="5544616" cy="1077218"/>
          </a:xfrm>
          <a:prstGeom prst="rect">
            <a:avLst/>
          </a:prstGeom>
          <a:gradFill>
            <a:gsLst>
              <a:gs pos="15000">
                <a:schemeClr val="accent1">
                  <a:lumMod val="22000"/>
                  <a:lumOff val="78000"/>
                </a:schemeClr>
              </a:gs>
              <a:gs pos="37000">
                <a:schemeClr val="accent1">
                  <a:lumMod val="45000"/>
                  <a:lumOff val="55000"/>
                </a:schemeClr>
              </a:gs>
              <a:gs pos="85000">
                <a:schemeClr val="bg2">
                  <a:lumMod val="75000"/>
                </a:schemeClr>
              </a:gs>
            </a:gsLst>
            <a:lin ang="5400000" scaled="1"/>
          </a:gradFill>
        </p:spPr>
        <p:txBody>
          <a:bodyPr wrap="square">
            <a:spAutoFit/>
          </a:bodyPr>
          <a:lstStyle/>
          <a:p>
            <a:r>
              <a:rPr lang="ru-RU" sz="3200" dirty="0"/>
              <a:t>Классификация фигурного катания</a:t>
            </a:r>
          </a:p>
        </p:txBody>
      </p:sp>
      <p:graphicFrame>
        <p:nvGraphicFramePr>
          <p:cNvPr id="5" name="Схема 4"/>
          <p:cNvGraphicFramePr/>
          <p:nvPr>
            <p:extLst>
              <p:ext uri="{D42A27DB-BD31-4B8C-83A1-F6EECF244321}">
                <p14:modId xmlns:p14="http://schemas.microsoft.com/office/powerpoint/2010/main" val="2951031239"/>
              </p:ext>
            </p:extLst>
          </p:nvPr>
        </p:nvGraphicFramePr>
        <p:xfrm>
          <a:off x="-1620688" y="1628800"/>
          <a:ext cx="58326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3707904" y="2060848"/>
            <a:ext cx="532890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dirty="0"/>
              <a:t>демонстрация безукоризненное исполнение геометрических элементов, а также их комбинаций высокой степени сложности</a:t>
            </a:r>
          </a:p>
        </p:txBody>
      </p:sp>
      <p:sp>
        <p:nvSpPr>
          <p:cNvPr id="9" name="Стрелка вниз 8"/>
          <p:cNvSpPr/>
          <p:nvPr/>
        </p:nvSpPr>
        <p:spPr>
          <a:xfrm rot="17261607">
            <a:off x="2699792" y="2004290"/>
            <a:ext cx="302026" cy="848645"/>
          </a:xfrm>
          <a:prstGeom prst="downArrow">
            <a:avLst/>
          </a:prstGeom>
          <a:gradFill>
            <a:gsLst>
              <a:gs pos="10000">
                <a:srgbClr val="00B0F0"/>
              </a:gs>
              <a:gs pos="100000">
                <a:schemeClr val="bg2">
                  <a:shade val="96000"/>
                  <a:hueMod val="88000"/>
                  <a:satMod val="220000"/>
                  <a:lumMod val="82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7" cstate="print"/>
          <a:stretch>
            <a:fillRect/>
          </a:stretch>
        </p:blipFill>
        <p:spPr>
          <a:xfrm rot="18762360">
            <a:off x="2479690" y="2849779"/>
            <a:ext cx="816935" cy="542591"/>
          </a:xfrm>
          <a:prstGeom prst="rect">
            <a:avLst/>
          </a:prstGeom>
        </p:spPr>
      </p:pic>
      <p:sp>
        <p:nvSpPr>
          <p:cNvPr id="13" name="Прямоугольник 12"/>
          <p:cNvSpPr/>
          <p:nvPr/>
        </p:nvSpPr>
        <p:spPr>
          <a:xfrm>
            <a:off x="3707904" y="3501008"/>
            <a:ext cx="5256896"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1600" dirty="0"/>
              <a:t>создание эффекта целостного дуэта, а не двух отдельных </a:t>
            </a:r>
            <a:r>
              <a:rPr lang="ru-RU" sz="1600" dirty="0" err="1"/>
              <a:t>фигуристо,высокая</a:t>
            </a:r>
            <a:r>
              <a:rPr lang="ru-RU" sz="1600" dirty="0"/>
              <a:t> степень согласованности движений партнеров, качественное выполнение поддержек </a:t>
            </a:r>
          </a:p>
        </p:txBody>
      </p:sp>
      <p:pic>
        <p:nvPicPr>
          <p:cNvPr id="14" name="Рисунок 13"/>
          <p:cNvPicPr>
            <a:picLocks noChangeAspect="1"/>
          </p:cNvPicPr>
          <p:nvPr/>
        </p:nvPicPr>
        <p:blipFill>
          <a:blip r:embed="rId8" cstate="print"/>
          <a:stretch>
            <a:fillRect/>
          </a:stretch>
        </p:blipFill>
        <p:spPr>
          <a:xfrm rot="2157438">
            <a:off x="2460367" y="3548366"/>
            <a:ext cx="935848" cy="1006532"/>
          </a:xfrm>
          <a:prstGeom prst="rect">
            <a:avLst/>
          </a:prstGeom>
        </p:spPr>
      </p:pic>
      <p:pic>
        <p:nvPicPr>
          <p:cNvPr id="15" name="Рисунок 14"/>
          <p:cNvPicPr>
            <a:picLocks noChangeAspect="1"/>
          </p:cNvPicPr>
          <p:nvPr/>
        </p:nvPicPr>
        <p:blipFill>
          <a:blip r:embed="rId9" cstate="print"/>
          <a:stretch>
            <a:fillRect/>
          </a:stretch>
        </p:blipFill>
        <p:spPr>
          <a:xfrm rot="158818">
            <a:off x="2296021" y="4539687"/>
            <a:ext cx="1352757" cy="1255885"/>
          </a:xfrm>
          <a:prstGeom prst="rect">
            <a:avLst/>
          </a:prstGeom>
        </p:spPr>
      </p:pic>
      <p:pic>
        <p:nvPicPr>
          <p:cNvPr id="16" name="Рисунок 15"/>
          <p:cNvPicPr>
            <a:picLocks noChangeAspect="1"/>
          </p:cNvPicPr>
          <p:nvPr/>
        </p:nvPicPr>
        <p:blipFill>
          <a:blip r:embed="rId9" cstate="print"/>
          <a:stretch>
            <a:fillRect/>
          </a:stretch>
        </p:blipFill>
        <p:spPr>
          <a:xfrm rot="177638">
            <a:off x="2214920" y="5512138"/>
            <a:ext cx="1492983" cy="1338074"/>
          </a:xfrm>
          <a:prstGeom prst="rect">
            <a:avLst/>
          </a:prstGeom>
        </p:spPr>
      </p:pic>
      <p:sp>
        <p:nvSpPr>
          <p:cNvPr id="17" name="Прямоугольник 16"/>
          <p:cNvSpPr/>
          <p:nvPr/>
        </p:nvSpPr>
        <p:spPr>
          <a:xfrm>
            <a:off x="3707904" y="4653136"/>
            <a:ext cx="5292192"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dirty="0"/>
              <a:t>исключение прыжков, выбросов, вращений, акцент на синхронном выполнении стандартных и оригинальных шагов</a:t>
            </a:r>
          </a:p>
        </p:txBody>
      </p:sp>
      <p:sp>
        <p:nvSpPr>
          <p:cNvPr id="18" name="Прямоугольник 17"/>
          <p:cNvSpPr/>
          <p:nvPr/>
        </p:nvSpPr>
        <p:spPr>
          <a:xfrm>
            <a:off x="3707904" y="5934670"/>
            <a:ext cx="528590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dirty="0"/>
              <a:t>наличие различных дополнительных комбинаций, например, в виде колеса, линии, пересечений </a:t>
            </a:r>
          </a:p>
        </p:txBody>
      </p:sp>
    </p:spTree>
    <p:extLst>
      <p:ext uri="{BB962C8B-B14F-4D97-AF65-F5344CB8AC3E}">
        <p14:creationId xmlns:p14="http://schemas.microsoft.com/office/powerpoint/2010/main" val="232607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7108" y="209546"/>
            <a:ext cx="7124386" cy="584775"/>
          </a:xfrm>
          <a:prstGeom prst="rect">
            <a:avLst/>
          </a:prstGeom>
        </p:spPr>
        <p:style>
          <a:lnRef idx="0">
            <a:schemeClr val="accent5"/>
          </a:lnRef>
          <a:fillRef idx="1002">
            <a:schemeClr val="dk2"/>
          </a:fillRef>
          <a:effectRef idx="3">
            <a:schemeClr val="accent5"/>
          </a:effectRef>
          <a:fontRef idx="minor">
            <a:schemeClr val="lt1"/>
          </a:fontRef>
        </p:style>
        <p:txBody>
          <a:bodyPr wrap="none">
            <a:spAutoFit/>
          </a:bodyPr>
          <a:lstStyle/>
          <a:p>
            <a:pPr algn="ctr"/>
            <a:r>
              <a:rPr lang="ru-RU" sz="3200" b="1" dirty="0">
                <a:solidFill>
                  <a:schemeClr val="tx1"/>
                </a:solidFill>
                <a:latin typeface="Avenir Next Regular"/>
              </a:rPr>
              <a:t>Взаимодействие конька со льдом</a:t>
            </a:r>
          </a:p>
        </p:txBody>
      </p:sp>
      <p:sp>
        <p:nvSpPr>
          <p:cNvPr id="3" name="Прямоугольник 2"/>
          <p:cNvSpPr/>
          <p:nvPr/>
        </p:nvSpPr>
        <p:spPr>
          <a:xfrm>
            <a:off x="323528" y="916809"/>
            <a:ext cx="703852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Bef>
                <a:spcPts val="0"/>
              </a:spcBef>
            </a:pPr>
            <a:r>
              <a:rPr lang="ru-RU" sz="2000" b="1" dirty="0">
                <a:solidFill>
                  <a:schemeClr val="bg2">
                    <a:lumMod val="25000"/>
                  </a:schemeClr>
                </a:solidFill>
                <a:latin typeface="Avenir Next Regular"/>
              </a:rPr>
              <a:t>Характер взаимодействия конька со льдом зависит от 4 основных факторов: </a:t>
            </a:r>
          </a:p>
        </p:txBody>
      </p:sp>
      <p:graphicFrame>
        <p:nvGraphicFramePr>
          <p:cNvPr id="5" name="Схема 4"/>
          <p:cNvGraphicFramePr/>
          <p:nvPr>
            <p:extLst>
              <p:ext uri="{D42A27DB-BD31-4B8C-83A1-F6EECF244321}">
                <p14:modId xmlns:p14="http://schemas.microsoft.com/office/powerpoint/2010/main" val="846750730"/>
              </p:ext>
            </p:extLst>
          </p:nvPr>
        </p:nvGraphicFramePr>
        <p:xfrm>
          <a:off x="395536" y="1700808"/>
          <a:ext cx="4320480" cy="500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5292080" y="1988840"/>
            <a:ext cx="3456892"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000" b="1" dirty="0">
                <a:solidFill>
                  <a:schemeClr val="bg2">
                    <a:lumMod val="10000"/>
                  </a:schemeClr>
                </a:solidFill>
                <a:latin typeface="Avenir Next Regular"/>
              </a:rPr>
              <a:t>Эти  влияет на</a:t>
            </a:r>
            <a:r>
              <a:rPr lang="en-US" sz="2000" b="1" dirty="0">
                <a:solidFill>
                  <a:schemeClr val="bg2">
                    <a:lumMod val="10000"/>
                  </a:schemeClr>
                </a:solidFill>
                <a:latin typeface="Avenir Next Regular"/>
              </a:rPr>
              <a:t>:</a:t>
            </a:r>
          </a:p>
          <a:p>
            <a:pPr marL="571500" indent="-571500">
              <a:buFont typeface="Arial" panose="020B0604020202020204" pitchFamily="34" charset="0"/>
              <a:buChar char="•"/>
            </a:pPr>
            <a:r>
              <a:rPr lang="ru-RU" sz="2000" b="1" spc="300" dirty="0">
                <a:solidFill>
                  <a:schemeClr val="bg2">
                    <a:lumMod val="10000"/>
                  </a:schemeClr>
                </a:solidFill>
              </a:rPr>
              <a:t>величину опорной реакции </a:t>
            </a:r>
          </a:p>
          <a:p>
            <a:pPr marL="571500" indent="-571500">
              <a:buFont typeface="Arial" panose="020B0604020202020204" pitchFamily="34" charset="0"/>
              <a:buChar char="•"/>
            </a:pPr>
            <a:r>
              <a:rPr lang="ru-RU" sz="2000" b="1" spc="300" dirty="0">
                <a:solidFill>
                  <a:schemeClr val="bg2">
                    <a:lumMod val="10000"/>
                  </a:schemeClr>
                </a:solidFill>
              </a:rPr>
              <a:t>должны быть согласованы с другими</a:t>
            </a:r>
          </a:p>
          <a:p>
            <a:pPr marL="571500" indent="-571500">
              <a:buFont typeface="Arial" panose="020B0604020202020204" pitchFamily="34" charset="0"/>
              <a:buChar char="•"/>
            </a:pPr>
            <a:r>
              <a:rPr lang="ru-RU" sz="2000" b="1" spc="300" dirty="0">
                <a:solidFill>
                  <a:schemeClr val="bg2">
                    <a:lumMod val="10000"/>
                  </a:schemeClr>
                </a:solidFill>
              </a:rPr>
              <a:t>движениями в толчке</a:t>
            </a:r>
            <a:endParaRPr lang="ru-RU" sz="2000" dirty="0"/>
          </a:p>
        </p:txBody>
      </p:sp>
      <p:pic>
        <p:nvPicPr>
          <p:cNvPr id="4" name="Рисунок 3"/>
          <p:cNvPicPr>
            <a:picLocks noChangeAspect="1"/>
          </p:cNvPicPr>
          <p:nvPr/>
        </p:nvPicPr>
        <p:blipFill>
          <a:blip r:embed="rId7" cstate="print"/>
          <a:stretch>
            <a:fillRect/>
          </a:stretch>
        </p:blipFill>
        <p:spPr>
          <a:xfrm>
            <a:off x="5004048" y="4987680"/>
            <a:ext cx="3833957" cy="18703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4"/>
          <p:cNvSpPr txBox="1">
            <a:spLocks/>
          </p:cNvSpPr>
          <p:nvPr/>
        </p:nvSpPr>
        <p:spPr>
          <a:xfrm>
            <a:off x="251520" y="188640"/>
            <a:ext cx="8208912" cy="1296144"/>
          </a:xfrm>
          <a:prstGeom prst="rect">
            <a:avLst/>
          </a:prstGeom>
          <a:ln w="9525" cap="rnd" cmpd="sng" algn="ctr">
            <a:solidFill>
              <a:schemeClr val="accent6">
                <a:lumMod val="60000"/>
                <a:lumOff val="4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1003">
            <a:schemeClr val="dk2"/>
          </a:fillRef>
          <a:effectRef idx="1">
            <a:schemeClr val="accent5"/>
          </a:effectRef>
          <a:fontRef idx="minor">
            <a:schemeClr val="dk1"/>
          </a:fontRef>
        </p:style>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algn="just">
              <a:lnSpc>
                <a:spcPct val="150000"/>
              </a:lnSpc>
            </a:pPr>
            <a:r>
              <a:rPr lang="ru-RU" sz="1800" b="1" dirty="0">
                <a:solidFill>
                  <a:schemeClr val="tx1"/>
                </a:solidFill>
                <a:latin typeface="Avenir Next Regular"/>
              </a:rPr>
              <a:t>В технике движений выделяют профилирующую основу биомеханической структуры, вокруг которой формируются остальные детали движений</a:t>
            </a:r>
          </a:p>
        </p:txBody>
      </p:sp>
      <p:sp>
        <p:nvSpPr>
          <p:cNvPr id="4" name="Выноска со стрелкой вниз 3"/>
          <p:cNvSpPr/>
          <p:nvPr/>
        </p:nvSpPr>
        <p:spPr>
          <a:xfrm>
            <a:off x="395676" y="4663905"/>
            <a:ext cx="4019980" cy="719931"/>
          </a:xfrm>
          <a:prstGeom prst="downArrowCallout">
            <a:avLst>
              <a:gd name="adj1" fmla="val 40020"/>
              <a:gd name="adj2" fmla="val 59929"/>
              <a:gd name="adj3" fmla="val 31653"/>
              <a:gd name="adj4" fmla="val 5666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ru-RU" sz="2000" b="1" dirty="0">
                <a:solidFill>
                  <a:schemeClr val="bg2">
                    <a:lumMod val="10000"/>
                  </a:schemeClr>
                </a:solidFill>
                <a:latin typeface="Avenir Next Regular"/>
              </a:rPr>
              <a:t>В горизонтальной плоскости</a:t>
            </a:r>
            <a:endParaRPr kumimoji="0" lang="ru-RU" sz="2000" b="1" i="0" u="none" strike="noStrike" cap="none" spc="0" normalizeH="0" baseline="0" dirty="0">
              <a:ln>
                <a:noFill/>
              </a:ln>
              <a:solidFill>
                <a:schemeClr val="bg2">
                  <a:lumMod val="10000"/>
                </a:schemeClr>
              </a:solidFill>
              <a:effectLst/>
              <a:uFillTx/>
              <a:latin typeface="Avenir Next Regular"/>
              <a:sym typeface="Avenir Next Regular"/>
            </a:endParaRPr>
          </a:p>
        </p:txBody>
      </p:sp>
      <p:sp>
        <p:nvSpPr>
          <p:cNvPr id="7" name="Выноска со стрелкой вниз 6"/>
          <p:cNvSpPr/>
          <p:nvPr/>
        </p:nvSpPr>
        <p:spPr>
          <a:xfrm>
            <a:off x="4499992" y="1700808"/>
            <a:ext cx="4461163" cy="680244"/>
          </a:xfrm>
          <a:prstGeom prst="downArrowCallout">
            <a:avLst>
              <a:gd name="adj1" fmla="val 46572"/>
              <a:gd name="adj2" fmla="val 69909"/>
              <a:gd name="adj3" fmla="val 28327"/>
              <a:gd name="adj4" fmla="val 599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ru-RU" sz="2000" b="1" i="0" u="none" strike="noStrike" cap="none" spc="0" normalizeH="0" baseline="0" dirty="0">
                <a:ln>
                  <a:noFill/>
                </a:ln>
                <a:solidFill>
                  <a:schemeClr val="bg2">
                    <a:lumMod val="10000"/>
                  </a:schemeClr>
                </a:solidFill>
                <a:effectLst/>
                <a:uFillTx/>
                <a:latin typeface="Avenir Next Regular"/>
                <a:ea typeface="Avenir Next Regular"/>
                <a:cs typeface="Avenir Next Regular"/>
                <a:sym typeface="Avenir Next Regular"/>
              </a:rPr>
              <a:t>В сагиттальной плоскости</a:t>
            </a:r>
          </a:p>
        </p:txBody>
      </p:sp>
      <p:sp>
        <p:nvSpPr>
          <p:cNvPr id="8" name="Прямоугольник 7"/>
          <p:cNvSpPr/>
          <p:nvPr/>
        </p:nvSpPr>
        <p:spPr>
          <a:xfrm>
            <a:off x="683568" y="5661248"/>
            <a:ext cx="3132932" cy="7181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ru-RU" sz="2000" b="1" i="0" u="none" strike="noStrike" cap="none" spc="0" normalizeH="0" baseline="0" dirty="0">
                <a:ln>
                  <a:noFill/>
                </a:ln>
                <a:solidFill>
                  <a:schemeClr val="bg2">
                    <a:lumMod val="10000"/>
                  </a:schemeClr>
                </a:solidFill>
                <a:effectLst/>
                <a:uFillTx/>
                <a:latin typeface="Avenir Next Regular"/>
                <a:ea typeface="Avenir Next Regular"/>
                <a:cs typeface="Avenir Next Regular"/>
                <a:sym typeface="Avenir Next Regular"/>
              </a:rPr>
              <a:t>Вращения вокруг продольной оси</a:t>
            </a:r>
          </a:p>
        </p:txBody>
      </p:sp>
      <p:sp>
        <p:nvSpPr>
          <p:cNvPr id="9" name="Прямоугольник 8"/>
          <p:cNvSpPr/>
          <p:nvPr/>
        </p:nvSpPr>
        <p:spPr>
          <a:xfrm>
            <a:off x="5067990" y="2492896"/>
            <a:ext cx="3397022" cy="7181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ru-RU" sz="2000" b="1" i="0" u="none" strike="noStrike" cap="none" spc="0" normalizeH="0" baseline="0" dirty="0">
                <a:ln>
                  <a:noFill/>
                </a:ln>
                <a:solidFill>
                  <a:schemeClr val="bg2">
                    <a:lumMod val="10000"/>
                  </a:schemeClr>
                </a:solidFill>
                <a:effectLst/>
                <a:uFillTx/>
                <a:latin typeface="Avenir Next Regular"/>
                <a:ea typeface="Avenir Next Regular"/>
                <a:cs typeface="Avenir Next Regular"/>
                <a:sym typeface="Avenir Next Regular"/>
              </a:rPr>
              <a:t>Сгибание и разгибан</a:t>
            </a:r>
            <a:r>
              <a:rPr lang="ru-RU" sz="2000" b="1" dirty="0">
                <a:solidFill>
                  <a:schemeClr val="bg2">
                    <a:lumMod val="10000"/>
                  </a:schemeClr>
                </a:solidFill>
                <a:latin typeface="Avenir Next Regular"/>
                <a:ea typeface="Avenir Next Regular"/>
                <a:cs typeface="Avenir Next Regular"/>
              </a:rPr>
              <a:t>ие, наклоны и прогибы</a:t>
            </a:r>
            <a:endParaRPr kumimoji="0" lang="ru-RU" sz="2000" b="1" i="0" u="none" strike="noStrike" cap="none" spc="0" normalizeH="0" baseline="0" dirty="0">
              <a:ln>
                <a:noFill/>
              </a:ln>
              <a:solidFill>
                <a:schemeClr val="bg2">
                  <a:lumMod val="10000"/>
                </a:schemeClr>
              </a:solidFill>
              <a:effectLst/>
              <a:uFillTx/>
              <a:latin typeface="Avenir Next Regular"/>
              <a:ea typeface="Avenir Next Regular"/>
              <a:cs typeface="Avenir Next Regular"/>
              <a:sym typeface="Avenir Next Regular"/>
            </a:endParaRPr>
          </a:p>
        </p:txBody>
      </p:sp>
      <p:pic>
        <p:nvPicPr>
          <p:cNvPr id="10" name="Рисунок 9"/>
          <p:cNvPicPr>
            <a:picLocks noChangeAspect="1"/>
          </p:cNvPicPr>
          <p:nvPr/>
        </p:nvPicPr>
        <p:blipFill>
          <a:blip r:embed="rId2" cstate="print"/>
          <a:stretch>
            <a:fillRect/>
          </a:stretch>
        </p:blipFill>
        <p:spPr>
          <a:xfrm>
            <a:off x="4508159" y="3485835"/>
            <a:ext cx="4243599" cy="2764714"/>
          </a:xfrm>
          <a:prstGeom prst="rect">
            <a:avLst/>
          </a:prstGeom>
        </p:spPr>
      </p:pic>
      <p:pic>
        <p:nvPicPr>
          <p:cNvPr id="11" name="Рисунок 10"/>
          <p:cNvPicPr>
            <a:picLocks noChangeAspect="1"/>
          </p:cNvPicPr>
          <p:nvPr/>
        </p:nvPicPr>
        <p:blipFill>
          <a:blip r:embed="rId3" cstate="print"/>
          <a:stretch>
            <a:fillRect/>
          </a:stretch>
        </p:blipFill>
        <p:spPr>
          <a:xfrm>
            <a:off x="683568" y="1633497"/>
            <a:ext cx="3050792" cy="3030408"/>
          </a:xfrm>
          <a:prstGeom prst="rect">
            <a:avLst/>
          </a:prstGeom>
        </p:spPr>
      </p:pic>
    </p:spTree>
    <p:extLst>
      <p:ext uri="{BB962C8B-B14F-4D97-AF65-F5344CB8AC3E}">
        <p14:creationId xmlns:p14="http://schemas.microsoft.com/office/powerpoint/2010/main" val="407810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1979712" y="0"/>
            <a:ext cx="2813991" cy="576064"/>
          </a:xfrm>
          <a:prstGeom prst="rect">
            <a:avLst/>
          </a:prstGeom>
          <a:ln/>
        </p:spPr>
        <p:style>
          <a:lnRef idx="2">
            <a:schemeClr val="accent2"/>
          </a:lnRef>
          <a:fillRef idx="1">
            <a:schemeClr val="lt1"/>
          </a:fillRef>
          <a:effectRef idx="0">
            <a:schemeClr val="accent2"/>
          </a:effectRef>
          <a:fontRef idx="minor">
            <a:schemeClr val="dk1"/>
          </a:fontRef>
        </p:style>
        <p:txBody>
          <a:bodyP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ru-RU" sz="2400" b="1" dirty="0">
                <a:solidFill>
                  <a:schemeClr val="bg2">
                    <a:lumMod val="10000"/>
                  </a:schemeClr>
                </a:solidFill>
                <a:latin typeface="Avenir Next Regular"/>
              </a:rPr>
              <a:t>Выводы</a:t>
            </a:r>
          </a:p>
        </p:txBody>
      </p:sp>
      <p:sp>
        <p:nvSpPr>
          <p:cNvPr id="3" name="Прямоугольник 2"/>
          <p:cNvSpPr/>
          <p:nvPr/>
        </p:nvSpPr>
        <p:spPr>
          <a:xfrm>
            <a:off x="467544" y="692696"/>
            <a:ext cx="5544616" cy="59093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1003">
            <a:schemeClr val="dk2"/>
          </a:fillRef>
          <a:effectRef idx="2">
            <a:schemeClr val="accent5"/>
          </a:effectRef>
          <a:fontRef idx="minor">
            <a:schemeClr val="lt1"/>
          </a:fontRef>
        </p:style>
        <p:txBody>
          <a:bodyPr wrap="square">
            <a:spAutoFit/>
          </a:bodyPr>
          <a:lstStyle/>
          <a:p>
            <a:pPr marL="457200" indent="-457200"/>
            <a:r>
              <a:rPr lang="ru-RU" b="1" dirty="0">
                <a:solidFill>
                  <a:srgbClr val="FFFF00"/>
                </a:solidFill>
              </a:rPr>
              <a:t>1. Угол наклона </a:t>
            </a:r>
            <a:r>
              <a:rPr lang="ru-RU" b="1" dirty="0">
                <a:solidFill>
                  <a:schemeClr val="tx1"/>
                </a:solidFill>
              </a:rPr>
              <a:t>продольной оси тела фигуриста зависит только от</a:t>
            </a:r>
            <a:r>
              <a:rPr lang="en-US" b="1" dirty="0">
                <a:solidFill>
                  <a:schemeClr val="tx1"/>
                </a:solidFill>
              </a:rPr>
              <a:t>:</a:t>
            </a:r>
            <a:endParaRPr lang="ru-RU" b="1" dirty="0">
              <a:solidFill>
                <a:schemeClr val="tx1"/>
              </a:solidFill>
            </a:endParaRPr>
          </a:p>
          <a:p>
            <a:pPr marL="457200" indent="-457200"/>
            <a:endParaRPr lang="en-US" b="1" dirty="0">
              <a:solidFill>
                <a:schemeClr val="tx1"/>
              </a:solidFill>
            </a:endParaRPr>
          </a:p>
          <a:p>
            <a:pPr marL="457200" indent="-457200">
              <a:buFont typeface="Courier New" panose="02070309020205020404" pitchFamily="49" charset="0"/>
              <a:buChar char="o"/>
            </a:pPr>
            <a:r>
              <a:rPr lang="ru-RU" b="1" spc="300" dirty="0">
                <a:solidFill>
                  <a:schemeClr val="tx1"/>
                </a:solidFill>
              </a:rPr>
              <a:t>величины радиуса дуги и скорости скольжения</a:t>
            </a:r>
          </a:p>
          <a:p>
            <a:pPr marL="457200" indent="-457200"/>
            <a:endParaRPr lang="ru-RU" b="1" spc="300" dirty="0">
              <a:solidFill>
                <a:schemeClr val="tx1"/>
              </a:solidFill>
            </a:endParaRPr>
          </a:p>
          <a:p>
            <a:pPr marL="457200" indent="-457200">
              <a:buFont typeface="Courier New" panose="02070309020205020404" pitchFamily="49" charset="0"/>
              <a:buChar char="o"/>
            </a:pPr>
            <a:r>
              <a:rPr lang="ru-RU" b="1" spc="300" dirty="0">
                <a:solidFill>
                  <a:schemeClr val="tx1"/>
                </a:solidFill>
              </a:rPr>
              <a:t>увеличивается пропорционально квадрату скорости скольжения</a:t>
            </a:r>
          </a:p>
          <a:p>
            <a:pPr marL="457200" indent="-457200"/>
            <a:endParaRPr lang="ru-RU" b="1" spc="300" dirty="0">
              <a:solidFill>
                <a:schemeClr val="tx1"/>
              </a:solidFill>
            </a:endParaRPr>
          </a:p>
          <a:p>
            <a:pPr marL="457200" indent="-457200">
              <a:buFont typeface="Courier New" panose="02070309020205020404" pitchFamily="49" charset="0"/>
              <a:buChar char="o"/>
            </a:pPr>
            <a:r>
              <a:rPr lang="ru-RU" b="1" spc="300" dirty="0">
                <a:solidFill>
                  <a:schemeClr val="tx1"/>
                </a:solidFill>
              </a:rPr>
              <a:t>уменьшается с увеличением радиуса дуги скольжении </a:t>
            </a:r>
          </a:p>
          <a:p>
            <a:pPr marL="457200" indent="-457200"/>
            <a:r>
              <a:rPr lang="ru-RU" b="1" spc="300" dirty="0">
                <a:solidFill>
                  <a:srgbClr val="FFFF00"/>
                </a:solidFill>
              </a:rPr>
              <a:t>2.При скольжении </a:t>
            </a:r>
            <a:r>
              <a:rPr lang="ru-RU" b="1" spc="300" dirty="0">
                <a:solidFill>
                  <a:schemeClr val="tx1"/>
                </a:solidFill>
              </a:rPr>
              <a:t>по дуге давление конька на  лед всегда больше веса фигуриста</a:t>
            </a:r>
          </a:p>
          <a:p>
            <a:pPr marL="457200" indent="-457200"/>
            <a:r>
              <a:rPr lang="ru-RU" b="1" spc="300" dirty="0">
                <a:solidFill>
                  <a:srgbClr val="FFFF00"/>
                </a:solidFill>
              </a:rPr>
              <a:t>3.Давление на лед </a:t>
            </a:r>
            <a:r>
              <a:rPr lang="ru-RU" b="1" spc="300" dirty="0">
                <a:solidFill>
                  <a:schemeClr val="tx1"/>
                </a:solidFill>
              </a:rPr>
              <a:t>зависит от:</a:t>
            </a:r>
          </a:p>
          <a:p>
            <a:pPr marL="457200" indent="-457200">
              <a:buFont typeface="Courier New" pitchFamily="49" charset="0"/>
              <a:buChar char="o"/>
            </a:pPr>
            <a:r>
              <a:rPr lang="ru-RU" b="1" spc="300" dirty="0">
                <a:solidFill>
                  <a:schemeClr val="tx1"/>
                </a:solidFill>
              </a:rPr>
              <a:t>массы тела </a:t>
            </a:r>
          </a:p>
          <a:p>
            <a:pPr marL="457200" indent="-457200">
              <a:buFont typeface="Courier New" pitchFamily="49" charset="0"/>
              <a:buChar char="o"/>
            </a:pPr>
            <a:r>
              <a:rPr lang="ru-RU" b="1" spc="300" dirty="0">
                <a:solidFill>
                  <a:schemeClr val="tx1"/>
                </a:solidFill>
              </a:rPr>
              <a:t>квадрата скорости</a:t>
            </a:r>
          </a:p>
          <a:p>
            <a:pPr marL="457200" indent="-457200">
              <a:buFont typeface="Courier New" pitchFamily="49" charset="0"/>
              <a:buChar char="o"/>
            </a:pPr>
            <a:r>
              <a:rPr lang="ru-RU" b="1" spc="300" dirty="0">
                <a:solidFill>
                  <a:schemeClr val="tx1"/>
                </a:solidFill>
              </a:rPr>
              <a:t>радиуса дуги скольжения</a:t>
            </a:r>
          </a:p>
          <a:p>
            <a:pPr marL="457200" indent="-457200">
              <a:buFont typeface="Courier New" pitchFamily="49" charset="0"/>
              <a:buChar char="o"/>
            </a:pPr>
            <a:r>
              <a:rPr lang="ru-RU" b="1" spc="300" dirty="0">
                <a:solidFill>
                  <a:schemeClr val="tx1"/>
                </a:solidFill>
              </a:rPr>
              <a:t>синуса угла наклона продольной оси </a:t>
            </a:r>
          </a:p>
        </p:txBody>
      </p:sp>
      <p:pic>
        <p:nvPicPr>
          <p:cNvPr id="4" name="Рисунок 3"/>
          <p:cNvPicPr>
            <a:picLocks noChangeAspect="1"/>
          </p:cNvPicPr>
          <p:nvPr/>
        </p:nvPicPr>
        <p:blipFill>
          <a:blip r:embed="rId2" cstate="print"/>
          <a:stretch>
            <a:fillRect/>
          </a:stretch>
        </p:blipFill>
        <p:spPr>
          <a:xfrm>
            <a:off x="6012160" y="764704"/>
            <a:ext cx="2880320" cy="3775579"/>
          </a:xfrm>
          <a:prstGeom prst="rect">
            <a:avLst/>
          </a:prstGeom>
        </p:spPr>
      </p:pic>
    </p:spTree>
    <p:extLst>
      <p:ext uri="{BB962C8B-B14F-4D97-AF65-F5344CB8AC3E}">
        <p14:creationId xmlns:p14="http://schemas.microsoft.com/office/powerpoint/2010/main" val="377595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610544" y="188640"/>
            <a:ext cx="5625752" cy="1656184"/>
          </a:xfrm>
          <a:prstGeom prst="ellipse">
            <a:avLst/>
          </a:prstGeom>
          <a:solidFill>
            <a:srgbClr val="435E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979712" y="416567"/>
            <a:ext cx="6894512" cy="1200329"/>
          </a:xfrm>
          <a:prstGeom prst="rect">
            <a:avLst/>
          </a:prstGeom>
        </p:spPr>
        <p:txBody>
          <a:bodyPr wrap="square">
            <a:spAutoFit/>
          </a:bodyPr>
          <a:lstStyle/>
          <a:p>
            <a:r>
              <a:rPr lang="ru-RU" sz="3600" dirty="0"/>
              <a:t>Основные элементы фигурного катания</a:t>
            </a:r>
          </a:p>
        </p:txBody>
      </p:sp>
      <p:graphicFrame>
        <p:nvGraphicFramePr>
          <p:cNvPr id="7" name="Схема 6"/>
          <p:cNvGraphicFramePr/>
          <p:nvPr>
            <p:extLst>
              <p:ext uri="{D42A27DB-BD31-4B8C-83A1-F6EECF244321}">
                <p14:modId xmlns:p14="http://schemas.microsoft.com/office/powerpoint/2010/main" val="2147812765"/>
              </p:ext>
            </p:extLst>
          </p:nvPr>
        </p:nvGraphicFramePr>
        <p:xfrm>
          <a:off x="1043608" y="1484784"/>
          <a:ext cx="734481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cstate="print"/>
          <a:stretch>
            <a:fillRect/>
          </a:stretch>
        </p:blipFill>
        <p:spPr>
          <a:xfrm>
            <a:off x="3486389" y="3420295"/>
            <a:ext cx="2459254" cy="3019129"/>
          </a:xfrm>
          <a:prstGeom prst="rect">
            <a:avLst/>
          </a:prstGeom>
        </p:spPr>
      </p:pic>
      <p:pic>
        <p:nvPicPr>
          <p:cNvPr id="9" name="Рисунок 8"/>
          <p:cNvPicPr>
            <a:picLocks noChangeAspect="1"/>
          </p:cNvPicPr>
          <p:nvPr/>
        </p:nvPicPr>
        <p:blipFill>
          <a:blip r:embed="rId8" cstate="print"/>
          <a:stretch>
            <a:fillRect/>
          </a:stretch>
        </p:blipFill>
        <p:spPr>
          <a:xfrm>
            <a:off x="107504" y="3429000"/>
            <a:ext cx="2976476" cy="3010424"/>
          </a:xfrm>
          <a:prstGeom prst="rect">
            <a:avLst/>
          </a:prstGeom>
        </p:spPr>
      </p:pic>
      <p:pic>
        <p:nvPicPr>
          <p:cNvPr id="10" name="Рисунок 9"/>
          <p:cNvPicPr>
            <a:picLocks noChangeAspect="1"/>
          </p:cNvPicPr>
          <p:nvPr/>
        </p:nvPicPr>
        <p:blipFill>
          <a:blip r:embed="rId9" cstate="print"/>
          <a:stretch>
            <a:fillRect/>
          </a:stretch>
        </p:blipFill>
        <p:spPr>
          <a:xfrm>
            <a:off x="6245843" y="3363948"/>
            <a:ext cx="2683799" cy="3010424"/>
          </a:xfrm>
          <a:prstGeom prst="rect">
            <a:avLst/>
          </a:prstGeom>
        </p:spPr>
      </p:pic>
    </p:spTree>
    <p:extLst>
      <p:ext uri="{BB962C8B-B14F-4D97-AF65-F5344CB8AC3E}">
        <p14:creationId xmlns:p14="http://schemas.microsoft.com/office/powerpoint/2010/main" val="160516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альтернативный процесс 2"/>
          <p:cNvSpPr/>
          <p:nvPr/>
        </p:nvSpPr>
        <p:spPr>
          <a:xfrm>
            <a:off x="3275856" y="207260"/>
            <a:ext cx="3168352" cy="826453"/>
          </a:xfrm>
          <a:prstGeom prst="flowChartAlternateProcess">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sz="3600" dirty="0"/>
              <a:t>Шаги</a:t>
            </a:r>
          </a:p>
          <a:p>
            <a:pPr algn="ctr"/>
            <a:endParaRPr lang="ru-RU" dirty="0"/>
          </a:p>
        </p:txBody>
      </p:sp>
      <p:sp>
        <p:nvSpPr>
          <p:cNvPr id="5" name="Овал 4"/>
          <p:cNvSpPr/>
          <p:nvPr/>
        </p:nvSpPr>
        <p:spPr>
          <a:xfrm>
            <a:off x="260648" y="1159853"/>
            <a:ext cx="6768752"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89856" y="1681329"/>
            <a:ext cx="5310336" cy="1477328"/>
          </a:xfrm>
          <a:prstGeom prst="rect">
            <a:avLst/>
          </a:prstGeom>
        </p:spPr>
        <p:txBody>
          <a:bodyPr wrap="square">
            <a:spAutoFit/>
          </a:bodyPr>
          <a:lstStyle/>
          <a:p>
            <a:r>
              <a:rPr lang="ru-RU" dirty="0"/>
              <a:t>Выполняются в виде отталкивания от гладкой поверхности катка и необходимы для перехода между движениями, их связи в целостную композицию, а также для разгона перед прыжком</a:t>
            </a:r>
          </a:p>
        </p:txBody>
      </p:sp>
      <p:sp>
        <p:nvSpPr>
          <p:cNvPr id="6" name="Прямоугольник 5"/>
          <p:cNvSpPr/>
          <p:nvPr/>
        </p:nvSpPr>
        <p:spPr>
          <a:xfrm>
            <a:off x="3995936" y="3745787"/>
            <a:ext cx="4788024" cy="1200329"/>
          </a:xfrm>
          <a:prstGeom prst="rect">
            <a:avLst/>
          </a:prstGeom>
        </p:spPr>
        <p:txBody>
          <a:bodyPr wrap="square">
            <a:spAutoFit/>
          </a:bodyPr>
          <a:lstStyle/>
          <a:p>
            <a:r>
              <a:rPr lang="ru-RU" dirty="0"/>
              <a:t>Разнообразие шагов в фигурном катании можно объединить в 4 категории:</a:t>
            </a:r>
          </a:p>
          <a:p>
            <a:endParaRPr lang="ru-RU" dirty="0"/>
          </a:p>
        </p:txBody>
      </p:sp>
      <p:graphicFrame>
        <p:nvGraphicFramePr>
          <p:cNvPr id="8" name="Схема 7"/>
          <p:cNvGraphicFramePr/>
          <p:nvPr>
            <p:extLst>
              <p:ext uri="{D42A27DB-BD31-4B8C-83A1-F6EECF244321}">
                <p14:modId xmlns:p14="http://schemas.microsoft.com/office/powerpoint/2010/main" val="657842134"/>
              </p:ext>
            </p:extLst>
          </p:nvPr>
        </p:nvGraphicFramePr>
        <p:xfrm>
          <a:off x="1187624" y="4725144"/>
          <a:ext cx="7308304" cy="1944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Блок-схема: альтернативный процесс 8"/>
          <p:cNvSpPr/>
          <p:nvPr/>
        </p:nvSpPr>
        <p:spPr>
          <a:xfrm>
            <a:off x="3275856" y="188640"/>
            <a:ext cx="3168352" cy="826453"/>
          </a:xfrm>
          <a:prstGeom prst="flowChartAlternateProcess">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sz="3600" dirty="0"/>
              <a:t>Шаги</a:t>
            </a:r>
          </a:p>
          <a:p>
            <a:pPr algn="ctr"/>
            <a:endParaRPr lang="ru-RU" dirty="0"/>
          </a:p>
        </p:txBody>
      </p:sp>
    </p:spTree>
    <p:extLst>
      <p:ext uri="{BB962C8B-B14F-4D97-AF65-F5344CB8AC3E}">
        <p14:creationId xmlns:p14="http://schemas.microsoft.com/office/powerpoint/2010/main" val="426677317"/>
      </p:ext>
    </p:extLst>
  </p:cSld>
  <p:clrMapOvr>
    <a:masterClrMapping/>
  </p:clrMapOvr>
</p:sld>
</file>

<file path=ppt/theme/theme1.xml><?xml version="1.0" encoding="utf-8"?>
<a:theme xmlns:a="http://schemas.openxmlformats.org/drawingml/2006/main" name="Сектор">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437</TotalTime>
  <Words>1157</Words>
  <Application>Microsoft Office PowerPoint</Application>
  <PresentationFormat>Экран (4:3)</PresentationFormat>
  <Paragraphs>130</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Сектор</vt:lpstr>
      <vt:lpstr>Биомеханические основы техники движений фигуриста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Биомеханические основы техники движений фигуриста.</dc:title>
  <dc:creator>Студент</dc:creator>
  <cp:lastModifiedBy>informatika_pre</cp:lastModifiedBy>
  <cp:revision>88</cp:revision>
  <dcterms:created xsi:type="dcterms:W3CDTF">2024-02-29T11:28:07Z</dcterms:created>
  <dcterms:modified xsi:type="dcterms:W3CDTF">2024-03-24T21:04:00Z</dcterms:modified>
</cp:coreProperties>
</file>