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750"/>
    <a:srgbClr val="463A59"/>
    <a:srgbClr val="644C43"/>
    <a:srgbClr val="026260"/>
    <a:srgbClr val="006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C79B2-DC69-4595-957C-4CEC16D34970}" type="doc">
      <dgm:prSet loTypeId="urn:microsoft.com/office/officeart/2005/8/layout/cycle3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8E8D788-21EB-47D0-B54C-2A7998DB4563}" type="pres">
      <dgm:prSet presAssocID="{C31C79B2-DC69-4595-957C-4CEC16D349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A7B132-B48E-42D5-8478-F8157407A489}" type="pres">
      <dgm:prSet presAssocID="{C31C79B2-DC69-4595-957C-4CEC16D34970}" presName="cycle" presStyleCnt="0"/>
      <dgm:spPr/>
    </dgm:pt>
  </dgm:ptLst>
  <dgm:cxnLst>
    <dgm:cxn modelId="{3B898641-2601-4DE7-97A5-F30C20CA42E2}" type="presOf" srcId="{C31C79B2-DC69-4595-957C-4CEC16D34970}" destId="{A8E8D788-21EB-47D0-B54C-2A7998DB4563}" srcOrd="0" destOrd="0" presId="urn:microsoft.com/office/officeart/2005/8/layout/cycle3"/>
    <dgm:cxn modelId="{0395E7F2-4D9B-48CA-8592-8C386CC9E5A9}" type="presParOf" srcId="{A8E8D788-21EB-47D0-B54C-2A7998DB4563}" destId="{06A7B132-B48E-42D5-8478-F8157407A489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8E1A5-7A57-4A93-B5C2-2C54CD6154B6}" type="doc">
      <dgm:prSet loTypeId="urn:microsoft.com/office/officeart/2005/8/layout/cycle3" loCatId="cycle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5C4677D-9FA1-4E74-85D9-1DEFC25312FC}" type="pres">
      <dgm:prSet presAssocID="{F5C8E1A5-7A57-4A93-B5C2-2C54CD6154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26708-803C-4693-ADDD-C42A9EDE7B01}" type="pres">
      <dgm:prSet presAssocID="{F5C8E1A5-7A57-4A93-B5C2-2C54CD6154B6}" presName="cycle" presStyleCnt="0"/>
      <dgm:spPr/>
    </dgm:pt>
  </dgm:ptLst>
  <dgm:cxnLst>
    <dgm:cxn modelId="{A190FE2F-8E88-4D69-8EF1-597CDFF39FEB}" type="presOf" srcId="{F5C8E1A5-7A57-4A93-B5C2-2C54CD6154B6}" destId="{A5C4677D-9FA1-4E74-85D9-1DEFC25312FC}" srcOrd="0" destOrd="0" presId="urn:microsoft.com/office/officeart/2005/8/layout/cycle3"/>
    <dgm:cxn modelId="{C411BE04-D8F3-4015-AE7B-38460FC43F10}" type="presParOf" srcId="{A5C4677D-9FA1-4E74-85D9-1DEFC25312FC}" destId="{3CA26708-803C-4693-ADDD-C42A9EDE7B01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474F54-A106-401C-9907-A26DB08F9A1A}" type="doc">
      <dgm:prSet loTypeId="urn:microsoft.com/office/officeart/2005/8/layout/hierarchy4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59F6C-17E9-4EB1-A59B-E2C0330B1853}">
      <dgm:prSet/>
      <dgm:spPr/>
      <dgm:t>
        <a:bodyPr/>
        <a:lstStyle/>
        <a:p>
          <a:pPr rtl="0"/>
          <a:r>
            <a:rPr lang="ru-RU" b="1" dirty="0" smtClean="0">
              <a:latin typeface="Arial Black" panose="020B0A04020102020204" pitchFamily="34" charset="0"/>
            </a:rPr>
            <a:t>БРАСС: КИНЕМАТИКА ПЛАВАНИЯ</a:t>
          </a:r>
          <a:endParaRPr lang="ru-RU" b="1" dirty="0">
            <a:latin typeface="Arial Black" panose="020B0A04020102020204" pitchFamily="34" charset="0"/>
          </a:endParaRPr>
        </a:p>
      </dgm:t>
    </dgm:pt>
    <dgm:pt modelId="{9C4ECBD5-9001-4E96-8607-7E2F29789DF0}" type="parTrans" cxnId="{4BDB8232-1270-40DE-A0FF-D7C87BDCADB5}">
      <dgm:prSet/>
      <dgm:spPr/>
      <dgm:t>
        <a:bodyPr/>
        <a:lstStyle/>
        <a:p>
          <a:endParaRPr lang="ru-RU"/>
        </a:p>
      </dgm:t>
    </dgm:pt>
    <dgm:pt modelId="{3210711B-E24D-4AE6-8A2A-B1E819EC1834}" type="sibTrans" cxnId="{4BDB8232-1270-40DE-A0FF-D7C87BDCADB5}">
      <dgm:prSet/>
      <dgm:spPr/>
      <dgm:t>
        <a:bodyPr/>
        <a:lstStyle/>
        <a:p>
          <a:endParaRPr lang="ru-RU"/>
        </a:p>
      </dgm:t>
    </dgm:pt>
    <dgm:pt modelId="{E6B29D44-7237-4100-91CB-F06A31106018}" type="pres">
      <dgm:prSet presAssocID="{E7474F54-A106-401C-9907-A26DB08F9A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7449C-1A57-4386-BF3E-1BFD21D91EA7}" type="pres">
      <dgm:prSet presAssocID="{1B359F6C-17E9-4EB1-A59B-E2C0330B1853}" presName="vertOne" presStyleCnt="0"/>
      <dgm:spPr/>
    </dgm:pt>
    <dgm:pt modelId="{D2F41A5A-5B15-4865-8B7C-ECD2E6258FE3}" type="pres">
      <dgm:prSet presAssocID="{1B359F6C-17E9-4EB1-A59B-E2C0330B1853}" presName="txOne" presStyleLbl="node0" presStyleIdx="0" presStyleCnt="1" custLinFactNeighborY="-134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D4B47E-448F-4631-8369-9FA74C53CCAA}" type="pres">
      <dgm:prSet presAssocID="{1B359F6C-17E9-4EB1-A59B-E2C0330B1853}" presName="horzOne" presStyleCnt="0"/>
      <dgm:spPr/>
    </dgm:pt>
  </dgm:ptLst>
  <dgm:cxnLst>
    <dgm:cxn modelId="{66D9D58A-A11A-49EE-AFC5-17BCA694BD02}" type="presOf" srcId="{1B359F6C-17E9-4EB1-A59B-E2C0330B1853}" destId="{D2F41A5A-5B15-4865-8B7C-ECD2E6258FE3}" srcOrd="0" destOrd="0" presId="urn:microsoft.com/office/officeart/2005/8/layout/hierarchy4"/>
    <dgm:cxn modelId="{C9745D19-664B-48B2-9CA4-6829826064C1}" type="presOf" srcId="{E7474F54-A106-401C-9907-A26DB08F9A1A}" destId="{E6B29D44-7237-4100-91CB-F06A31106018}" srcOrd="0" destOrd="0" presId="urn:microsoft.com/office/officeart/2005/8/layout/hierarchy4"/>
    <dgm:cxn modelId="{4BDB8232-1270-40DE-A0FF-D7C87BDCADB5}" srcId="{E7474F54-A106-401C-9907-A26DB08F9A1A}" destId="{1B359F6C-17E9-4EB1-A59B-E2C0330B1853}" srcOrd="0" destOrd="0" parTransId="{9C4ECBD5-9001-4E96-8607-7E2F29789DF0}" sibTransId="{3210711B-E24D-4AE6-8A2A-B1E819EC1834}"/>
    <dgm:cxn modelId="{9964FCDD-6755-42E6-BF4C-32A824693F26}" type="presParOf" srcId="{E6B29D44-7237-4100-91CB-F06A31106018}" destId="{D1B7449C-1A57-4386-BF3E-1BFD21D91EA7}" srcOrd="0" destOrd="0" presId="urn:microsoft.com/office/officeart/2005/8/layout/hierarchy4"/>
    <dgm:cxn modelId="{4BBFD301-B1E5-4249-A33A-76EB4F1BD515}" type="presParOf" srcId="{D1B7449C-1A57-4386-BF3E-1BFD21D91EA7}" destId="{D2F41A5A-5B15-4865-8B7C-ECD2E6258FE3}" srcOrd="0" destOrd="0" presId="urn:microsoft.com/office/officeart/2005/8/layout/hierarchy4"/>
    <dgm:cxn modelId="{9BC31A40-CDE1-47A1-AE75-3629299AA3DB}" type="presParOf" srcId="{D1B7449C-1A57-4386-BF3E-1BFD21D91EA7}" destId="{F8D4B47E-448F-4631-8369-9FA74C53CCA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41A5A-5B15-4865-8B7C-ECD2E6258FE3}">
      <dsp:nvSpPr>
        <dsp:cNvPr id="0" name=""/>
        <dsp:cNvSpPr/>
      </dsp:nvSpPr>
      <dsp:spPr>
        <a:xfrm>
          <a:off x="0" y="0"/>
          <a:ext cx="6444208" cy="7920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Arial Black" panose="020B0A04020102020204" pitchFamily="34" charset="0"/>
            </a:rPr>
            <a:t>БРАСС: КИНЕМАТИКА ПЛАВАНИЯ</a:t>
          </a:r>
          <a:endParaRPr lang="ru-RU" sz="2500" b="1" kern="1200" dirty="0">
            <a:latin typeface="Arial Black" panose="020B0A04020102020204" pitchFamily="34" charset="0"/>
          </a:endParaRPr>
        </a:p>
      </dsp:txBody>
      <dsp:txXfrm>
        <a:off x="23199" y="23199"/>
        <a:ext cx="6397810" cy="74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>
            <a:off x="-1332656" y="1916832"/>
            <a:ext cx="10728000" cy="5221289"/>
          </a:xfrm>
          <a:custGeom>
            <a:avLst/>
            <a:gdLst>
              <a:gd name="connsiteX0" fmla="*/ 0 w 9538636"/>
              <a:gd name="connsiteY0" fmla="*/ 1758215 h 4790173"/>
              <a:gd name="connsiteX1" fmla="*/ 654518 w 9538636"/>
              <a:gd name="connsiteY1" fmla="*/ 1796716 h 4790173"/>
              <a:gd name="connsiteX2" fmla="*/ 1029903 w 9538636"/>
              <a:gd name="connsiteY2" fmla="*/ 2547486 h 4790173"/>
              <a:gd name="connsiteX3" fmla="*/ 1915428 w 9538636"/>
              <a:gd name="connsiteY3" fmla="*/ 2037347 h 4790173"/>
              <a:gd name="connsiteX4" fmla="*/ 3907857 w 9538636"/>
              <a:gd name="connsiteY4" fmla="*/ 3394509 h 4790173"/>
              <a:gd name="connsiteX5" fmla="*/ 4831882 w 9538636"/>
              <a:gd name="connsiteY5" fmla="*/ 2768867 h 4790173"/>
              <a:gd name="connsiteX6" fmla="*/ 4369870 w 9538636"/>
              <a:gd name="connsiteY6" fmla="*/ 4212657 h 4790173"/>
              <a:gd name="connsiteX7" fmla="*/ 3041583 w 9538636"/>
              <a:gd name="connsiteY7" fmla="*/ 3818021 h 4790173"/>
              <a:gd name="connsiteX8" fmla="*/ 3320716 w 9538636"/>
              <a:gd name="connsiteY8" fmla="*/ 4491789 h 4790173"/>
              <a:gd name="connsiteX9" fmla="*/ 4639377 w 9538636"/>
              <a:gd name="connsiteY9" fmla="*/ 4722796 h 4790173"/>
              <a:gd name="connsiteX10" fmla="*/ 4928135 w 9538636"/>
              <a:gd name="connsiteY10" fmla="*/ 4087528 h 4790173"/>
              <a:gd name="connsiteX11" fmla="*/ 5842535 w 9538636"/>
              <a:gd name="connsiteY11" fmla="*/ 4539916 h 4790173"/>
              <a:gd name="connsiteX12" fmla="*/ 5322771 w 9538636"/>
              <a:gd name="connsiteY12" fmla="*/ 3548513 h 4790173"/>
              <a:gd name="connsiteX13" fmla="*/ 6304548 w 9538636"/>
              <a:gd name="connsiteY13" fmla="*/ 2018097 h 4790173"/>
              <a:gd name="connsiteX14" fmla="*/ 8422105 w 9538636"/>
              <a:gd name="connsiteY14" fmla="*/ 4395537 h 4790173"/>
              <a:gd name="connsiteX15" fmla="*/ 8749364 w 9538636"/>
              <a:gd name="connsiteY15" fmla="*/ 2095099 h 4790173"/>
              <a:gd name="connsiteX16" fmla="*/ 9018872 w 9538636"/>
              <a:gd name="connsiteY16" fmla="*/ 3577389 h 4790173"/>
              <a:gd name="connsiteX17" fmla="*/ 9259503 w 9538636"/>
              <a:gd name="connsiteY17" fmla="*/ 3529263 h 4790173"/>
              <a:gd name="connsiteX18" fmla="*/ 9076623 w 9538636"/>
              <a:gd name="connsiteY18" fmla="*/ 3279006 h 4790173"/>
              <a:gd name="connsiteX19" fmla="*/ 9259503 w 9538636"/>
              <a:gd name="connsiteY19" fmla="*/ 2739991 h 4790173"/>
              <a:gd name="connsiteX20" fmla="*/ 8826366 w 9538636"/>
              <a:gd name="connsiteY20" fmla="*/ 1652337 h 4790173"/>
              <a:gd name="connsiteX21" fmla="*/ 9009246 w 9538636"/>
              <a:gd name="connsiteY21" fmla="*/ 766812 h 4790173"/>
              <a:gd name="connsiteX22" fmla="*/ 9403882 w 9538636"/>
              <a:gd name="connsiteY22" fmla="*/ 343301 h 4790173"/>
              <a:gd name="connsiteX23" fmla="*/ 9442383 w 9538636"/>
              <a:gd name="connsiteY23" fmla="*/ 44918 h 4790173"/>
              <a:gd name="connsiteX24" fmla="*/ 9538636 w 9538636"/>
              <a:gd name="connsiteY24" fmla="*/ 73793 h 4790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8636" h="4790173">
                <a:moveTo>
                  <a:pt x="0" y="1758215"/>
                </a:moveTo>
                <a:cubicBezTo>
                  <a:pt x="241434" y="1711693"/>
                  <a:pt x="482868" y="1665171"/>
                  <a:pt x="654518" y="1796716"/>
                </a:cubicBezTo>
                <a:cubicBezTo>
                  <a:pt x="826168" y="1928261"/>
                  <a:pt x="819751" y="2507381"/>
                  <a:pt x="1029903" y="2547486"/>
                </a:cubicBezTo>
                <a:cubicBezTo>
                  <a:pt x="1240055" y="2587591"/>
                  <a:pt x="1435769" y="1896177"/>
                  <a:pt x="1915428" y="2037347"/>
                </a:cubicBezTo>
                <a:cubicBezTo>
                  <a:pt x="2395087" y="2178517"/>
                  <a:pt x="3421781" y="3272589"/>
                  <a:pt x="3907857" y="3394509"/>
                </a:cubicBezTo>
                <a:cubicBezTo>
                  <a:pt x="4393933" y="3516429"/>
                  <a:pt x="4754880" y="2632509"/>
                  <a:pt x="4831882" y="2768867"/>
                </a:cubicBezTo>
                <a:cubicBezTo>
                  <a:pt x="4908884" y="2905225"/>
                  <a:pt x="4668253" y="4037798"/>
                  <a:pt x="4369870" y="4212657"/>
                </a:cubicBezTo>
                <a:cubicBezTo>
                  <a:pt x="4071487" y="4387516"/>
                  <a:pt x="3216442" y="3771499"/>
                  <a:pt x="3041583" y="3818021"/>
                </a:cubicBezTo>
                <a:cubicBezTo>
                  <a:pt x="2866724" y="3864543"/>
                  <a:pt x="3054417" y="4340993"/>
                  <a:pt x="3320716" y="4491789"/>
                </a:cubicBezTo>
                <a:cubicBezTo>
                  <a:pt x="3587015" y="4642585"/>
                  <a:pt x="4371474" y="4790173"/>
                  <a:pt x="4639377" y="4722796"/>
                </a:cubicBezTo>
                <a:cubicBezTo>
                  <a:pt x="4907280" y="4655419"/>
                  <a:pt x="4727609" y="4118008"/>
                  <a:pt x="4928135" y="4087528"/>
                </a:cubicBezTo>
                <a:cubicBezTo>
                  <a:pt x="5128661" y="4057048"/>
                  <a:pt x="5776762" y="4629752"/>
                  <a:pt x="5842535" y="4539916"/>
                </a:cubicBezTo>
                <a:cubicBezTo>
                  <a:pt x="5908308" y="4450080"/>
                  <a:pt x="5245769" y="3968816"/>
                  <a:pt x="5322771" y="3548513"/>
                </a:cubicBezTo>
                <a:cubicBezTo>
                  <a:pt x="5399773" y="3128210"/>
                  <a:pt x="5787992" y="1876926"/>
                  <a:pt x="6304548" y="2018097"/>
                </a:cubicBezTo>
                <a:cubicBezTo>
                  <a:pt x="6821104" y="2159268"/>
                  <a:pt x="8014636" y="4382703"/>
                  <a:pt x="8422105" y="4395537"/>
                </a:cubicBezTo>
                <a:cubicBezTo>
                  <a:pt x="8829574" y="4408371"/>
                  <a:pt x="8649903" y="2231457"/>
                  <a:pt x="8749364" y="2095099"/>
                </a:cubicBezTo>
                <a:cubicBezTo>
                  <a:pt x="8848825" y="1958741"/>
                  <a:pt x="8933849" y="3338362"/>
                  <a:pt x="9018872" y="3577389"/>
                </a:cubicBezTo>
                <a:cubicBezTo>
                  <a:pt x="9103895" y="3816416"/>
                  <a:pt x="9249878" y="3578994"/>
                  <a:pt x="9259503" y="3529263"/>
                </a:cubicBezTo>
                <a:cubicBezTo>
                  <a:pt x="9269128" y="3479533"/>
                  <a:pt x="9076623" y="3410551"/>
                  <a:pt x="9076623" y="3279006"/>
                </a:cubicBezTo>
                <a:cubicBezTo>
                  <a:pt x="9076623" y="3147461"/>
                  <a:pt x="9301212" y="3011102"/>
                  <a:pt x="9259503" y="2739991"/>
                </a:cubicBezTo>
                <a:cubicBezTo>
                  <a:pt x="9217794" y="2468880"/>
                  <a:pt x="8868076" y="1981200"/>
                  <a:pt x="8826366" y="1652337"/>
                </a:cubicBezTo>
                <a:cubicBezTo>
                  <a:pt x="8784657" y="1323474"/>
                  <a:pt x="8912993" y="984985"/>
                  <a:pt x="9009246" y="766812"/>
                </a:cubicBezTo>
                <a:cubicBezTo>
                  <a:pt x="9105499" y="548639"/>
                  <a:pt x="9331693" y="463617"/>
                  <a:pt x="9403882" y="343301"/>
                </a:cubicBezTo>
                <a:cubicBezTo>
                  <a:pt x="9476071" y="222985"/>
                  <a:pt x="9419924" y="89836"/>
                  <a:pt x="9442383" y="44918"/>
                </a:cubicBezTo>
                <a:cubicBezTo>
                  <a:pt x="9464842" y="0"/>
                  <a:pt x="9501739" y="36896"/>
                  <a:pt x="9538636" y="7379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373216"/>
            <a:ext cx="7704856" cy="136815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Научные руководители:</a:t>
            </a:r>
          </a:p>
          <a:p>
            <a:r>
              <a:rPr lang="ru-RU" sz="8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Лущик</a:t>
            </a:r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И.В., доцент кафедры </a:t>
            </a:r>
            <a:r>
              <a:rPr lang="ru-RU" sz="8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ФГБОУ ВО «ВГАФК» </a:t>
            </a:r>
          </a:p>
          <a:p>
            <a:r>
              <a:rPr lang="ru-RU" sz="8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Абдрахманова</a:t>
            </a:r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И.В., доцент кафедры </a:t>
            </a:r>
            <a:r>
              <a:rPr lang="ru-RU" sz="8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ТиТФКиС</a:t>
            </a:r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ФГБОУ ВО «ВГАФК»</a:t>
            </a:r>
          </a:p>
          <a:p>
            <a:pPr algn="l"/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28" name="AutoShape 4" descr="https://klike.net/uploads/posts/2022-09/1664445410_b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klike.net/uploads/posts/2022-09/1664445410_b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klike.net/uploads/posts/2022-09/1664445410_b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klike.net/uploads/posts/2022-09/1664445410_b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tatic.tildacdn.com/tild3064-6433-4332-b866-376263653338/Group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80521" cy="4221089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3568" y="2996952"/>
            <a:ext cx="7632848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БИОМЕХАНИЧЕСКИЕ ДВИГАТЕЛЬНЫЕ ДЕЙСТВИЯ В ПЛАВАНИИ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88640"/>
            <a:ext cx="84249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Федеральное государственное бюджетное образовательное учреждение высшего образования</a:t>
            </a:r>
          </a:p>
          <a:p>
            <a:pPr algn="ctr"/>
            <a:r>
              <a:rPr lang="ru-RU" b="1" dirty="0" smtClean="0"/>
              <a:t>«ВОЛГОГРАДСКАЯ ГОСУДАРСТВЕННАЯ </a:t>
            </a:r>
          </a:p>
          <a:p>
            <a:pPr algn="ctr"/>
            <a:r>
              <a:rPr lang="ru-RU" b="1" dirty="0" smtClean="0"/>
              <a:t>АКАДЕМИЯ ФИЗИЧЕСКОЙ КУЛЬТУРЫ</a:t>
            </a:r>
            <a:r>
              <a:rPr lang="ru-RU" sz="2800" b="1" dirty="0" smtClean="0"/>
              <a:t>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64088" y="4509120"/>
            <a:ext cx="3456384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Выполнила: студентка 201-А группы </a:t>
            </a:r>
            <a:r>
              <a:rPr lang="ru-RU" dirty="0" err="1" smtClean="0">
                <a:solidFill>
                  <a:schemeClr val="bg1"/>
                </a:solidFill>
              </a:rPr>
              <a:t>Сынкова</a:t>
            </a:r>
            <a:r>
              <a:rPr lang="ru-RU" dirty="0" smtClean="0">
                <a:solidFill>
                  <a:schemeClr val="bg1"/>
                </a:solidFill>
              </a:rPr>
              <a:t> Яна Юрьевна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1556793"/>
            <a:ext cx="7344816" cy="369332"/>
          </a:xfrm>
          <a:prstGeom prst="rect">
            <a:avLst/>
          </a:prstGeom>
          <a:gradFill flip="none" rotWithShape="1">
            <a:gsLst>
              <a:gs pos="81000">
                <a:schemeClr val="accent1">
                  <a:shade val="30000"/>
                  <a:satMod val="115000"/>
                  <a:alpha val="43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622300" dist="342900" dir="8760000" sx="103000" sy="103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/>
              <a:t>Кафедра теории и технологий физической культуры и спорта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1890" t="-77" r="22630" b="1"/>
          <a:stretch/>
        </p:blipFill>
        <p:spPr>
          <a:xfrm>
            <a:off x="-108520" y="908720"/>
            <a:ext cx="5400600" cy="5364596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1500" y="665312"/>
            <a:ext cx="5004048" cy="6076056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marL="342900" indent="-342900" algn="l"/>
            <a:r>
              <a:rPr lang="ru-RU" sz="1600" dirty="0" smtClean="0">
                <a:latin typeface="Arial Black" panose="020B0A04020102020204" pitchFamily="34" charset="0"/>
              </a:rPr>
              <a:t>ВЕРТИКАЛЬНО-НАПРАВЛЕННЫЕ СИЛЫ:</a:t>
            </a:r>
            <a:endParaRPr lang="ru-RU" sz="1600" dirty="0">
              <a:latin typeface="Arial Black" panose="020B0A040201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СИЛЫ ТЯЖЕСТИ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ВЫТАЛКИВАЮЩАЯ СИЛА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ПОДЪЕМНАЯ СИЛА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ГОРИЗОНТАЛЬНО-НАПРАВЛЕННЫЕ СИЛЫ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ПРОДВИГАЮЩАЯ СИЛА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СИЛА ЛОБОВОГО СОПРОТИВЛЕНИЯ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СИЛА СОПРОТИВЛЕНИЯ ВИХРЕОБРАЗОВАНИЯ</a:t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400" dirty="0" smtClean="0">
                <a:latin typeface="Arial Black" panose="020B0A04020102020204" pitchFamily="34" charset="0"/>
              </a:rPr>
              <a:t>(СОЗДАЕТСЯ РАЗНОСТЬ ДАВЛЕНИЙ, КОТОРОЕ КАК БЫ ОТСАСЫВАЮТ ТЕЛО НАЗАД)</a:t>
            </a:r>
            <a:r>
              <a:rPr lang="ru-RU" sz="1600" dirty="0" smtClean="0">
                <a:latin typeface="Arial Black" panose="020B0A04020102020204" pitchFamily="34" charset="0"/>
              </a:rPr>
              <a:t/>
            </a:r>
            <a:br>
              <a:rPr lang="ru-RU" sz="1600" dirty="0" smtClean="0">
                <a:latin typeface="Arial Black" panose="020B0A04020102020204" pitchFamily="34" charset="0"/>
              </a:rPr>
            </a:br>
            <a:r>
              <a:rPr lang="ru-RU" sz="1600" dirty="0" smtClean="0">
                <a:latin typeface="Arial Black" panose="020B0A04020102020204" pitchFamily="34" charset="0"/>
              </a:rPr>
              <a:t>  </a:t>
            </a:r>
            <a:r>
              <a:rPr lang="ru-RU" sz="1600" u="sng" dirty="0">
                <a:latin typeface="Arial Black" panose="020B0A04020102020204" pitchFamily="34" charset="0"/>
              </a:rPr>
              <a:t>В</a:t>
            </a:r>
            <a:r>
              <a:rPr lang="ru-RU" sz="1400" u="sng" dirty="0" smtClean="0">
                <a:latin typeface="Arial Black" panose="020B0A04020102020204" pitchFamily="34" charset="0"/>
              </a:rPr>
              <a:t>О ВРЕМЯ СКОЛЬЖЕНИЯ ОПУСКАНИЕ ГОЛОВЫ ПЛОВЦА ВНИЗ УВЕЛИЧИВАЕТ СОПРОТИВЛЕНИЕ НА 8-12%, А ОТКЛОНЕНИЕ ЕЕ ОТ ОПТИМАЛЬНОГО ПОЛОЖЕНИЯ ВВЕРХ - НА 10-20%.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СИЛА ТРЕНИЯ О ВОДУ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СИЛА СОПРОТИВЛЕНИЯ ВОЛНООБРАЗОВАНИЯ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 Black" panose="020B0A04020102020204" pitchFamily="34" charset="0"/>
              </a:rPr>
              <a:t>СИЛЫ ИНЕРЦИИ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5364088" cy="646331"/>
          </a:xfrm>
          <a:prstGeom prst="rect">
            <a:avLst/>
          </a:prstGeom>
          <a:solidFill>
            <a:srgbClr val="7030A0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Д</a:t>
            </a:r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инамика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tx1">
                    <a:lumMod val="85000"/>
                  </a:schemeClr>
                </a:solidFill>
                <a:latin typeface="Arial Black" panose="020B0A04020102020204" pitchFamily="34" charset="0"/>
              </a:rPr>
              <a:t>плавания</a:t>
            </a:r>
            <a:endParaRPr lang="ru-RU" b="1" dirty="0" smtClean="0">
              <a:solidFill>
                <a:schemeClr val="tx1">
                  <a:lumMod val="85000"/>
                </a:schemeClr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9002" y="912785"/>
            <a:ext cx="8208912" cy="2862322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96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4800000" scaled="0"/>
            <a:tileRect/>
          </a:gradFill>
        </p:spPr>
        <p:txBody>
          <a:bodyPr wrap="square">
            <a:spAutoFit/>
          </a:bodyPr>
          <a:lstStyle/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G — СИЛА ТЯЖЕСТИ 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F</a:t>
            </a:r>
            <a:r>
              <a:rPr lang="ru-RU" sz="1200" dirty="0" smtClean="0">
                <a:latin typeface="Arial Black" panose="020B0A04020102020204" pitchFamily="34" charset="0"/>
              </a:rPr>
              <a:t>Т</a:t>
            </a:r>
            <a:r>
              <a:rPr lang="ru-RU" dirty="0" smtClean="0">
                <a:latin typeface="Arial Black" panose="020B0A04020102020204" pitchFamily="34" charset="0"/>
              </a:rPr>
              <a:t> — СИЛА ТЯГИ СОЗДАВАЕМАЯ</a:t>
            </a:r>
            <a:r>
              <a:rPr lang="ru-RU" dirty="0">
                <a:latin typeface="Arial Black" panose="020B0A04020102020204" pitchFamily="34" charset="0"/>
              </a:rPr>
              <a:t> </a:t>
            </a:r>
            <a:r>
              <a:rPr lang="ru-RU" dirty="0" smtClean="0">
                <a:latin typeface="Arial Black" panose="020B0A04020102020204" pitchFamily="34" charset="0"/>
              </a:rPr>
              <a:t>ДВИЖЕНИЯМИ ПЛОВЦА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F</a:t>
            </a:r>
            <a:r>
              <a:rPr lang="ru-RU" sz="1200" dirty="0" smtClean="0">
                <a:latin typeface="Arial Black" panose="020B0A04020102020204" pitchFamily="34" charset="0"/>
              </a:rPr>
              <a:t>А</a:t>
            </a:r>
            <a:r>
              <a:rPr lang="ru-RU" dirty="0" smtClean="0">
                <a:latin typeface="Arial Black" panose="020B0A04020102020204" pitchFamily="34" charset="0"/>
              </a:rPr>
              <a:t> — ВЫТАЛКИВАЮЩАЯ (АРХИМЕДОВА) СИЛА</a:t>
            </a:r>
            <a:endParaRPr lang="ru-RU" dirty="0">
              <a:latin typeface="Arial Black" panose="020B0A04020102020204" pitchFamily="34" charset="0"/>
            </a:endParaRPr>
          </a:p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F</a:t>
            </a:r>
            <a:r>
              <a:rPr lang="ru-RU" sz="1050" dirty="0" smtClean="0">
                <a:latin typeface="Arial Black" panose="020B0A04020102020204" pitchFamily="34" charset="0"/>
              </a:rPr>
              <a:t>ИН</a:t>
            </a:r>
            <a:r>
              <a:rPr lang="ru-RU" dirty="0" smtClean="0">
                <a:latin typeface="Arial Black" panose="020B0A04020102020204" pitchFamily="34" charset="0"/>
              </a:rPr>
              <a:t> - СИЛА ИНЕРЦИИ, ВОЗНИКАЮЩАЯ ПРИ УСКОРЕНИИ </a:t>
            </a:r>
            <a:r>
              <a:rPr lang="ru-RU" dirty="0">
                <a:latin typeface="Arial Black" panose="020B0A04020102020204" pitchFamily="34" charset="0"/>
              </a:rPr>
              <a:t>И</a:t>
            </a:r>
            <a:r>
              <a:rPr lang="ru-RU" dirty="0" smtClean="0">
                <a:latin typeface="Arial Black" panose="020B0A04020102020204" pitchFamily="34" charset="0"/>
              </a:rPr>
              <a:t> ТОРМОЖЕНИИ ТЕЛА ПЛОВЦА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F</a:t>
            </a:r>
            <a:r>
              <a:rPr lang="ru-RU" sz="1100" dirty="0" smtClean="0">
                <a:latin typeface="Arial Black" panose="020B0A04020102020204" pitchFamily="34" charset="0"/>
              </a:rPr>
              <a:t>ТР</a:t>
            </a:r>
            <a:r>
              <a:rPr lang="ru-RU" dirty="0" smtClean="0">
                <a:latin typeface="Arial Black" panose="020B0A04020102020204" pitchFamily="34" charset="0"/>
              </a:rPr>
              <a:t> — СИЛА ТРЕНИЯ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F</a:t>
            </a:r>
            <a:r>
              <a:rPr lang="ru-RU" sz="1200" dirty="0" smtClean="0">
                <a:latin typeface="Arial Black" panose="020B0A04020102020204" pitchFamily="34" charset="0"/>
              </a:rPr>
              <a:t>В</a:t>
            </a:r>
            <a:r>
              <a:rPr lang="ru-RU" dirty="0" smtClean="0">
                <a:latin typeface="Arial Black" panose="020B0A04020102020204" pitchFamily="34" charset="0"/>
              </a:rPr>
              <a:t> — СИЛА ЛОБОВОГО СОПРОТИВЛЕНИЯ ВОДЫ </a:t>
            </a:r>
          </a:p>
          <a:p>
            <a:pPr marL="285750" indent="-285750">
              <a:buSzPct val="105000"/>
              <a:buFont typeface="Wingdings" panose="05000000000000000000" pitchFamily="2" charset="2"/>
              <a:buChar char="v"/>
            </a:pPr>
            <a:r>
              <a:rPr lang="ru-RU" dirty="0" smtClean="0">
                <a:latin typeface="Arial Black" panose="020B0A04020102020204" pitchFamily="34" charset="0"/>
              </a:rPr>
              <a:t>F</a:t>
            </a:r>
            <a:r>
              <a:rPr lang="ru-RU" sz="1050" dirty="0" smtClean="0">
                <a:latin typeface="Arial Black" panose="020B0A04020102020204" pitchFamily="34" charset="0"/>
              </a:rPr>
              <a:t>ТВ</a:t>
            </a:r>
            <a:r>
              <a:rPr lang="ru-RU" dirty="0" smtClean="0">
                <a:latin typeface="Arial Black" panose="020B0A04020102020204" pitchFamily="34" charset="0"/>
              </a:rPr>
              <a:t> — ТОРМОЗЯЩАЯ СИЛА ВИХРЕОБРАЗОВАНИЯ (И СИЛА ВОЛНООБРАЗОВАНИЯ, ДЕЙСТВУЮЩАЯ В ТОМ ЖЕ НАПРАВЛЕНИИ)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88640"/>
            <a:ext cx="7344816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Black" panose="020B0A04020102020204" pitchFamily="34" charset="0"/>
              </a:rPr>
              <a:t>Силы, действующие при плавании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471" y="3976033"/>
            <a:ext cx="8619975" cy="2782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229200"/>
            <a:ext cx="7704856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latin typeface="Arial Black" panose="020B0A04020102020204" pitchFamily="34" charset="0"/>
              </a:rPr>
              <a:t>Величина миделева (лобового) сечения тела и завихрение водяных струй при разных положениях пловца в воде (по Л. П. Макаренко)</a:t>
            </a:r>
            <a:endParaRPr lang="ru-RU" b="1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560840" cy="4362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олилиния 2"/>
          <p:cNvSpPr/>
          <p:nvPr/>
        </p:nvSpPr>
        <p:spPr>
          <a:xfrm>
            <a:off x="-11017" y="176270"/>
            <a:ext cx="9015131" cy="4847934"/>
          </a:xfrm>
          <a:custGeom>
            <a:avLst/>
            <a:gdLst>
              <a:gd name="connsiteX0" fmla="*/ 0 w 9015131"/>
              <a:gd name="connsiteY0" fmla="*/ 132202 h 4847934"/>
              <a:gd name="connsiteX1" fmla="*/ 683046 w 9015131"/>
              <a:gd name="connsiteY1" fmla="*/ 506776 h 4847934"/>
              <a:gd name="connsiteX2" fmla="*/ 1299990 w 9015131"/>
              <a:gd name="connsiteY2" fmla="*/ 209320 h 4847934"/>
              <a:gd name="connsiteX3" fmla="*/ 2049137 w 9015131"/>
              <a:gd name="connsiteY3" fmla="*/ 209320 h 4847934"/>
              <a:gd name="connsiteX4" fmla="*/ 3327094 w 9015131"/>
              <a:gd name="connsiteY4" fmla="*/ 11017 h 4847934"/>
              <a:gd name="connsiteX5" fmla="*/ 5100810 w 9015131"/>
              <a:gd name="connsiteY5" fmla="*/ 275422 h 4847934"/>
              <a:gd name="connsiteX6" fmla="*/ 6643171 w 9015131"/>
              <a:gd name="connsiteY6" fmla="*/ 0 h 4847934"/>
              <a:gd name="connsiteX7" fmla="*/ 8482988 w 9015131"/>
              <a:gd name="connsiteY7" fmla="*/ 275422 h 4847934"/>
              <a:gd name="connsiteX8" fmla="*/ 8890612 w 9015131"/>
              <a:gd name="connsiteY8" fmla="*/ 771181 h 4847934"/>
              <a:gd name="connsiteX9" fmla="*/ 8482988 w 9015131"/>
              <a:gd name="connsiteY9" fmla="*/ 1288973 h 4847934"/>
              <a:gd name="connsiteX10" fmla="*/ 9011798 w 9015131"/>
              <a:gd name="connsiteY10" fmla="*/ 3183875 h 4847934"/>
              <a:gd name="connsiteX11" fmla="*/ 8174516 w 9015131"/>
              <a:gd name="connsiteY11" fmla="*/ 4583017 h 4847934"/>
              <a:gd name="connsiteX12" fmla="*/ 6874525 w 9015131"/>
              <a:gd name="connsiteY12" fmla="*/ 4527932 h 4847934"/>
              <a:gd name="connsiteX13" fmla="*/ 5034709 w 9015131"/>
              <a:gd name="connsiteY13" fmla="*/ 4847422 h 4847934"/>
              <a:gd name="connsiteX14" fmla="*/ 2743200 w 9015131"/>
              <a:gd name="connsiteY14" fmla="*/ 4605050 h 4847934"/>
              <a:gd name="connsiteX15" fmla="*/ 694063 w 9015131"/>
              <a:gd name="connsiteY15" fmla="*/ 4715219 h 4847934"/>
              <a:gd name="connsiteX16" fmla="*/ 154236 w 9015131"/>
              <a:gd name="connsiteY16" fmla="*/ 3734718 h 4847934"/>
              <a:gd name="connsiteX17" fmla="*/ 506776 w 9015131"/>
              <a:gd name="connsiteY17" fmla="*/ 2908453 h 4847934"/>
              <a:gd name="connsiteX18" fmla="*/ 88135 w 9015131"/>
              <a:gd name="connsiteY18" fmla="*/ 1828800 h 4847934"/>
              <a:gd name="connsiteX19" fmla="*/ 11017 w 9015131"/>
              <a:gd name="connsiteY19" fmla="*/ 1266940 h 484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15131" h="4847934">
                <a:moveTo>
                  <a:pt x="0" y="132202"/>
                </a:moveTo>
                <a:cubicBezTo>
                  <a:pt x="233190" y="313062"/>
                  <a:pt x="466381" y="493923"/>
                  <a:pt x="683046" y="506776"/>
                </a:cubicBezTo>
                <a:cubicBezTo>
                  <a:pt x="899711" y="519629"/>
                  <a:pt x="1072308" y="258896"/>
                  <a:pt x="1299990" y="209320"/>
                </a:cubicBezTo>
                <a:cubicBezTo>
                  <a:pt x="1527672" y="159744"/>
                  <a:pt x="1711286" y="242370"/>
                  <a:pt x="2049137" y="209320"/>
                </a:cubicBezTo>
                <a:cubicBezTo>
                  <a:pt x="2386988" y="176270"/>
                  <a:pt x="2818482" y="0"/>
                  <a:pt x="3327094" y="11017"/>
                </a:cubicBezTo>
                <a:cubicBezTo>
                  <a:pt x="3835706" y="22034"/>
                  <a:pt x="4548131" y="277258"/>
                  <a:pt x="5100810" y="275422"/>
                </a:cubicBezTo>
                <a:cubicBezTo>
                  <a:pt x="5653489" y="273586"/>
                  <a:pt x="6079475" y="0"/>
                  <a:pt x="6643171" y="0"/>
                </a:cubicBezTo>
                <a:cubicBezTo>
                  <a:pt x="7206867" y="0"/>
                  <a:pt x="8108415" y="146892"/>
                  <a:pt x="8482988" y="275422"/>
                </a:cubicBezTo>
                <a:cubicBezTo>
                  <a:pt x="8857562" y="403952"/>
                  <a:pt x="8890612" y="602256"/>
                  <a:pt x="8890612" y="771181"/>
                </a:cubicBezTo>
                <a:cubicBezTo>
                  <a:pt x="8890612" y="940106"/>
                  <a:pt x="8462790" y="886857"/>
                  <a:pt x="8482988" y="1288973"/>
                </a:cubicBezTo>
                <a:cubicBezTo>
                  <a:pt x="8503186" y="1691089"/>
                  <a:pt x="9063210" y="2634868"/>
                  <a:pt x="9011798" y="3183875"/>
                </a:cubicBezTo>
                <a:cubicBezTo>
                  <a:pt x="8960386" y="3732882"/>
                  <a:pt x="8530728" y="4359008"/>
                  <a:pt x="8174516" y="4583017"/>
                </a:cubicBezTo>
                <a:cubicBezTo>
                  <a:pt x="7818304" y="4807026"/>
                  <a:pt x="7397826" y="4483865"/>
                  <a:pt x="6874525" y="4527932"/>
                </a:cubicBezTo>
                <a:cubicBezTo>
                  <a:pt x="6351224" y="4571999"/>
                  <a:pt x="5723263" y="4834569"/>
                  <a:pt x="5034709" y="4847422"/>
                </a:cubicBezTo>
                <a:cubicBezTo>
                  <a:pt x="4346155" y="4860275"/>
                  <a:pt x="3466641" y="4627084"/>
                  <a:pt x="2743200" y="4605050"/>
                </a:cubicBezTo>
                <a:cubicBezTo>
                  <a:pt x="2019759" y="4583016"/>
                  <a:pt x="1125557" y="4860274"/>
                  <a:pt x="694063" y="4715219"/>
                </a:cubicBezTo>
                <a:cubicBezTo>
                  <a:pt x="262569" y="4570164"/>
                  <a:pt x="185450" y="4035846"/>
                  <a:pt x="154236" y="3734718"/>
                </a:cubicBezTo>
                <a:cubicBezTo>
                  <a:pt x="123022" y="3433590"/>
                  <a:pt x="517793" y="3226106"/>
                  <a:pt x="506776" y="2908453"/>
                </a:cubicBezTo>
                <a:cubicBezTo>
                  <a:pt x="495759" y="2590800"/>
                  <a:pt x="170761" y="2102385"/>
                  <a:pt x="88135" y="1828800"/>
                </a:cubicBezTo>
                <a:cubicBezTo>
                  <a:pt x="5509" y="1555215"/>
                  <a:pt x="8263" y="1411077"/>
                  <a:pt x="11017" y="1266940"/>
                </a:cubicBezTo>
              </a:path>
            </a:pathLst>
          </a:cu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-33051" y="5376231"/>
            <a:ext cx="9177051" cy="1463600"/>
          </a:xfrm>
          <a:custGeom>
            <a:avLst/>
            <a:gdLst>
              <a:gd name="connsiteX0" fmla="*/ 0 w 9177051"/>
              <a:gd name="connsiteY0" fmla="*/ 605928 h 1463600"/>
              <a:gd name="connsiteX1" fmla="*/ 550844 w 9177051"/>
              <a:gd name="connsiteY1" fmla="*/ 859316 h 1463600"/>
              <a:gd name="connsiteX2" fmla="*/ 1255923 w 9177051"/>
              <a:gd name="connsiteY2" fmla="*/ 859316 h 1463600"/>
              <a:gd name="connsiteX3" fmla="*/ 1872868 w 9177051"/>
              <a:gd name="connsiteY3" fmla="*/ 1388126 h 1463600"/>
              <a:gd name="connsiteX4" fmla="*/ 2765234 w 9177051"/>
              <a:gd name="connsiteY4" fmla="*/ 1134738 h 1463600"/>
              <a:gd name="connsiteX5" fmla="*/ 4329629 w 9177051"/>
              <a:gd name="connsiteY5" fmla="*/ 1454227 h 1463600"/>
              <a:gd name="connsiteX6" fmla="*/ 6092328 w 9177051"/>
              <a:gd name="connsiteY6" fmla="*/ 694063 h 1463600"/>
              <a:gd name="connsiteX7" fmla="*/ 8174516 w 9177051"/>
              <a:gd name="connsiteY7" fmla="*/ 1277957 h 1463600"/>
              <a:gd name="connsiteX8" fmla="*/ 8207567 w 9177051"/>
              <a:gd name="connsiteY8" fmla="*/ 440675 h 1463600"/>
              <a:gd name="connsiteX9" fmla="*/ 9177051 w 9177051"/>
              <a:gd name="connsiteY9" fmla="*/ 0 h 14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7051" h="1463600">
                <a:moveTo>
                  <a:pt x="0" y="605928"/>
                </a:moveTo>
                <a:cubicBezTo>
                  <a:pt x="170762" y="711506"/>
                  <a:pt x="341524" y="817085"/>
                  <a:pt x="550844" y="859316"/>
                </a:cubicBezTo>
                <a:cubicBezTo>
                  <a:pt x="760164" y="901547"/>
                  <a:pt x="1035586" y="771181"/>
                  <a:pt x="1255923" y="859316"/>
                </a:cubicBezTo>
                <a:cubicBezTo>
                  <a:pt x="1476260" y="947451"/>
                  <a:pt x="1621316" y="1342222"/>
                  <a:pt x="1872868" y="1388126"/>
                </a:cubicBezTo>
                <a:cubicBezTo>
                  <a:pt x="2124420" y="1434030"/>
                  <a:pt x="2355774" y="1123721"/>
                  <a:pt x="2765234" y="1134738"/>
                </a:cubicBezTo>
                <a:cubicBezTo>
                  <a:pt x="3174694" y="1145755"/>
                  <a:pt x="3775113" y="1527673"/>
                  <a:pt x="4329629" y="1454227"/>
                </a:cubicBezTo>
                <a:cubicBezTo>
                  <a:pt x="4884145" y="1380781"/>
                  <a:pt x="5451513" y="723441"/>
                  <a:pt x="6092328" y="694063"/>
                </a:cubicBezTo>
                <a:cubicBezTo>
                  <a:pt x="6733143" y="664685"/>
                  <a:pt x="7821976" y="1320188"/>
                  <a:pt x="8174516" y="1277957"/>
                </a:cubicBezTo>
                <a:cubicBezTo>
                  <a:pt x="8527056" y="1235726"/>
                  <a:pt x="8040478" y="653668"/>
                  <a:pt x="8207567" y="440675"/>
                </a:cubicBezTo>
                <a:cubicBezTo>
                  <a:pt x="8374656" y="227682"/>
                  <a:pt x="8775853" y="113841"/>
                  <a:pt x="9177051" y="0"/>
                </a:cubicBezTo>
              </a:path>
            </a:pathLst>
          </a:custGeom>
          <a:noFill/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0336" cy="35697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25" y="3659877"/>
            <a:ext cx="9110775" cy="2523768"/>
          </a:xfrm>
          <a:prstGeom prst="rect">
            <a:avLst/>
          </a:prstGeom>
          <a:gradFill>
            <a:gsLst>
              <a:gs pos="33000">
                <a:srgbClr val="026260"/>
              </a:gs>
              <a:gs pos="67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98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4200000" scaled="0"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Э</a:t>
            </a:r>
            <a:r>
              <a:rPr lang="ru-RU" sz="1600" dirty="0" smtClean="0">
                <a:latin typeface="Arial Black" panose="020B0A04020102020204" pitchFamily="34" charset="0"/>
              </a:rPr>
              <a:t>ФФЕКТИВНОЕ </a:t>
            </a:r>
            <a:r>
              <a:rPr lang="ru-RU" sz="1600" dirty="0">
                <a:latin typeface="Arial Black" panose="020B0A04020102020204" pitchFamily="34" charset="0"/>
              </a:rPr>
              <a:t>ИСПОЛЬЗОВАНИЕ ГРЕБКОВ РУКАМИ И НОГАМИ ВОЗМОЖНО В ТОМ СЛУЧАЕ, ЕСЛИ ТУЛОВИЩЕ ПЛОВЦА ПРЕДСТАВЛЯЕТ СОБОЙ ДОСТАТОЧНО ЖЕСТКУЮ КОНСТРУКЦИЮ, КОТОРАЯ НАХОДИТСЯ В ОБТЕКАЕМОМ И УРАВНОВЕШЕННОМ </a:t>
            </a:r>
            <a:r>
              <a:rPr lang="ru-RU" sz="1600" dirty="0" smtClean="0">
                <a:latin typeface="Arial Black" panose="020B0A04020102020204" pitchFamily="34" charset="0"/>
              </a:rPr>
              <a:t>ПОЛОЖЕНИИ(О</a:t>
            </a:r>
            <a:r>
              <a:rPr lang="ru-RU" sz="1400" dirty="0" smtClean="0">
                <a:latin typeface="Arial Black" panose="020B0A04020102020204" pitchFamily="34" charset="0"/>
              </a:rPr>
              <a:t>БЕСПЕЧИВАЕТСЯ </a:t>
            </a:r>
            <a:r>
              <a:rPr lang="ru-RU" sz="1400" dirty="0">
                <a:latin typeface="Arial Black" panose="020B0A04020102020204" pitchFamily="34" charset="0"/>
              </a:rPr>
              <a:t>ЭТО ЗА </a:t>
            </a:r>
            <a:r>
              <a:rPr lang="ru-RU" sz="1600" dirty="0">
                <a:latin typeface="Arial Black" panose="020B0A04020102020204" pitchFamily="34" charset="0"/>
              </a:rPr>
              <a:t>СЧЕТ НАПРЯЖЕНИЯ МЫШЦ ЖИВОТА И СПИНЫ</a:t>
            </a:r>
            <a:r>
              <a:rPr lang="ru-RU" sz="1600" dirty="0" smtClean="0">
                <a:latin typeface="Arial Black" panose="020B0A04020102020204" pitchFamily="34" charset="0"/>
              </a:rPr>
              <a:t>) </a:t>
            </a:r>
            <a:r>
              <a:rPr lang="ru-RU" sz="1600" dirty="0">
                <a:latin typeface="Arial Black" panose="020B0A04020102020204" pitchFamily="34" charset="0"/>
              </a:rPr>
              <a:t>ОСТАЛЬНЫЕ ЖЕ МЫШЦЫ ТУЛОВИЩА ДОЛЖНЫ БЫТЬ РАССЛАБЛЕНЫ.</a:t>
            </a:r>
            <a:br>
              <a:rPr lang="ru-RU" sz="1600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   </a:t>
            </a:r>
            <a:r>
              <a:rPr lang="ru-RU" sz="2000" dirty="0" smtClean="0">
                <a:latin typeface="Arial Black" panose="020B0A04020102020204" pitchFamily="34" charset="0"/>
              </a:rPr>
              <a:t>КРОЛЬ - </a:t>
            </a:r>
            <a:r>
              <a:rPr lang="ru-RU" dirty="0" smtClean="0">
                <a:latin typeface="Arial Black" panose="020B0A04020102020204" pitchFamily="34" charset="0"/>
              </a:rPr>
              <a:t>НАИБОЛЕЕ </a:t>
            </a:r>
            <a:r>
              <a:rPr lang="ru-RU" dirty="0">
                <a:latin typeface="Arial Black" panose="020B0A04020102020204" pitchFamily="34" charset="0"/>
              </a:rPr>
              <a:t>АКТИВНЫ МЫШЦЫ, </a:t>
            </a:r>
            <a:r>
              <a:rPr lang="ru-RU" dirty="0" smtClean="0">
                <a:latin typeface="Arial Black" panose="020B0A04020102020204" pitchFamily="34" charset="0"/>
              </a:rPr>
              <a:t>ОСУЩЕСТВЛЯЮЩИЕ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                   СГИБАНИЕ КИСТИ </a:t>
            </a:r>
          </a:p>
          <a:p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atin typeface="Arial Black" panose="020B0A04020102020204" pitchFamily="34" charset="0"/>
              </a:rPr>
              <a:t>  БРАСС - ВЫСОКА </a:t>
            </a:r>
            <a:r>
              <a:rPr lang="ru-RU" sz="2000" dirty="0">
                <a:latin typeface="Arial Black" panose="020B0A04020102020204" pitchFamily="34" charset="0"/>
              </a:rPr>
              <a:t>АКТИВНОСТЬ МЫШЦ </a:t>
            </a:r>
            <a:r>
              <a:rPr lang="ru-RU" sz="2000" dirty="0" smtClean="0">
                <a:latin typeface="Arial Black" panose="020B0A04020102020204" pitchFamily="34" charset="0"/>
              </a:rPr>
              <a:t>НОГ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8640"/>
            <a:ext cx="8185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ТОПОГРАФИЯ РАБОТАЮЩИХ МЫШЦ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568952" cy="2215991"/>
          </a:xfrm>
          <a:prstGeom prst="rect">
            <a:avLst/>
          </a:prstGeom>
          <a:gradFill flip="none" rotWithShape="1">
            <a:gsLst>
              <a:gs pos="0">
                <a:srgbClr val="644C43">
                  <a:shade val="30000"/>
                  <a:satMod val="115000"/>
                </a:srgbClr>
              </a:gs>
              <a:gs pos="50000">
                <a:srgbClr val="644C43">
                  <a:shade val="67500"/>
                  <a:satMod val="115000"/>
                </a:srgbClr>
              </a:gs>
              <a:gs pos="100000">
                <a:srgbClr val="644C43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   </a:t>
            </a:r>
            <a:r>
              <a:rPr lang="ru-RU" sz="2400" b="1" dirty="0" smtClean="0">
                <a:latin typeface="Arial Black" panose="020B0A04020102020204" pitchFamily="34" charset="0"/>
              </a:rPr>
              <a:t>Э</a:t>
            </a:r>
            <a:r>
              <a:rPr lang="ru-RU" b="1" dirty="0" smtClean="0">
                <a:latin typeface="Arial Black" panose="020B0A04020102020204" pitchFamily="34" charset="0"/>
              </a:rPr>
              <a:t>НЕРГЕТИКА ПЛАВАНИЯ </a:t>
            </a:r>
            <a:r>
              <a:rPr lang="ru-RU" dirty="0" smtClean="0">
                <a:latin typeface="Arial Black" panose="020B0A04020102020204" pitchFamily="34" charset="0"/>
              </a:rPr>
              <a:t>СИЛЫ, ОТ КОТОРЫХ ЗАВИСИТ СОПРОТИВЛЕНИЕ ВОДЫ, ЯВЛЯЮТСЯ ОСНОВНЫМИ ИЗ ТЕХ, ЧТО ПРИХОДИТСЯ ПРЕОДОЛЕВАТЬ ПЛОВЦУ. 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  П</a:t>
            </a:r>
            <a:r>
              <a:rPr lang="ru-RU" dirty="0" smtClean="0">
                <a:latin typeface="Arial Black" panose="020B0A04020102020204" pitchFamily="34" charset="0"/>
              </a:rPr>
              <a:t>ОСКОЛЬКУ ПЛОТНОСТЬ ВОДЫ В 800 РАЗ БОЛЬШЕ ПЛОТНОСТИ ВОЗДУХА, ПЛАВАНИЕ ТРЕБУЕТ БОЛЬШИХ ЗАТРАТ ЭНЕРГИИ И ЯВЛЯЕТСЯ НАИМЕНЕЕ ЭКОНОМИЧНЫМ ВИДОМ ЛОКОМОЦИЙ ЧЕЛОВЕКА.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8443" y="4509120"/>
            <a:ext cx="8568952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ПЛОВЦОВ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1÷5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%;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НАЗЕМНЫХ ЛОКОМОЦИЯХ ЧЕЛОВЕКА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20÷40%;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ЧЕЛОВЕКА В ЛАСТАХ ОКОЛО 17%. </a:t>
            </a:r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БРАСС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(ПРИ СКОРОСТИ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0.3÷0.5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М/С) ОКАЗЫВАЕТСЯ НА 30% БОЛЕЕ ЭКОНОМИЧЕН, ЧЕМ КРОЛЬ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620" y="2852196"/>
            <a:ext cx="849694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КОЭФФИЦИЕНТ ПОЛЕЗНОГО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ДЕЙСТВИЯ (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КПД):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779912" y="3345216"/>
            <a:ext cx="936104" cy="1091895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816676"/>
            <a:ext cx="9036496" cy="1015663"/>
          </a:xfrm>
          <a:prstGeom prst="rect">
            <a:avLst/>
          </a:prstGeom>
          <a:gradFill flip="none" rotWithShape="1">
            <a:gsLst>
              <a:gs pos="0">
                <a:srgbClr val="4C4750">
                  <a:shade val="30000"/>
                  <a:satMod val="115000"/>
                </a:srgbClr>
              </a:gs>
              <a:gs pos="50000">
                <a:srgbClr val="4C4750">
                  <a:shade val="67500"/>
                  <a:satMod val="115000"/>
                </a:srgbClr>
              </a:gs>
              <a:gs pos="100000">
                <a:srgbClr val="4C47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indent="576000"/>
            <a:r>
              <a:rPr lang="ru-RU" sz="2400" dirty="0" smtClean="0">
                <a:latin typeface="Arial Black" panose="020B0A04020102020204" pitchFamily="34" charset="0"/>
              </a:rPr>
              <a:t>О</a:t>
            </a:r>
            <a:r>
              <a:rPr lang="ru-RU" dirty="0" smtClean="0">
                <a:latin typeface="Arial Black" panose="020B0A04020102020204" pitchFamily="34" charset="0"/>
              </a:rPr>
              <a:t>СНОВНЫЕ ТРЕБОВАНИЯМИ К ТЕХНИКЕ И ТАКТИКЕ ПЛОВЦА:  </a:t>
            </a:r>
          </a:p>
          <a:p>
            <a:pPr indent="576000"/>
            <a:r>
              <a:rPr lang="ru-RU" dirty="0" smtClean="0">
                <a:latin typeface="Arial Black" panose="020B0A04020102020204" pitchFamily="34" charset="0"/>
              </a:rPr>
              <a:t>  - МАКСИМИЗИРОВАТЬ СИЛУ ТЯГИ</a:t>
            </a:r>
          </a:p>
          <a:p>
            <a:pPr indent="720000"/>
            <a:r>
              <a:rPr lang="ru-RU" dirty="0" smtClean="0">
                <a:latin typeface="Arial Black" panose="020B0A04020102020204" pitchFamily="34" charset="0"/>
              </a:rPr>
              <a:t>- МИНИМИЗИРОВАТЬ СУММУ ТОРМОЗЯЩИХ СИЛ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1" y="147408"/>
            <a:ext cx="5976665" cy="646331"/>
          </a:xfrm>
          <a:prstGeom prst="rect">
            <a:avLst/>
          </a:prstGeom>
          <a:solidFill>
            <a:srgbClr val="463A59"/>
          </a:solidFill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prstClr val="white"/>
                </a:solidFill>
                <a:latin typeface="Arial Black" panose="020B0A04020102020204" pitchFamily="34" charset="0"/>
              </a:rPr>
              <a:t>О</a:t>
            </a:r>
            <a:r>
              <a:rPr lang="ru-RU" sz="2800" b="1" dirty="0">
                <a:solidFill>
                  <a:prstClr val="white"/>
                </a:solidFill>
                <a:latin typeface="Arial Black" panose="020B0A04020102020204" pitchFamily="34" charset="0"/>
              </a:rPr>
              <a:t>ПТИМИЗАЦИЯ</a:t>
            </a:r>
            <a:r>
              <a:rPr lang="ru-RU" sz="1600" b="1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2800" b="1" dirty="0">
                <a:solidFill>
                  <a:prstClr val="white"/>
                </a:solidFill>
                <a:latin typeface="Arial Black" panose="020B0A04020102020204" pitchFamily="34" charset="0"/>
              </a:rPr>
              <a:t>ПЛАВАНИЯ</a:t>
            </a:r>
            <a:endParaRPr lang="ru-RU" sz="16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2086108"/>
            <a:ext cx="3707904" cy="43396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АЖНО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ИСКЛЮЧИТЬ НЕПРОИЗВОДИТЕЛЬНЫЕ ЗАТРАТЫ ЭНЕРГИИ:</a:t>
            </a:r>
            <a:b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</a:br>
            <a:endParaRPr lang="ru-RU" dirty="0" smtClean="0">
              <a:solidFill>
                <a:schemeClr val="bg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-УСТРАНИТЬ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ЛИШНИЕ ДВИЖЕНИЯ;</a:t>
            </a:r>
            <a:b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-ВЫБРАТЬ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ОПТИМАЛЬНЫЙ ТЕМП ДВИЖЕНИЙ;</a:t>
            </a:r>
            <a:b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-СНИЗИТЬ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ВЕЛИЧИНЫ ТОРМОЗЯЩИХ СИЛ;</a:t>
            </a:r>
            <a:b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-УСТРАНИТЬ </a:t>
            </a: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НЕПРОИЗВОДИТЕЛЬНЫЕ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МЫШЕЧНЫЕ НАПРЯЖЕНИЯ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816423"/>
            <a:ext cx="5256584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  </a:t>
            </a:r>
            <a:r>
              <a:rPr lang="ru-RU" sz="2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ПЛАВАНИИ, КАК НИ В ОДНОМ ДРУГОМ ВИДЕ СПОРТА, ВАЖНО УМЕНИЕ РАССЛАБЛЯТЬ ТЕ МЫШЦЫ, КОТОРЫЕ В ДАННЫЙ МОМЕНТ НЕ УЧАСТВУЮТ В ВЫПОЛНЕНИИ ПРОДВИГАЮЩЕЙ РАБОТЫ.</a:t>
            </a:r>
            <a:b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  </a:t>
            </a:r>
            <a:r>
              <a:rPr lang="ru-RU" sz="2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ЫНОС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РУК ПО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ВОЗДУХУ УМЕНЬШАЕТ ВРЕДНОЕ СОПРОТИВЛЕНИЕ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ВОДЫ,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И ПОЗВОЛЯЕТ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БОЛЕЕ БЫСТРО ЗАНЯТЬ ИСХОДНОЕ ПОЛОЖЕНИЕ ДЛЯ ОЧЕРЕДНОГО ГРЕБКА,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Т.Е. ПОВЫШАЕТ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ТЕМП ПЛАВАТЕЛЬНЫХ ДВИЖЕНИЙ. </a:t>
            </a:r>
            <a:endParaRPr lang="ru-RU" dirty="0" smtClean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С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ДРУГОЙ СТОРОНЫ, ВЫНОС РУК ПО ВОЗДУХУ УХУДШАЕТ ПЛАВУЧЕСТЬ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ТЕЛА.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build="allAtOnce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675" y="5134400"/>
            <a:ext cx="2475191" cy="798645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3370439" y="3644766"/>
            <a:ext cx="2307421" cy="766105"/>
          </a:xfrm>
          <a:prstGeom prst="downArrow">
            <a:avLst>
              <a:gd name="adj1" fmla="val 50000"/>
              <a:gd name="adj2" fmla="val 4568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8179" t="2334" r="8546"/>
          <a:stretch/>
        </p:blipFill>
        <p:spPr>
          <a:xfrm>
            <a:off x="395536" y="174498"/>
            <a:ext cx="8208912" cy="30665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7564" y="1269939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ЧЕМ МЕНЬШЕ УГОЛ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АТАКИ, ТЕМ МЕНЬШЕ: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9146" y="3276447"/>
            <a:ext cx="283443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МИДЕЛЬ ТЕЛА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1773" y="3758379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latin typeface="Arial Black" panose="020B0A04020102020204" pitchFamily="34" charset="0"/>
              </a:rPr>
              <a:t>СЛЕДОВАТЕЛЬНО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27684" y="4426514"/>
            <a:ext cx="5544616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СИЛА ЛОБОВОГО СОПРОТИВЛЕНИЯ;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ПОВЕРХНОСТЬ ОТРЫВА СТРУЙ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6535" y="5266219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white"/>
                </a:solidFill>
                <a:latin typeface="Arial Black" panose="020B0A04020102020204" pitchFamily="34" charset="0"/>
              </a:rPr>
              <a:t>СЛЕДОВАТЕЛЬНО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933046"/>
            <a:ext cx="8424936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  <a:latin typeface="Arial Black" panose="020B0A04020102020204" pitchFamily="34" charset="0"/>
              </a:rPr>
              <a:t>СИЛА СОПРОТИВЛЕНИЯ ВИХРЕОБРАЗОВАНИЯ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animBg="1"/>
      <p:bldP spid="5" grpId="0"/>
      <p:bldP spid="6" grpId="0" animBg="1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39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6842" y="813939"/>
            <a:ext cx="8111246" cy="1938992"/>
          </a:xfrm>
          <a:prstGeom prst="rect">
            <a:avLst/>
          </a:prstGeom>
          <a:gradFill>
            <a:gsLst>
              <a:gs pos="0">
                <a:schemeClr val="bg2">
                  <a:tint val="80000"/>
                  <a:satMod val="400000"/>
                </a:schemeClr>
              </a:gs>
              <a:gs pos="25000">
                <a:schemeClr val="bg2">
                  <a:tint val="83000"/>
                  <a:satMod val="320000"/>
                </a:schemeClr>
              </a:gs>
              <a:gs pos="100000">
                <a:schemeClr val="bg2">
                  <a:shade val="15000"/>
                  <a:satMod val="320000"/>
                </a:schemeClr>
              </a:gs>
            </a:gsLst>
            <a:path path="circle">
              <a:fillToRect l="10000" t="110000" r="10000" b="100000"/>
            </a:path>
          </a:gradFill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П</a:t>
            </a:r>
            <a:r>
              <a:rPr lang="ru-RU" dirty="0" smtClean="0">
                <a:latin typeface="Arial Black" panose="020B0A04020102020204" pitchFamily="34" charset="0"/>
              </a:rPr>
              <a:t>ЛОВЕЦ </a:t>
            </a:r>
            <a:r>
              <a:rPr lang="ru-RU" dirty="0">
                <a:latin typeface="Arial Black" panose="020B0A04020102020204" pitchFamily="34" charset="0"/>
              </a:rPr>
              <a:t>ДОЛЖЕН ВЫБИРАТЬ ПОЛОЖЕНИЕ </a:t>
            </a:r>
            <a:r>
              <a:rPr lang="ru-RU" dirty="0" smtClean="0">
                <a:latin typeface="Arial Black" panose="020B0A04020102020204" pitchFamily="34" charset="0"/>
              </a:rPr>
              <a:t>ТЕЛА ПО ВОЗМОЖНОСТИ </a:t>
            </a:r>
            <a:r>
              <a:rPr lang="ru-RU" dirty="0">
                <a:latin typeface="Arial Black" panose="020B0A04020102020204" pitchFamily="34" charset="0"/>
              </a:rPr>
              <a:t>ГОРИЗОНТАЛЬНОЕ </a:t>
            </a:r>
            <a:r>
              <a:rPr lang="ru-RU" dirty="0" smtClean="0">
                <a:latin typeface="Arial Black" panose="020B0A04020102020204" pitchFamily="34" charset="0"/>
              </a:rPr>
              <a:t>И ВЫТЯНУТОЕ В НАПРАВЛЕНИИ ПЕРЕДВИЖЕНИЯ.</a:t>
            </a:r>
          </a:p>
          <a:p>
            <a:r>
              <a:rPr lang="ru-RU" sz="2400" dirty="0" smtClean="0">
                <a:latin typeface="Arial Black" panose="020B0A04020102020204" pitchFamily="34" charset="0"/>
              </a:rPr>
              <a:t>Д</a:t>
            </a:r>
            <a:r>
              <a:rPr lang="ru-RU" dirty="0" smtClean="0">
                <a:latin typeface="Arial Black" panose="020B0A04020102020204" pitchFamily="34" charset="0"/>
              </a:rPr>
              <a:t>ЛЯ </a:t>
            </a:r>
            <a:r>
              <a:rPr lang="ru-RU" dirty="0">
                <a:latin typeface="Arial Black" panose="020B0A04020102020204" pitchFamily="34" charset="0"/>
              </a:rPr>
              <a:t>СНИЖЕНИЯ НЕПРОИЗВОДИТЕЛЬНЫХ </a:t>
            </a:r>
            <a:r>
              <a:rPr lang="ru-RU" dirty="0" smtClean="0">
                <a:latin typeface="Arial Black" panose="020B0A04020102020204" pitchFamily="34" charset="0"/>
              </a:rPr>
              <a:t>ЗАТРАТ ЭНЕРГИИ </a:t>
            </a:r>
            <a:r>
              <a:rPr lang="ru-RU" dirty="0">
                <a:latin typeface="Arial Black" panose="020B0A04020102020204" pitchFamily="34" charset="0"/>
              </a:rPr>
              <a:t>СЛЕДУЕТ </a:t>
            </a:r>
            <a:r>
              <a:rPr lang="ru-RU" dirty="0" smtClean="0">
                <a:latin typeface="Arial Black" panose="020B0A04020102020204" pitchFamily="34" charset="0"/>
              </a:rPr>
              <a:t>УМЕНЬШАТЬ ВНУТРИЦИКЛОВЫЕ </a:t>
            </a:r>
            <a:r>
              <a:rPr lang="ru-RU" dirty="0">
                <a:latin typeface="Arial Black" panose="020B0A04020102020204" pitchFamily="34" charset="0"/>
              </a:rPr>
              <a:t>КОЛЕБАНИЯ </a:t>
            </a:r>
            <a:r>
              <a:rPr lang="ru-RU" dirty="0" smtClean="0">
                <a:latin typeface="Arial Black" panose="020B0A04020102020204" pitchFamily="34" charset="0"/>
              </a:rPr>
              <a:t>СКОРОСТИ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401438"/>
            <a:ext cx="7846738" cy="221599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37000">
                <a:schemeClr val="bg2">
                  <a:tint val="83000"/>
                  <a:satMod val="320000"/>
                </a:schemeClr>
              </a:gs>
              <a:gs pos="86000">
                <a:schemeClr val="bg2">
                  <a:shade val="15000"/>
                  <a:satMod val="32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white"/>
                </a:solidFill>
                <a:latin typeface="Arial Black" panose="020B0A04020102020204" pitchFamily="34" charset="0"/>
              </a:rPr>
              <a:t>В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СЕ СКАЗАННОЕ ОБЪЯСНЯЕТ, ПОЧЕМУ КРОЛЬ ЯВЛЯЕТСЯ БОЛЕЕ СКОРОСТНЫМ СТИЛЕМ,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ЧЕМ БРАСС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. </a:t>
            </a:r>
          </a:p>
          <a:p>
            <a:pPr lvl="0"/>
            <a:r>
              <a:rPr lang="ru-RU" sz="24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П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РИНЯТАЯ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ПРИ ПЛАВАНИИ КРОЛЕМ КИНЕМАТИКА ДВИГАТЕЛЬНЫХ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ДЕЙСТВИЙ ОБЕСПЕЧИВАЕТ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МЕНЬШИЕ ВЕЛИЧИНЫ СИЛ ЛОБОВОГО СОПРОТИВЛЕНИЯ,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СОПРОТИВЛЕНИЯ ВИХРЕОБРАЗОВАНИЯ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И СИЛ ИНЕРЦИИ РАЗГОНЯЕМЫХ И ТОРМОЗИМЫХ ЗВЕНЬЕВ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ТЕЛА.</a:t>
            </a:r>
            <a:endParaRPr lang="ru-RU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16633"/>
            <a:ext cx="4144083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bg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РЕКОМЕНДАЦИИ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842" y="3139485"/>
            <a:ext cx="8200189" cy="1169551"/>
          </a:xfrm>
          <a:prstGeom prst="rect">
            <a:avLst/>
          </a:prstGeom>
          <a:solidFill>
            <a:srgbClr val="006462"/>
          </a:solidFill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white"/>
                </a:solidFill>
                <a:latin typeface="Arial Black" panose="020B0A04020102020204" pitchFamily="34" charset="0"/>
              </a:rPr>
              <a:t>В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Arial Black" panose="020B0A04020102020204" pitchFamily="34" charset="0"/>
              </a:rPr>
              <a:t>КРОЛЕ ОНИ МЕНЬШЕ, ЧЕМ В БРАССЕ. ЭТО ДОСТИГАЕТСЯ НЕПРЕРЫВНОЙ РАБОТОЙ НОГ КРОЛИСТА И ТЕМ, ЧТО ОДНА РУКА НАЧИНАЕТ ГРЕБОК ЗАХВАТОМ В ТОТ МОМЕНТ, КОГДА ДРУГАЯ РУКА ЕЩЕ НЕ ЗАВЕРШИЛА </a:t>
            </a:r>
            <a:r>
              <a:rPr lang="ru-RU" sz="16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ОТТАЛКИВАНИЕ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.</a:t>
            </a:r>
            <a:endParaRPr lang="ru-RU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188235" y="1844824"/>
            <a:ext cx="216024" cy="21050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95736" y="2462446"/>
            <a:ext cx="4608512" cy="677039"/>
          </a:xfrm>
          <a:prstGeom prst="straightConnector1">
            <a:avLst/>
          </a:prstGeom>
          <a:ln w="762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-248856" y="-92598"/>
            <a:ext cx="9707302" cy="6900441"/>
          </a:xfrm>
          <a:custGeom>
            <a:avLst/>
            <a:gdLst>
              <a:gd name="connsiteX0" fmla="*/ 260431 w 9707302"/>
              <a:gd name="connsiteY0" fmla="*/ 277793 h 6900441"/>
              <a:gd name="connsiteX1" fmla="*/ 781291 w 9707302"/>
              <a:gd name="connsiteY1" fmla="*/ 347241 h 6900441"/>
              <a:gd name="connsiteX2" fmla="*/ 3339297 w 9707302"/>
              <a:gd name="connsiteY2" fmla="*/ 370390 h 6900441"/>
              <a:gd name="connsiteX3" fmla="*/ 3374021 w 9707302"/>
              <a:gd name="connsiteY3" fmla="*/ 1678330 h 6900441"/>
              <a:gd name="connsiteX4" fmla="*/ 457200 w 9707302"/>
              <a:gd name="connsiteY4" fmla="*/ 1215342 h 6900441"/>
              <a:gd name="connsiteX5" fmla="*/ 630821 w 9707302"/>
              <a:gd name="connsiteY5" fmla="*/ 5104436 h 6900441"/>
              <a:gd name="connsiteX6" fmla="*/ 1927185 w 9707302"/>
              <a:gd name="connsiteY6" fmla="*/ 4305783 h 6900441"/>
              <a:gd name="connsiteX7" fmla="*/ 1614669 w 9707302"/>
              <a:gd name="connsiteY7" fmla="*/ 5335930 h 6900441"/>
              <a:gd name="connsiteX8" fmla="*/ 1001210 w 9707302"/>
              <a:gd name="connsiteY8" fmla="*/ 5567423 h 6900441"/>
              <a:gd name="connsiteX9" fmla="*/ 642395 w 9707302"/>
              <a:gd name="connsiteY9" fmla="*/ 6146157 h 6900441"/>
              <a:gd name="connsiteX10" fmla="*/ 1348451 w 9707302"/>
              <a:gd name="connsiteY10" fmla="*/ 6435525 h 6900441"/>
              <a:gd name="connsiteX11" fmla="*/ 503499 w 9707302"/>
              <a:gd name="connsiteY11" fmla="*/ 6597570 h 6900441"/>
              <a:gd name="connsiteX12" fmla="*/ 1695691 w 9707302"/>
              <a:gd name="connsiteY12" fmla="*/ 6667018 h 6900441"/>
              <a:gd name="connsiteX13" fmla="*/ 1406324 w 9707302"/>
              <a:gd name="connsiteY13" fmla="*/ 5926239 h 6900441"/>
              <a:gd name="connsiteX14" fmla="*/ 2482770 w 9707302"/>
              <a:gd name="connsiteY14" fmla="*/ 5625297 h 6900441"/>
              <a:gd name="connsiteX15" fmla="*/ 2401747 w 9707302"/>
              <a:gd name="connsiteY15" fmla="*/ 4467828 h 6900441"/>
              <a:gd name="connsiteX16" fmla="*/ 4068502 w 9707302"/>
              <a:gd name="connsiteY16" fmla="*/ 3842795 h 6900441"/>
              <a:gd name="connsiteX17" fmla="*/ 3397170 w 9707302"/>
              <a:gd name="connsiteY17" fmla="*/ 2338087 h 6900441"/>
              <a:gd name="connsiteX18" fmla="*/ 4867155 w 9707302"/>
              <a:gd name="connsiteY18" fmla="*/ 3102016 h 6900441"/>
              <a:gd name="connsiteX19" fmla="*/ 4485190 w 9707302"/>
              <a:gd name="connsiteY19" fmla="*/ 4305783 h 6900441"/>
              <a:gd name="connsiteX20" fmla="*/ 6684380 w 9707302"/>
              <a:gd name="connsiteY20" fmla="*/ 3275636 h 6900441"/>
              <a:gd name="connsiteX21" fmla="*/ 5202821 w 9707302"/>
              <a:gd name="connsiteY21" fmla="*/ 4595150 h 6900441"/>
              <a:gd name="connsiteX22" fmla="*/ 4045352 w 9707302"/>
              <a:gd name="connsiteY22" fmla="*/ 4363656 h 6900441"/>
              <a:gd name="connsiteX23" fmla="*/ 4381018 w 9707302"/>
              <a:gd name="connsiteY23" fmla="*/ 5104436 h 6900441"/>
              <a:gd name="connsiteX24" fmla="*/ 2841585 w 9707302"/>
              <a:gd name="connsiteY24" fmla="*/ 5428527 h 6900441"/>
              <a:gd name="connsiteX25" fmla="*/ 3408745 w 9707302"/>
              <a:gd name="connsiteY25" fmla="*/ 5775768 h 6900441"/>
              <a:gd name="connsiteX26" fmla="*/ 4739833 w 9707302"/>
              <a:gd name="connsiteY26" fmla="*/ 5162309 h 6900441"/>
              <a:gd name="connsiteX27" fmla="*/ 4473615 w 9707302"/>
              <a:gd name="connsiteY27" fmla="*/ 6065135 h 6900441"/>
              <a:gd name="connsiteX28" fmla="*/ 3188826 w 9707302"/>
              <a:gd name="connsiteY28" fmla="*/ 5972537 h 6900441"/>
              <a:gd name="connsiteX29" fmla="*/ 2818436 w 9707302"/>
              <a:gd name="connsiteY29" fmla="*/ 6481823 h 6900441"/>
              <a:gd name="connsiteX30" fmla="*/ 3744410 w 9707302"/>
              <a:gd name="connsiteY30" fmla="*/ 6794340 h 6900441"/>
              <a:gd name="connsiteX31" fmla="*/ 4948178 w 9707302"/>
              <a:gd name="connsiteY31" fmla="*/ 6342927 h 6900441"/>
              <a:gd name="connsiteX32" fmla="*/ 5318567 w 9707302"/>
              <a:gd name="connsiteY32" fmla="*/ 6886937 h 6900441"/>
              <a:gd name="connsiteX33" fmla="*/ 6383438 w 9707302"/>
              <a:gd name="connsiteY33" fmla="*/ 6423950 h 6900441"/>
              <a:gd name="connsiteX34" fmla="*/ 7783975 w 9707302"/>
              <a:gd name="connsiteY34" fmla="*/ 6782765 h 6900441"/>
              <a:gd name="connsiteX35" fmla="*/ 8790972 w 9707302"/>
              <a:gd name="connsiteY35" fmla="*/ 6250330 h 6900441"/>
              <a:gd name="connsiteX36" fmla="*/ 9543327 w 9707302"/>
              <a:gd name="connsiteY36" fmla="*/ 5798917 h 6900441"/>
              <a:gd name="connsiteX37" fmla="*/ 7807124 w 9707302"/>
              <a:gd name="connsiteY37" fmla="*/ 5798917 h 6900441"/>
              <a:gd name="connsiteX38" fmla="*/ 8235388 w 9707302"/>
              <a:gd name="connsiteY38" fmla="*/ 5046563 h 6900441"/>
              <a:gd name="connsiteX39" fmla="*/ 6823276 w 9707302"/>
              <a:gd name="connsiteY39" fmla="*/ 5856790 h 6900441"/>
              <a:gd name="connsiteX40" fmla="*/ 6765403 w 9707302"/>
              <a:gd name="connsiteY40" fmla="*/ 4653023 h 6900441"/>
              <a:gd name="connsiteX41" fmla="*/ 8397433 w 9707302"/>
              <a:gd name="connsiteY41" fmla="*/ 4236335 h 6900441"/>
              <a:gd name="connsiteX42" fmla="*/ 7946021 w 9707302"/>
              <a:gd name="connsiteY42" fmla="*/ 3217763 h 6900441"/>
              <a:gd name="connsiteX43" fmla="*/ 8709950 w 9707302"/>
              <a:gd name="connsiteY43" fmla="*/ 2488557 h 6900441"/>
              <a:gd name="connsiteX44" fmla="*/ 7633504 w 9707302"/>
              <a:gd name="connsiteY44" fmla="*/ 1944547 h 6900441"/>
              <a:gd name="connsiteX45" fmla="*/ 9311833 w 9707302"/>
              <a:gd name="connsiteY45" fmla="*/ 868102 h 6900441"/>
              <a:gd name="connsiteX46" fmla="*/ 7969170 w 9707302"/>
              <a:gd name="connsiteY46" fmla="*/ 46299 h 6900441"/>
              <a:gd name="connsiteX47" fmla="*/ 7702952 w 9707302"/>
              <a:gd name="connsiteY47" fmla="*/ 1145894 h 6900441"/>
              <a:gd name="connsiteX48" fmla="*/ 7066345 w 9707302"/>
              <a:gd name="connsiteY48" fmla="*/ 497712 h 6900441"/>
              <a:gd name="connsiteX49" fmla="*/ 6788552 w 9707302"/>
              <a:gd name="connsiteY49" fmla="*/ 2303363 h 6900441"/>
              <a:gd name="connsiteX50" fmla="*/ 6244542 w 9707302"/>
              <a:gd name="connsiteY50" fmla="*/ 1805651 h 6900441"/>
              <a:gd name="connsiteX51" fmla="*/ 6695955 w 9707302"/>
              <a:gd name="connsiteY51" fmla="*/ 960699 h 6900441"/>
              <a:gd name="connsiteX52" fmla="*/ 3929605 w 9707302"/>
              <a:gd name="connsiteY52" fmla="*/ 1944547 h 6900441"/>
              <a:gd name="connsiteX53" fmla="*/ 5017626 w 9707302"/>
              <a:gd name="connsiteY53" fmla="*/ 46299 h 690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707302" h="6900441">
                <a:moveTo>
                  <a:pt x="260431" y="277793"/>
                </a:moveTo>
                <a:cubicBezTo>
                  <a:pt x="264289" y="304800"/>
                  <a:pt x="268147" y="331808"/>
                  <a:pt x="781291" y="347241"/>
                </a:cubicBezTo>
                <a:cubicBezTo>
                  <a:pt x="1294435" y="362674"/>
                  <a:pt x="2907175" y="148542"/>
                  <a:pt x="3339297" y="370390"/>
                </a:cubicBezTo>
                <a:cubicBezTo>
                  <a:pt x="3771419" y="592238"/>
                  <a:pt x="3854370" y="1537505"/>
                  <a:pt x="3374021" y="1678330"/>
                </a:cubicBezTo>
                <a:cubicBezTo>
                  <a:pt x="2893672" y="1819155"/>
                  <a:pt x="914400" y="644324"/>
                  <a:pt x="457200" y="1215342"/>
                </a:cubicBezTo>
                <a:cubicBezTo>
                  <a:pt x="0" y="1786360"/>
                  <a:pt x="385824" y="4589363"/>
                  <a:pt x="630821" y="5104436"/>
                </a:cubicBezTo>
                <a:cubicBezTo>
                  <a:pt x="875818" y="5619509"/>
                  <a:pt x="1763210" y="4267201"/>
                  <a:pt x="1927185" y="4305783"/>
                </a:cubicBezTo>
                <a:cubicBezTo>
                  <a:pt x="2091160" y="4344365"/>
                  <a:pt x="1768998" y="5125657"/>
                  <a:pt x="1614669" y="5335930"/>
                </a:cubicBezTo>
                <a:cubicBezTo>
                  <a:pt x="1460340" y="5546203"/>
                  <a:pt x="1163256" y="5432385"/>
                  <a:pt x="1001210" y="5567423"/>
                </a:cubicBezTo>
                <a:cubicBezTo>
                  <a:pt x="839164" y="5702461"/>
                  <a:pt x="584522" y="6001473"/>
                  <a:pt x="642395" y="6146157"/>
                </a:cubicBezTo>
                <a:cubicBezTo>
                  <a:pt x="700269" y="6290841"/>
                  <a:pt x="1371600" y="6360289"/>
                  <a:pt x="1348451" y="6435525"/>
                </a:cubicBezTo>
                <a:cubicBezTo>
                  <a:pt x="1325302" y="6510761"/>
                  <a:pt x="445626" y="6558988"/>
                  <a:pt x="503499" y="6597570"/>
                </a:cubicBezTo>
                <a:cubicBezTo>
                  <a:pt x="561372" y="6636152"/>
                  <a:pt x="1545220" y="6778906"/>
                  <a:pt x="1695691" y="6667018"/>
                </a:cubicBezTo>
                <a:cubicBezTo>
                  <a:pt x="1846162" y="6555130"/>
                  <a:pt x="1275144" y="6099859"/>
                  <a:pt x="1406324" y="5926239"/>
                </a:cubicBezTo>
                <a:cubicBezTo>
                  <a:pt x="1537504" y="5752619"/>
                  <a:pt x="2316866" y="5868365"/>
                  <a:pt x="2482770" y="5625297"/>
                </a:cubicBezTo>
                <a:cubicBezTo>
                  <a:pt x="2648674" y="5382229"/>
                  <a:pt x="2137458" y="4764912"/>
                  <a:pt x="2401747" y="4467828"/>
                </a:cubicBezTo>
                <a:cubicBezTo>
                  <a:pt x="2666036" y="4170744"/>
                  <a:pt x="3902598" y="4197752"/>
                  <a:pt x="4068502" y="3842795"/>
                </a:cubicBezTo>
                <a:cubicBezTo>
                  <a:pt x="4234406" y="3487838"/>
                  <a:pt x="3264061" y="2461550"/>
                  <a:pt x="3397170" y="2338087"/>
                </a:cubicBezTo>
                <a:cubicBezTo>
                  <a:pt x="3530279" y="2214624"/>
                  <a:pt x="4685818" y="2774067"/>
                  <a:pt x="4867155" y="3102016"/>
                </a:cubicBezTo>
                <a:cubicBezTo>
                  <a:pt x="5048492" y="3429965"/>
                  <a:pt x="4182319" y="4276846"/>
                  <a:pt x="4485190" y="4305783"/>
                </a:cubicBezTo>
                <a:cubicBezTo>
                  <a:pt x="4788061" y="4334720"/>
                  <a:pt x="6564775" y="3227408"/>
                  <a:pt x="6684380" y="3275636"/>
                </a:cubicBezTo>
                <a:cubicBezTo>
                  <a:pt x="6803985" y="3323864"/>
                  <a:pt x="5642659" y="4413813"/>
                  <a:pt x="5202821" y="4595150"/>
                </a:cubicBezTo>
                <a:cubicBezTo>
                  <a:pt x="4762983" y="4776487"/>
                  <a:pt x="4182319" y="4278775"/>
                  <a:pt x="4045352" y="4363656"/>
                </a:cubicBezTo>
                <a:cubicBezTo>
                  <a:pt x="3908385" y="4448537"/>
                  <a:pt x="4581646" y="4926957"/>
                  <a:pt x="4381018" y="5104436"/>
                </a:cubicBezTo>
                <a:cubicBezTo>
                  <a:pt x="4180390" y="5281915"/>
                  <a:pt x="3003631" y="5316638"/>
                  <a:pt x="2841585" y="5428527"/>
                </a:cubicBezTo>
                <a:cubicBezTo>
                  <a:pt x="2679540" y="5540416"/>
                  <a:pt x="3092370" y="5820138"/>
                  <a:pt x="3408745" y="5775768"/>
                </a:cubicBezTo>
                <a:cubicBezTo>
                  <a:pt x="3725120" y="5731398"/>
                  <a:pt x="4562355" y="5114081"/>
                  <a:pt x="4739833" y="5162309"/>
                </a:cubicBezTo>
                <a:cubicBezTo>
                  <a:pt x="4917311" y="5210537"/>
                  <a:pt x="4732116" y="5930097"/>
                  <a:pt x="4473615" y="6065135"/>
                </a:cubicBezTo>
                <a:cubicBezTo>
                  <a:pt x="4215114" y="6200173"/>
                  <a:pt x="3464689" y="5903089"/>
                  <a:pt x="3188826" y="5972537"/>
                </a:cubicBezTo>
                <a:cubicBezTo>
                  <a:pt x="2912963" y="6041985"/>
                  <a:pt x="2725839" y="6344856"/>
                  <a:pt x="2818436" y="6481823"/>
                </a:cubicBezTo>
                <a:cubicBezTo>
                  <a:pt x="2911033" y="6618790"/>
                  <a:pt x="3389453" y="6817489"/>
                  <a:pt x="3744410" y="6794340"/>
                </a:cubicBezTo>
                <a:cubicBezTo>
                  <a:pt x="4099367" y="6771191"/>
                  <a:pt x="4685819" y="6327494"/>
                  <a:pt x="4948178" y="6342927"/>
                </a:cubicBezTo>
                <a:cubicBezTo>
                  <a:pt x="5210537" y="6358360"/>
                  <a:pt x="5079357" y="6873433"/>
                  <a:pt x="5318567" y="6886937"/>
                </a:cubicBezTo>
                <a:cubicBezTo>
                  <a:pt x="5557777" y="6900441"/>
                  <a:pt x="5972537" y="6441312"/>
                  <a:pt x="6383438" y="6423950"/>
                </a:cubicBezTo>
                <a:cubicBezTo>
                  <a:pt x="6794339" y="6406588"/>
                  <a:pt x="7382719" y="6811702"/>
                  <a:pt x="7783975" y="6782765"/>
                </a:cubicBezTo>
                <a:cubicBezTo>
                  <a:pt x="8185231" y="6753828"/>
                  <a:pt x="8497747" y="6414305"/>
                  <a:pt x="8790972" y="6250330"/>
                </a:cubicBezTo>
                <a:cubicBezTo>
                  <a:pt x="9084197" y="6086355"/>
                  <a:pt x="9707302" y="5874152"/>
                  <a:pt x="9543327" y="5798917"/>
                </a:cubicBezTo>
                <a:cubicBezTo>
                  <a:pt x="9379352" y="5723682"/>
                  <a:pt x="8025114" y="5924309"/>
                  <a:pt x="7807124" y="5798917"/>
                </a:cubicBezTo>
                <a:cubicBezTo>
                  <a:pt x="7589134" y="5673525"/>
                  <a:pt x="8399363" y="5036918"/>
                  <a:pt x="8235388" y="5046563"/>
                </a:cubicBezTo>
                <a:cubicBezTo>
                  <a:pt x="8071413" y="5056208"/>
                  <a:pt x="7068274" y="5922380"/>
                  <a:pt x="6823276" y="5856790"/>
                </a:cubicBezTo>
                <a:cubicBezTo>
                  <a:pt x="6578279" y="5791200"/>
                  <a:pt x="6503044" y="4923099"/>
                  <a:pt x="6765403" y="4653023"/>
                </a:cubicBezTo>
                <a:cubicBezTo>
                  <a:pt x="7027762" y="4382947"/>
                  <a:pt x="8200663" y="4475545"/>
                  <a:pt x="8397433" y="4236335"/>
                </a:cubicBezTo>
                <a:cubicBezTo>
                  <a:pt x="8594203" y="3997125"/>
                  <a:pt x="7893935" y="3509059"/>
                  <a:pt x="7946021" y="3217763"/>
                </a:cubicBezTo>
                <a:cubicBezTo>
                  <a:pt x="7998107" y="2926467"/>
                  <a:pt x="8762036" y="2700760"/>
                  <a:pt x="8709950" y="2488557"/>
                </a:cubicBezTo>
                <a:cubicBezTo>
                  <a:pt x="8657864" y="2276354"/>
                  <a:pt x="7533190" y="2214623"/>
                  <a:pt x="7633504" y="1944547"/>
                </a:cubicBezTo>
                <a:cubicBezTo>
                  <a:pt x="7733818" y="1674471"/>
                  <a:pt x="9255889" y="1184477"/>
                  <a:pt x="9311833" y="868102"/>
                </a:cubicBezTo>
                <a:cubicBezTo>
                  <a:pt x="9367777" y="551727"/>
                  <a:pt x="8237317" y="0"/>
                  <a:pt x="7969170" y="46299"/>
                </a:cubicBezTo>
                <a:cubicBezTo>
                  <a:pt x="7701023" y="92598"/>
                  <a:pt x="7853423" y="1070659"/>
                  <a:pt x="7702952" y="1145894"/>
                </a:cubicBezTo>
                <a:cubicBezTo>
                  <a:pt x="7552481" y="1221129"/>
                  <a:pt x="7218745" y="304801"/>
                  <a:pt x="7066345" y="497712"/>
                </a:cubicBezTo>
                <a:cubicBezTo>
                  <a:pt x="6913945" y="690624"/>
                  <a:pt x="6925519" y="2085373"/>
                  <a:pt x="6788552" y="2303363"/>
                </a:cubicBezTo>
                <a:cubicBezTo>
                  <a:pt x="6651585" y="2521353"/>
                  <a:pt x="6259975" y="2029428"/>
                  <a:pt x="6244542" y="1805651"/>
                </a:cubicBezTo>
                <a:cubicBezTo>
                  <a:pt x="6229109" y="1581874"/>
                  <a:pt x="7081778" y="937550"/>
                  <a:pt x="6695955" y="960699"/>
                </a:cubicBezTo>
                <a:cubicBezTo>
                  <a:pt x="6310132" y="983848"/>
                  <a:pt x="4209326" y="2096947"/>
                  <a:pt x="3929605" y="1944547"/>
                </a:cubicBezTo>
                <a:cubicBezTo>
                  <a:pt x="3649884" y="1792147"/>
                  <a:pt x="4333755" y="919223"/>
                  <a:pt x="5017626" y="46299"/>
                </a:cubicBezTo>
              </a:path>
            </a:pathLst>
          </a:custGeom>
          <a:effectLst>
            <a:outerShdw blurRad="88900" dist="76200" dir="12000000" sx="97000" sy="97000" algn="ctr" rotWithShape="0">
              <a:schemeClr val="bg2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3042" y="692696"/>
            <a:ext cx="6663506" cy="4456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3600400" cy="72008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Введение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501008"/>
            <a:ext cx="8856984" cy="330683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Arial Black" panose="020B0A04020102020204" pitchFamily="34" charset="0"/>
              </a:rPr>
              <a:t>В настоящее время одним из наиболее популярных, общедоступных и быстро развивающихся видов спорта является плавание. Во многих странах этот вид спорта является одним из главных разделов социальных программ оздоровления и физического воспитания большинства возрастных групп населения благодаря своему оздоровительному, прикладному и общеразвивающему значению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accent2">
                <a:lumMod val="40000"/>
                <a:lumOff val="60000"/>
                <a:alpha val="3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143328" cy="46074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208912" cy="792088"/>
          </a:xfrm>
          <a:solidFill>
            <a:schemeClr val="bg2">
              <a:lumMod val="60000"/>
              <a:lumOff val="40000"/>
              <a:alpha val="70000"/>
            </a:schemeClr>
          </a:solidFill>
          <a:scene3d>
            <a:camera prst="orthographicFront"/>
            <a:lightRig rig="freezing" dir="t">
              <a:rot lat="0" lon="0" rev="7200000"/>
            </a:lightRig>
          </a:scene3d>
          <a:sp3d extrusionH="76200" prstMaterial="metal">
            <a:bevelT w="95250" h="95250"/>
            <a:bevelB w="101600" h="114300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b="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Объект исследования: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640960" cy="576064"/>
          </a:xfrm>
          <a:solidFill>
            <a:schemeClr val="accent2">
              <a:lumMod val="40000"/>
              <a:lumOff val="60000"/>
              <a:alpha val="61000"/>
            </a:schemeClr>
          </a:solidFill>
          <a:effectLst>
            <a:outerShdw dist="165100" dir="6600000" sx="110000" sy="110000" algn="ctr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 contourW="19050">
            <a:bevelT w="19050" h="95250"/>
            <a:bevelB w="25400" h="101600"/>
          </a:sp3d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Процесс обучения двигательным действиям в плавании 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24936" cy="738664"/>
          </a:xfrm>
          <a:prstGeom prst="rect">
            <a:avLst/>
          </a:prstGeom>
          <a:solidFill>
            <a:schemeClr val="bg2">
              <a:lumMod val="40000"/>
              <a:lumOff val="60000"/>
              <a:alpha val="83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07950" h="101600" prst="relaxedInset"/>
            <a:bevelB w="95250" h="10795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Предмет  исследования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методика обучения двигательным действиям в плавании различными способами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827068"/>
            <a:ext cx="5328592" cy="1015663"/>
          </a:xfrm>
          <a:prstGeom prst="rect">
            <a:avLst/>
          </a:prstGeom>
          <a:solidFill>
            <a:schemeClr val="bg2">
              <a:lumMod val="20000"/>
              <a:lumOff val="80000"/>
              <a:alpha val="58000"/>
            </a:schemeClr>
          </a:solidFill>
          <a:scene3d>
            <a:camera prst="orthographicFront"/>
            <a:lightRig rig="threePt" dir="t"/>
          </a:scene3d>
          <a:sp3d extrusionH="19050">
            <a:bevelT w="101600" prst="relaxedInset"/>
            <a:bevelB w="101600" h="88900"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Цель работы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– определение эффективности разработанной методики обучения плаванию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23928" y="1052736"/>
            <a:ext cx="792088" cy="774332"/>
          </a:xfrm>
          <a:prstGeom prst="downArrow">
            <a:avLst>
              <a:gd name="adj1" fmla="val 50000"/>
              <a:gd name="adj2" fmla="val 45482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89040"/>
            <a:ext cx="8424936" cy="923330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scene3d>
            <a:camera prst="orthographicFront"/>
            <a:lightRig rig="soft" dir="t">
              <a:rot lat="0" lon="0" rev="1200000"/>
            </a:lightRig>
          </a:scene3d>
          <a:sp3d extrusionH="31750" contourW="31750">
            <a:bevelT w="114300" h="114300" prst="relaxedInset"/>
            <a:bevelB w="114300" h="1143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Биомеханика плавания - это увлекательное путешествие в мир оптимизации движений и достижения максимальной производительности в воде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013176"/>
            <a:ext cx="8424936" cy="1477328"/>
          </a:xfrm>
          <a:prstGeom prst="rect">
            <a:avLst/>
          </a:prstGeom>
          <a:solidFill>
            <a:schemeClr val="accent5">
              <a:lumMod val="40000"/>
              <a:lumOff val="60000"/>
              <a:alpha val="42000"/>
            </a:schemeClr>
          </a:solidFill>
          <a:scene3d>
            <a:camera prst="orthographicFront"/>
            <a:lightRig rig="soft" dir="t">
              <a:rot lat="0" lon="0" rev="1200000"/>
            </a:lightRig>
          </a:scene3d>
          <a:sp3d extrusionH="31750" contourW="31750">
            <a:bevelT w="114300" h="114300" prst="relaxedInset"/>
            <a:bevelB w="114300" h="114300"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Ключевые компоненты успешного плавания: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понимание гидродинамики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правильное положение тела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оптимизация движений рук и ног</a:t>
            </a:r>
          </a:p>
          <a:p>
            <a:pPr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согласованность и сила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00">
              <a:schemeClr val="accent2">
                <a:lumMod val="40000"/>
                <a:lumOff val="6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6624736" cy="584775"/>
          </a:xfrm>
          <a:prstGeom prst="rect">
            <a:avLst/>
          </a:prstGeom>
          <a:solidFill>
            <a:schemeClr val="bg2">
              <a:alpha val="85000"/>
            </a:schemeClr>
          </a:solidFill>
          <a:effectLst>
            <a:outerShdw blurRad="406400" dist="38100" dir="11640000" sx="85000" sy="85000" algn="ctr" rotWithShape="0">
              <a:srgbClr val="000000">
                <a:alpha val="5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Физические свойства воды</a:t>
            </a:r>
            <a:r>
              <a:rPr lang="ru-RU" dirty="0" smtClean="0">
                <a:latin typeface="Arial Black" panose="020B0A04020102020204" pitchFamily="34" charset="0"/>
              </a:rPr>
              <a:t> 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86463043"/>
              </p:ext>
            </p:extLst>
          </p:nvPr>
        </p:nvGraphicFramePr>
        <p:xfrm>
          <a:off x="2051720" y="5085184"/>
          <a:ext cx="2808312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2279169629"/>
              </p:ext>
            </p:extLst>
          </p:nvPr>
        </p:nvGraphicFramePr>
        <p:xfrm>
          <a:off x="4860032" y="4797152"/>
          <a:ext cx="252028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51720" y="980728"/>
            <a:ext cx="4896544" cy="318055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1. Плотность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2. Удельный вес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3. Вязкость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4. Сжимаемость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5. Звукопроводность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6. Теплопроводность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7. Преломление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365104"/>
            <a:ext cx="8640960" cy="2123658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scene3d>
            <a:camera prst="orthographicFront"/>
            <a:lightRig rig="soft" dir="t">
              <a:rot lat="0" lon="0" rev="1800000"/>
            </a:lightRig>
          </a:scene3d>
          <a:sp3d extrusionH="120650" contourW="57150">
            <a:bevelT w="120650" prst="relaxedInset"/>
            <a:bevelB w="120650" prst="relaxedInset"/>
            <a:extrusionClr>
              <a:schemeClr val="accent2">
                <a:lumMod val="40000"/>
                <a:lumOff val="60000"/>
              </a:schemeClr>
            </a:extrusionClr>
          </a:sp3d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!!!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УДЕЛЬНЫЙ ВЕС ПРЕСНОЙ ВОДЫ СОСТАВЛЯЕТ 1,00 Г/СМ3 - ПОГРУЖЕННОЕ В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ВОДУ ТЕЛО МОЖЕТ УТОНУТЬ ТОЛЬКО В ТОМ СЛУЧАЕ, ЕСЛИ ЕГО УДЕЛЬНЫЙ ВЕС БОЛЬШЕ УДЕЛЬНОГО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2997"/>
            <a:ext cx="8388932" cy="572206"/>
          </a:xfrm>
          <a:gradFill>
            <a:gsLst>
              <a:gs pos="36000">
                <a:srgbClr val="5E9EFF">
                  <a:alpha val="7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>
              <a:rot lat="0" lon="20699988" rev="0"/>
            </a:camera>
            <a:lightRig rig="threePt" dir="t"/>
          </a:scene3d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КРОЛЬ: КИНЕМАТИКА ПЛАВАНИЯ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en.bsu.ru/content/page/1415/hecadem/strelnikov_av/biomehanika/files/mzip_394_18869/index.files/image001.gif"/>
          <p:cNvPicPr>
            <a:picLocks noChangeAspect="1" noChangeArrowheads="1"/>
          </p:cNvPicPr>
          <p:nvPr/>
        </p:nvPicPr>
        <p:blipFill>
          <a:blip r:embed="rId2" cstate="print">
            <a:lum bright="-11000" contrast="-22000"/>
          </a:blip>
          <a:srcRect/>
          <a:stretch>
            <a:fillRect/>
          </a:stretch>
        </p:blipFill>
        <p:spPr bwMode="auto">
          <a:xfrm>
            <a:off x="251520" y="1985938"/>
            <a:ext cx="8712968" cy="32084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633851"/>
            <a:ext cx="8424936" cy="1323439"/>
          </a:xfrm>
          <a:prstGeom prst="rect">
            <a:avLst/>
          </a:prstGeom>
          <a:gradFill>
            <a:gsLst>
              <a:gs pos="36000">
                <a:srgbClr val="8488C4">
                  <a:alpha val="58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ПЕРВЫЙ ПОЛУЦИКЛ: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1 - ВЫХОД ЛОКТЯ ЛЕВОЙ РУКИ ИЗ ВОДЫ</a:t>
            </a:r>
          </a:p>
          <a:p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  <a:latin typeface="Arial Black" panose="020B0A04020102020204" pitchFamily="34" charset="0"/>
              </a:rPr>
              <a:t>2 - ВЫХОД ЛЕВОЙ КИСТИ ИЗ ВОДЫ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3 - ПРОХОЖДЕНИЕ ЛОКТЯ ПРАВОЙ РУКИ МИМО ПЛЕЧА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4 - МОМЕНТ ПОЛНОГО ПОГРУЖЕНИЯ ЛЕВОЙ РУКИ В ВОДУ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194358"/>
            <a:ext cx="8424936" cy="147732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ВТОРОЙ ПОЛУЦИКЛ АНАЛОГИЧЕН ПЕРВОМУ,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ОН НАЧИНАЕТСЯ С ВЫХОДА ЛОКТЯ ПРАВОЙ РУКИ ИЗ ВОДЫ (ПО Р. ХАЛЬЯНДУ)</a:t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ШЕСТИУДАРНЫЙ КРОЛЬ ПРИМЕНЯЕТСЯ НА СПРИНТЕРСКИХ</a:t>
            </a:r>
            <a:b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ДИСТАНЦИЯХ, А ДВУКРАТНЫЙ - НА СТАЙЕРСКИХ 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ОБУЧЕНИЕ ДЕТЕЙ НАЧИНАЮТ С ШЕСТИУДАРНОГО ВАРИАНТА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4624"/>
            <a:ext cx="3168352" cy="1008112"/>
          </a:xfrm>
          <a:solidFill>
            <a:schemeClr val="accent5">
              <a:lumMod val="75000"/>
              <a:alpha val="40000"/>
            </a:schemeClr>
          </a:solidFill>
          <a:scene3d>
            <a:camera prst="orthographicFront"/>
            <a:lightRig rig="freezing" dir="t">
              <a:rot lat="0" lon="0" rev="5640000"/>
            </a:lightRig>
          </a:scene3d>
          <a:sp3d>
            <a:bevelT w="95250" prst="relaxedInset"/>
            <a:bevelB w="107950" prst="relaxedInset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r>
              <a:rPr lang="ru-RU" sz="6600" dirty="0" smtClean="0">
                <a:solidFill>
                  <a:schemeClr val="tx1">
                    <a:lumMod val="50000"/>
                  </a:schemeClr>
                </a:solidFill>
                <a:latin typeface="Arial Black" panose="020B0A04020102020204" pitchFamily="34" charset="0"/>
              </a:rPr>
              <a:t>Задачи</a:t>
            </a:r>
            <a:endParaRPr lang="ru-RU" sz="6600" dirty="0">
              <a:solidFill>
                <a:schemeClr val="tx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5013176"/>
            <a:ext cx="6984776" cy="1569660"/>
          </a:xfrm>
          <a:prstGeom prst="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  <a:scene3d>
            <a:camera prst="orthographicFront"/>
            <a:lightRig rig="twoPt" dir="t">
              <a:rot lat="0" lon="0" rev="1800000"/>
            </a:lightRig>
          </a:scene3d>
          <a:sp3d extrusionH="44450">
            <a:bevelT w="165100" h="127000" prst="slope"/>
            <a:bevelB w="120650" h="146050" prst="slope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Выдох (при повороте головы вправо)</a:t>
            </a:r>
            <a:b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осуществляется в III и IV фазах первого полуцикла,</a:t>
            </a:r>
            <a:b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 вдох - в I и II фазах полуцикла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67544" y="5229200"/>
            <a:ext cx="936104" cy="1080120"/>
          </a:xfrm>
          <a:prstGeom prst="curved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21181"/>
            <a:ext cx="8856984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 Black" panose="020B0A04020102020204" pitchFamily="34" charset="0"/>
                <a:cs typeface="Arial" pitchFamily="34" charset="0"/>
              </a:rPr>
              <a:t>1 ФАЗА: как </a:t>
            </a:r>
            <a:r>
              <a:rPr lang="ru-RU" b="1" dirty="0">
                <a:latin typeface="Arial Black" panose="020B0A04020102020204" pitchFamily="34" charset="0"/>
                <a:cs typeface="Arial" pitchFamily="34" charset="0"/>
              </a:rPr>
              <a:t>можно меньше терять скорость продвижения </a:t>
            </a:r>
            <a:r>
              <a:rPr lang="ru-RU" b="1" dirty="0" smtClean="0">
                <a:latin typeface="Arial Black" panose="020B0A04020102020204" pitchFamily="34" charset="0"/>
                <a:cs typeface="Arial" pitchFamily="34" charset="0"/>
              </a:rPr>
              <a:t>вперед</a:t>
            </a:r>
            <a:endParaRPr lang="ru-RU" b="1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1259" y="2412420"/>
            <a:ext cx="5181021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2 ФАЗА: начать </a:t>
            </a:r>
            <a:r>
              <a:rPr lang="ru-RU" dirty="0">
                <a:latin typeface="Arial Black" panose="020B0A04020102020204" pitchFamily="34" charset="0"/>
              </a:rPr>
              <a:t>увеличение скорости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3767" y="3307210"/>
            <a:ext cx="3816425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Arial Black" panose="020B0A04020102020204" pitchFamily="34" charset="0"/>
              </a:rPr>
              <a:t>3 ФАЗА: повысить </a:t>
            </a:r>
            <a:r>
              <a:rPr lang="ru-RU" dirty="0">
                <a:latin typeface="Arial Black" panose="020B0A04020102020204" pitchFamily="34" charset="0"/>
              </a:rPr>
              <a:t>скорость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4282713"/>
            <a:ext cx="6120680" cy="36933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4 ФАЗА: как </a:t>
            </a:r>
            <a:r>
              <a:rPr lang="ru-RU" dirty="0">
                <a:latin typeface="Arial Black" panose="020B0A04020102020204" pitchFamily="34" charset="0"/>
              </a:rPr>
              <a:t>можно более поднять скорость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175956" y="995724"/>
            <a:ext cx="539550" cy="578920"/>
          </a:xfrm>
          <a:prstGeom prst="downArrow">
            <a:avLst/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175955" y="1855402"/>
            <a:ext cx="539551" cy="608714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13862" y="2755904"/>
            <a:ext cx="501645" cy="577154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194908" y="3676542"/>
            <a:ext cx="539552" cy="606171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.bsu.ru/content/page/1415/hecadem/strelnikov_av/biomehanika/files/mzip_394_18869/index.files/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08162"/>
            <a:ext cx="7128791" cy="4205822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70618277"/>
              </p:ext>
            </p:extLst>
          </p:nvPr>
        </p:nvGraphicFramePr>
        <p:xfrm>
          <a:off x="0" y="116632"/>
          <a:ext cx="6444208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1196752"/>
            <a:ext cx="7920880" cy="1200329"/>
          </a:xfrm>
          <a:prstGeom prst="rect">
            <a:avLst/>
          </a:prstGeom>
          <a:gradFill>
            <a:gsLst>
              <a:gs pos="56000">
                <a:srgbClr val="CCCCFF">
                  <a:alpha val="53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4200000" scaled="0"/>
          </a:gradFill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1- НАЧАЛО РАЗГИБАНИЯ В КОЛЕННЫХ СУСТАВАХ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2- МОМЕНТ ВЫПРЯМЛЕНИЯ НОГ В КОЛЕННЫХ СУСТАВАХ 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3- ОКОНЧАНИЕ ДВИЖЕНИЯ КИСТЕЙ НАЗАД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4- НАЧАЛО РАЗГИБАНИЯ РУК В ЛОКТЕВЫХ СУСТАВАХ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3456384" cy="864096"/>
          </a:xfrm>
          <a:solidFill>
            <a:schemeClr val="accent5">
              <a:lumMod val="75000"/>
              <a:alpha val="51000"/>
            </a:schemeClr>
          </a:solidFill>
          <a:scene3d>
            <a:camera prst="orthographicFront"/>
            <a:lightRig rig="twoPt" dir="t"/>
          </a:scene3d>
          <a:sp3d extrusionH="19050">
            <a:bevelT w="114300" h="101600"/>
            <a:bevelB w="107950" h="101600"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Задачи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013176"/>
            <a:ext cx="6264696" cy="1200329"/>
          </a:xfrm>
          <a:prstGeom prst="rect">
            <a:avLst/>
          </a:prstGeom>
          <a:gradFill flip="none" rotWithShape="1">
            <a:gsLst>
              <a:gs pos="42000">
                <a:schemeClr val="accent1">
                  <a:tint val="66000"/>
                  <a:satMod val="160000"/>
                  <a:alpha val="7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6600000" scaled="0"/>
            <a:tileRect/>
          </a:gradFill>
          <a:scene3d>
            <a:camera prst="orthographicFront"/>
            <a:lightRig rig="soft" dir="t"/>
          </a:scene3d>
          <a:sp3d extrusionH="63500" contourW="6350">
            <a:bevelT w="247650" h="171450"/>
            <a:bevelB w="203200" h="15875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ВЫДОХ ОСУЩЕСТВЛЯЕТСЯ ВО II ФАЗЕ И</a:t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НАЧАЛЕ III ФАЗЫ, А ВДОХ - В КОНЦЕ III ФАЗЫ</a:t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НАЧАЛЕ IV ФАЗЫ. С КОНЦА IV ФАЗЫ ДО</a:t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НАЧАЛА II ФАЗЫ -ЗАДЕРЖКА ДЫХАНИЯ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11560" y="5098251"/>
            <a:ext cx="864096" cy="864096"/>
          </a:xfrm>
          <a:prstGeom prst="curvedRightArrow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6600000" scaled="0"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11713"/>
            <a:ext cx="45770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 ФАЗА: ПОВЫСИТЬ СКОРОСТЬ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6244" y="2439834"/>
            <a:ext cx="6984776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2 ФАЗА: КАК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МОЖНО ВЫШЕ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ПОДНЯТЬ СКОРОСТЬ</a:t>
            </a:r>
            <a:endParaRPr lang="ru-RU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8252" y="3447765"/>
            <a:ext cx="6912768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3 ФАЗА: МИНИМИЗИРОВАТЬ ПАДЕНИЕ СКОРОСТИ</a:t>
            </a:r>
            <a:endParaRPr lang="ru-RU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50260" y="4395012"/>
            <a:ext cx="684076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4 ФАЗА: КАК </a:t>
            </a:r>
            <a:r>
              <a:rPr lang="ru-RU" dirty="0">
                <a:solidFill>
                  <a:prstClr val="white"/>
                </a:solidFill>
                <a:latin typeface="Arial Black" panose="020B0A04020102020204" pitchFamily="34" charset="0"/>
              </a:rPr>
              <a:t>МОЖНО </a:t>
            </a:r>
            <a:r>
              <a:rPr lang="ru-RU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МЕНЬШЕ ТЕРЯТЬ СКОРОСТЬ</a:t>
            </a:r>
            <a:endParaRPr lang="ru-RU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1960" y="1052736"/>
            <a:ext cx="576064" cy="494402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1881045"/>
            <a:ext cx="576064" cy="60684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139952" y="2821796"/>
            <a:ext cx="720080" cy="645096"/>
          </a:xfrm>
          <a:prstGeom prst="downArrow">
            <a:avLst>
              <a:gd name="adj1" fmla="val 40820"/>
              <a:gd name="adj2" fmla="val 4829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211960" y="3817097"/>
            <a:ext cx="591394" cy="60066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776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Constantia</vt:lpstr>
      <vt:lpstr>Wingdings</vt:lpstr>
      <vt:lpstr>Wingdings 2</vt:lpstr>
      <vt:lpstr>Поток</vt:lpstr>
      <vt:lpstr>Презентация PowerPoint</vt:lpstr>
      <vt:lpstr>Введение</vt:lpstr>
      <vt:lpstr>Объект исследования:</vt:lpstr>
      <vt:lpstr>Презентация PowerPoint</vt:lpstr>
      <vt:lpstr>Презентация PowerPoint</vt:lpstr>
      <vt:lpstr>КРОЛЬ: КИНЕМАТИКА ПЛАВАНИЯ</vt:lpstr>
      <vt:lpstr>Задачи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Студент</dc:creator>
  <cp:lastModifiedBy>hp</cp:lastModifiedBy>
  <cp:revision>73</cp:revision>
  <dcterms:created xsi:type="dcterms:W3CDTF">2024-02-28T10:58:19Z</dcterms:created>
  <dcterms:modified xsi:type="dcterms:W3CDTF">2024-04-10T17:11:38Z</dcterms:modified>
</cp:coreProperties>
</file>