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8" r:id="rId2"/>
    <p:sldId id="259" r:id="rId3"/>
    <p:sldId id="260" r:id="rId4"/>
    <p:sldId id="261" r:id="rId5"/>
    <p:sldId id="263" r:id="rId6"/>
    <p:sldId id="265" r:id="rId7"/>
    <p:sldId id="267" r:id="rId8"/>
    <p:sldId id="268" r:id="rId9"/>
    <p:sldId id="269" r:id="rId10"/>
    <p:sldId id="270" r:id="rId11"/>
    <p:sldId id="271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9883EF-3B6C-4672-90AC-C32C20958C29}" type="datetimeFigureOut">
              <a:rPr lang="ru-RU" smtClean="0"/>
              <a:pPr/>
              <a:t>20.05.2024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98A6E0-5E7A-4F87-9AE1-C2C1B11013C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8A6E0-5E7A-4F87-9AE1-C2C1B11013C4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8A6E0-5E7A-4F87-9AE1-C2C1B11013C4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8A6E0-5E7A-4F87-9AE1-C2C1B11013C4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  <a:alpha val="3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  <a:alpha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802631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r>
              <a:rPr lang="ru-RU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Спортивное сооружение, оборудование и экипировка </a:t>
            </a:r>
            <a:br>
              <a:rPr lang="ru-RU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в легкой атлетике</a:t>
            </a:r>
            <a:endParaRPr lang="ru-RU" dirty="0"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00298" y="3929066"/>
            <a:ext cx="6400800" cy="1752600"/>
          </a:xfrm>
        </p:spPr>
        <p:txBody>
          <a:bodyPr>
            <a:normAutofit fontScale="70000" lnSpcReduction="20000"/>
          </a:bodyPr>
          <a:lstStyle/>
          <a:p>
            <a:pPr algn="r"/>
            <a:r>
              <a:rPr lang="ru-RU" dirty="0" smtClean="0">
                <a:solidFill>
                  <a:schemeClr val="tx1"/>
                </a:solidFill>
              </a:rPr>
              <a:t>Выполнила</a:t>
            </a:r>
            <a:r>
              <a:rPr lang="en-US" dirty="0" smtClean="0">
                <a:solidFill>
                  <a:schemeClr val="tx1"/>
                </a:solidFill>
              </a:rPr>
              <a:t>: </a:t>
            </a:r>
            <a:r>
              <a:rPr lang="ru-RU" dirty="0" smtClean="0">
                <a:solidFill>
                  <a:schemeClr val="tx1"/>
                </a:solidFill>
              </a:rPr>
              <a:t>студент 301 группы ФК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Блинкова Анастасия Алексеевна 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Научный руководитель: </a:t>
            </a:r>
            <a:br>
              <a:rPr lang="ru-RU" dirty="0" smtClean="0">
                <a:solidFill>
                  <a:schemeClr val="tx1"/>
                </a:solidFill>
                <a:cs typeface="Times New Roman" panose="02020603050405020304" pitchFamily="18" charset="0"/>
              </a:rPr>
            </a:br>
            <a:r>
              <a:rPr lang="ru-RU" dirty="0" err="1" smtClean="0">
                <a:solidFill>
                  <a:schemeClr val="tx1"/>
                </a:solidFill>
                <a:cs typeface="Times New Roman" panose="02020603050405020304" pitchFamily="18" charset="0"/>
              </a:rPr>
              <a:t>Лущик</a:t>
            </a:r>
            <a:r>
              <a:rPr lang="ru-RU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И.В., доцент кафедры  </a:t>
            </a:r>
            <a:r>
              <a:rPr lang="ru-RU" dirty="0" err="1" smtClean="0">
                <a:solidFill>
                  <a:schemeClr val="tx1"/>
                </a:solidFill>
                <a:cs typeface="Times New Roman" panose="02020603050405020304" pitchFamily="18" charset="0"/>
              </a:rPr>
              <a:t>ТиТФКиС</a:t>
            </a:r>
            <a:endParaRPr lang="ru-RU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r"/>
            <a:r>
              <a:rPr lang="ru-RU" dirty="0" err="1" smtClean="0">
                <a:solidFill>
                  <a:schemeClr val="tx1"/>
                </a:solidFill>
                <a:cs typeface="Times New Roman" panose="02020603050405020304" pitchFamily="18" charset="0"/>
              </a:rPr>
              <a:t>Абдрахманова</a:t>
            </a:r>
            <a:r>
              <a:rPr lang="ru-RU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И.В., доцент  кафедры </a:t>
            </a:r>
            <a:r>
              <a:rPr lang="ru-RU" dirty="0" err="1" smtClean="0">
                <a:solidFill>
                  <a:schemeClr val="tx1"/>
                </a:solidFill>
                <a:cs typeface="Times New Roman" panose="02020603050405020304" pitchFamily="18" charset="0"/>
              </a:rPr>
              <a:t>ТиТФКиС</a:t>
            </a:r>
            <a:endParaRPr lang="ru-RU" dirty="0" smtClean="0">
              <a:solidFill>
                <a:schemeClr val="tx1"/>
              </a:solidFill>
            </a:endParaRPr>
          </a:p>
          <a:p>
            <a:endParaRPr 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2214546" y="0"/>
            <a:ext cx="4572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СПОРТА РОССИЙСКОЙ ФЕДЕРАЦИИ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ФГБОУ ВО</a:t>
            </a: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«Волгоградская государственная академия физической культуры»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3929058" y="6357958"/>
            <a:ext cx="1885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Волгоград 2024 г.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ru-RU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Экипировка в легкой атлетике</a:t>
            </a:r>
            <a:endParaRPr lang="ru-RU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52736"/>
            <a:ext cx="4752528" cy="2304826"/>
          </a:xfrm>
          <a:prstGeom prst="roundRect">
            <a:avLst/>
          </a:prstGeom>
          <a:ln>
            <a:prstDash val="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1800" dirty="0" smtClean="0"/>
              <a:t> </a:t>
            </a:r>
            <a:r>
              <a:rPr lang="ru-RU" sz="1600" dirty="0" smtClean="0"/>
              <a:t>Одежда спортсменов </a:t>
            </a:r>
            <a:r>
              <a:rPr lang="ru-RU" sz="1600" b="1" u="sng" dirty="0" smtClean="0">
                <a:solidFill>
                  <a:srgbClr val="FF0000"/>
                </a:solidFill>
              </a:rPr>
              <a:t>летом</a:t>
            </a:r>
            <a:r>
              <a:rPr lang="ru-RU" sz="1600" dirty="0" smtClean="0"/>
              <a:t>  :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600" dirty="0" smtClean="0"/>
              <a:t>майка,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600" dirty="0" smtClean="0"/>
              <a:t>трусы,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600" dirty="0" smtClean="0"/>
              <a:t>легкий тренировочный костюм.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600" dirty="0" smtClean="0"/>
              <a:t>При значительной солнечной инсоляции – светлый головной убор. В ветреную и дождливую погоду необходим тренировочный костюм из ветрозащитной и непромокаемой ткани.  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0" y="3861048"/>
            <a:ext cx="4572000" cy="2587943"/>
          </a:xfrm>
          <a:prstGeom prst="roundRect">
            <a:avLst/>
          </a:prstGeom>
          <a:ln>
            <a:prstDash val="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None/>
            </a:pPr>
            <a:r>
              <a:rPr lang="ru-RU" dirty="0" smtClean="0"/>
              <a:t> </a:t>
            </a:r>
            <a:r>
              <a:rPr lang="ru-RU" sz="1600" dirty="0" smtClean="0"/>
              <a:t>В </a:t>
            </a:r>
            <a:r>
              <a:rPr lang="ru-RU" sz="1600" b="1" u="sng" dirty="0" smtClean="0">
                <a:solidFill>
                  <a:srgbClr val="FF0000"/>
                </a:solidFill>
              </a:rPr>
              <a:t>холодную</a:t>
            </a:r>
            <a:r>
              <a:rPr lang="ru-RU" sz="1600" b="1" u="sng" dirty="0" smtClean="0"/>
              <a:t> </a:t>
            </a:r>
            <a:r>
              <a:rPr lang="ru-RU" sz="1600" dirty="0" smtClean="0"/>
              <a:t> погоду следует надевать теплый тренировочный костюм с зауженными внизу брюками, шерстяной свитер, теплые штаны, теплую шапочку и перчатки. При подборе обуви учитывают время года, погоду, вид упражнений и поверхность почвы. Для занятий в помещении и на открытом воздухе в теплое время используют легкоатлетические шиповки или кроссовки .</a:t>
            </a:r>
          </a:p>
        </p:txBody>
      </p:sp>
      <p:pic>
        <p:nvPicPr>
          <p:cNvPr id="6" name="Рисунок 5" descr="lar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4048" y="1124744"/>
            <a:ext cx="3944452" cy="2623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1667675913_7-sportishka-com-p-ekipirovka-dlya-bega-zimoi-vkontakte-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088" y="3717032"/>
            <a:ext cx="3096344" cy="29536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Подбор шиповок для бегунов</a:t>
            </a:r>
            <a:endParaRPr lang="ru-RU" sz="3600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282" y="928671"/>
            <a:ext cx="8462174" cy="2800767"/>
          </a:xfrm>
          <a:prstGeom prst="rect">
            <a:avLst/>
          </a:prstGeom>
          <a:ln w="38100">
            <a:prstDash val="dashDot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buNone/>
            </a:pPr>
            <a:r>
              <a:rPr lang="ru-RU" sz="1600" dirty="0" smtClean="0"/>
              <a:t>Шиповки подразделяются на спортивную обувь для бега на средние, длинные дистанции и для спринта. </a:t>
            </a:r>
          </a:p>
          <a:p>
            <a:pPr algn="just">
              <a:buNone/>
            </a:pPr>
            <a:r>
              <a:rPr lang="ru-RU" sz="1600" dirty="0" smtClean="0"/>
              <a:t>Другим важным фактором грамотного подбора качественных шиповок для занятий бегом является непременная легкость данной спортивной обуви.</a:t>
            </a:r>
          </a:p>
          <a:p>
            <a:pPr algn="just">
              <a:buNone/>
            </a:pPr>
            <a:r>
              <a:rPr lang="ru-RU" sz="1600" dirty="0" smtClean="0"/>
              <a:t> Даже незначительный излишний вес шиповок в процессе бега приносит лишние килограммы, которые мешают установлению необходимых показателей при тренировочных занятиях или важных спортивных выступлениях. При выборе шиповок для спринтера нужно обратить внимание на супинатор. </a:t>
            </a:r>
          </a:p>
          <a:p>
            <a:pPr algn="just">
              <a:buNone/>
            </a:pPr>
            <a:r>
              <a:rPr lang="ru-RU" sz="1600" dirty="0" smtClean="0"/>
              <a:t>Шиповки должны в этом случае плотно облегать стопу, шиповки при этом не должны гнуться, как в беге на средние и длинные дистанции. </a:t>
            </a:r>
          </a:p>
          <a:p>
            <a:pPr algn="just">
              <a:buNone/>
            </a:pPr>
            <a:r>
              <a:rPr lang="ru-RU" sz="1600" dirty="0" smtClean="0"/>
              <a:t>Высота подошвы в области пятки меньше, чем у шиповок для длинных дистанций</a:t>
            </a:r>
            <a:endParaRPr lang="ru-RU" sz="1600" dirty="0"/>
          </a:p>
        </p:txBody>
      </p:sp>
      <p:pic>
        <p:nvPicPr>
          <p:cNvPr id="4" name="Рисунок 3" descr="MD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19" y="3933056"/>
            <a:ext cx="3937267" cy="2520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Nike_ZOOM_RIVAL_S_7_616313_603_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86655" y="3933056"/>
            <a:ext cx="3689801" cy="25476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ln>
                  <a:solidFill>
                    <a:sysClr val="windowText" lastClr="000000"/>
                  </a:solidFill>
                </a:ln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Площадь для проведения соревнований </a:t>
            </a:r>
            <a:br>
              <a:rPr lang="ru-RU" sz="2700" dirty="0" smtClean="0">
                <a:ln>
                  <a:solidFill>
                    <a:sysClr val="windowText" lastClr="000000"/>
                  </a:solidFill>
                </a:ln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2700" dirty="0" smtClean="0">
                <a:ln>
                  <a:solidFill>
                    <a:sysClr val="windowText" lastClr="000000"/>
                  </a:solidFill>
                </a:ln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в беге включает в себя</a:t>
            </a:r>
            <a:r>
              <a:rPr lang="ru-RU" sz="3100" dirty="0" smtClean="0">
                <a:ln>
                  <a:solidFill>
                    <a:sysClr val="windowText" lastClr="000000"/>
                  </a:solidFill>
                </a:ln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: </a:t>
            </a:r>
            <a:r>
              <a:rPr lang="ru-RU" dirty="0" smtClean="0">
                <a:ln>
                  <a:solidFill>
                    <a:sysClr val="windowText" lastClr="000000"/>
                  </a:solidFill>
                </a:ln>
              </a:rPr>
              <a:t/>
            </a:r>
            <a:br>
              <a:rPr lang="ru-RU" dirty="0" smtClean="0">
                <a:ln>
                  <a:solidFill>
                    <a:sysClr val="windowText" lastClr="000000"/>
                  </a:solidFill>
                </a:ln>
              </a:rPr>
            </a:br>
            <a:endParaRPr lang="ru-RU" dirty="0"/>
          </a:p>
        </p:txBody>
      </p:sp>
      <p:pic>
        <p:nvPicPr>
          <p:cNvPr id="1026" name="Picture 2" descr="https://upload.wikimedia.org/wikipedia/commons/thumb/a/a6/%D0%A0%D0%B0%D0%B7%D0%BC%D0%B5%D1%82%D0%BA%D0%B0_%D0%BE%D1%82%D0%BA%D1%80%D1%8B%D1%82%D0%BE%D0%B3%D0%BE_%D0%BB%D0%B5%D0%B3%D0%BA%D0%BE%D0%B0%D1%82%D0%BB%D0%B5%D1%82%D0%B8%D1%87%D0%B5%D1%81%D0%BA%D0%BE%D0%B3%D0%BE_%D1%81%D1%82%D0%B0%D0%B4%D0%B8%D0%BE%D0%BD%D0%B0.svg/500px-%D0%A0%D0%B0%D0%B7%D0%BC%D0%B5%D1%82%D0%BA%D0%B0_%D0%BE%D1%82%D0%BA%D1%80%D1%8B%D1%82%D0%BE%D0%B3%D0%BE_%D0%BB%D0%B5%D0%B3%D0%BA%D0%BE%D0%B0%D1%82%D0%BB%D0%B5%D1%82%D0%B8%D1%87%D0%B5%D1%81%D0%BA%D0%BE%D0%B3%D0%BE_%D1%81%D1%82%D0%B0%D0%B4%D0%B8%D0%BE%D0%BD%D0%B0.svg.png"/>
          <p:cNvPicPr>
            <a:picLocks noChangeAspect="1" noChangeArrowheads="1"/>
          </p:cNvPicPr>
          <p:nvPr/>
        </p:nvPicPr>
        <p:blipFill>
          <a:blip r:embed="rId2" cstate="print"/>
          <a:srcRect l="1193" t="5556" r="2207" b="11110"/>
          <a:stretch>
            <a:fillRect/>
          </a:stretch>
        </p:blipFill>
        <p:spPr bwMode="auto">
          <a:xfrm>
            <a:off x="4860032" y="3501008"/>
            <a:ext cx="4114829" cy="26432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142844" y="1000108"/>
            <a:ext cx="3576454" cy="1021556"/>
          </a:xfrm>
          <a:prstGeom prst="flowChartAlternateProcess">
            <a:avLst/>
          </a:prstGeom>
          <a:ln w="19050">
            <a:prstDash val="sysDot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Стартовая зона: не менее 3 м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 (для бега с барьерами на 110 м,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 для категории V – не менее 2,5 м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32453" y="1142984"/>
            <a:ext cx="4511547" cy="1464231"/>
          </a:xfrm>
          <a:prstGeom prst="flowChartAlternateProcess">
            <a:avLst/>
          </a:prstGeom>
          <a:ln w="19050">
            <a:prstDash val="sysDot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buNone/>
            </a:pPr>
            <a:r>
              <a:rPr lang="ru-RU" sz="1600" dirty="0" smtClean="0"/>
              <a:t>Зона выбега после финиша: не менее 17 м – </a:t>
            </a:r>
          </a:p>
          <a:p>
            <a:pPr>
              <a:buNone/>
            </a:pPr>
            <a:r>
              <a:rPr lang="ru-RU" sz="1600" dirty="0" smtClean="0"/>
              <a:t>Трек для бега с препятствиями такая же, </a:t>
            </a:r>
          </a:p>
          <a:p>
            <a:pPr>
              <a:buNone/>
            </a:pPr>
            <a:r>
              <a:rPr lang="ru-RU" sz="1600" dirty="0" smtClean="0"/>
              <a:t>как и овальный трек с постоянной ямой с водой</a:t>
            </a:r>
          </a:p>
          <a:p>
            <a:pPr>
              <a:buNone/>
            </a:pPr>
            <a:r>
              <a:rPr lang="ru-RU" sz="1600" dirty="0" smtClean="0"/>
              <a:t> (3,66 м на 3,66 м на 0,50 м -0,70 м)</a:t>
            </a:r>
          </a:p>
          <a:p>
            <a:pPr>
              <a:buNone/>
            </a:pPr>
            <a:r>
              <a:rPr lang="ru-RU" sz="1600" dirty="0" smtClean="0"/>
              <a:t> внутри второго виража или вне его.</a:t>
            </a:r>
            <a:endParaRPr lang="ru-RU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0" y="2714620"/>
            <a:ext cx="4857752" cy="2860358"/>
          </a:xfrm>
          <a:prstGeom prst="flowChartAlternateProcess">
            <a:avLst/>
          </a:prstGeom>
          <a:ln w="19050">
            <a:solidFill>
              <a:schemeClr val="accent4"/>
            </a:solidFill>
            <a:prstDash val="sysDot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sz="1600" dirty="0" smtClean="0"/>
              <a:t>Овальный трек, в состав которого должны входить не менее 4 беговых дорожек (400 м + 0,04 м на 1,22 м ± 0,01 м) и зоны безопасности размером не менее 1,00 м с внутренней стороны и, предпочтительно, 1,00 м с внешней стороны. </a:t>
            </a:r>
          </a:p>
          <a:p>
            <a:r>
              <a:rPr lang="ru-RU" sz="1600" dirty="0" smtClean="0"/>
              <a:t>- Прямой трек, в состав которого должны входить не менее 6 беговых дорожек (100 м + 0,02 м на 1,22 м ± 0,01 м для бега на короткие дистанции и 110 м + 0,02 м на 1,22 м ± 0,01 м для бега с барьерами).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08"/>
          </a:xfrm>
        </p:spPr>
        <p:txBody>
          <a:bodyPr>
            <a:normAutofit/>
          </a:bodyPr>
          <a:lstStyle/>
          <a:p>
            <a:r>
              <a:rPr lang="ru-RU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Стандартные положения</a:t>
            </a:r>
            <a:endParaRPr lang="ru-RU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780928"/>
            <a:ext cx="4211960" cy="1076700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spcBef>
                <a:spcPts val="0"/>
              </a:spcBef>
            </a:pPr>
            <a:r>
              <a:rPr lang="ru-RU" sz="1600" dirty="0" smtClean="0"/>
              <a:t>Чтобы избежать ослепления низким солнцем, продольная ось центральной арены должна проходить с севера на юг.</a:t>
            </a:r>
            <a:endParaRPr lang="ru-RU" sz="28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85720" y="4143380"/>
            <a:ext cx="3419872" cy="1464231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600" dirty="0" smtClean="0"/>
              <a:t> При выборе места сооружений для легкоатлетических соревнований нужно внимательно учитывать положение солнца в важные моменты дня и ветер.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88224" y="19888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0" y="1124744"/>
            <a:ext cx="5616624" cy="1464231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600" dirty="0" smtClean="0"/>
              <a:t> Необходимо также учитывать силу и направление местных ветров. В результате, главная беговая прямая может оказаться на восточной стороне центральной арены и необходимо будет учесть воздействие солнца, садящегося на западе, на зрителей, находящихся на главной трибуне. </a:t>
            </a:r>
            <a:endParaRPr lang="ru-RU" sz="1600" dirty="0"/>
          </a:p>
        </p:txBody>
      </p:sp>
      <p:sp>
        <p:nvSpPr>
          <p:cNvPr id="10242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4" name="AutoShape 4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6" name="AutoShape 6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8" name="AutoShape 8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" name="Рисунок 12" descr="704f5cd628c7accd62957700ca8478b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6016" y="3068960"/>
            <a:ext cx="4212213" cy="28070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Уклон трека и дорожек для разбега</a:t>
            </a:r>
            <a:endParaRPr lang="ru-RU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052736"/>
            <a:ext cx="4143404" cy="1447570"/>
          </a:xfrm>
          <a:prstGeom prst="flowChartAlternateProcess">
            <a:avLst/>
          </a:prstGeom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 algn="ctr">
              <a:buNone/>
            </a:pPr>
            <a:r>
              <a:rPr lang="ru-RU" sz="4800" b="1" u="sng" dirty="0" smtClean="0">
                <a:solidFill>
                  <a:srgbClr val="FF0000"/>
                </a:solidFill>
              </a:rPr>
              <a:t>Площадь для проведения соревнований в беге </a:t>
            </a:r>
          </a:p>
          <a:p>
            <a:pPr marL="0" indent="0">
              <a:spcBef>
                <a:spcPts val="0"/>
              </a:spcBef>
            </a:pPr>
            <a:r>
              <a:rPr lang="ru-RU" sz="4300" dirty="0" smtClean="0"/>
              <a:t>- </a:t>
            </a:r>
            <a:r>
              <a:rPr lang="ru-RU" sz="6400" dirty="0" smtClean="0"/>
              <a:t>1,0 % по ширине трека в сторону внутренней дорожки. Поперечный уклон величиной 1,0% требуется, в первую очередь, для того, чтобы вода быстро стекала с поверхности трека. </a:t>
            </a:r>
            <a:endParaRPr lang="ru-RU" sz="4300" dirty="0" smtClean="0"/>
          </a:p>
          <a:p>
            <a:endParaRPr lang="ru-RU" sz="3800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85720" y="2643182"/>
            <a:ext cx="4248472" cy="1464231"/>
          </a:xfrm>
          <a:prstGeom prst="flowChartAlternateProcess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600" dirty="0" smtClean="0"/>
              <a:t> Для площадей, предназначенных для проведения соревнований в беге, допустимы следующие максимальные величины уклона: - 0,1 % вниз в направлении бега.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5720" y="4286256"/>
            <a:ext cx="4320480" cy="1464231"/>
          </a:xfrm>
          <a:prstGeom prst="flowChartAlternateProcess">
            <a:avLst/>
          </a:prstGeom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600" dirty="0" smtClean="0"/>
              <a:t>Если величина уклона дорожки для бега на короткие дистанции, входящей в состав стандартного трека, неодинакова, её уклон измеряется по прямой линии между стартом и финишем для каждого вида соревнования. </a:t>
            </a:r>
          </a:p>
        </p:txBody>
      </p:sp>
      <p:pic>
        <p:nvPicPr>
          <p:cNvPr id="7" name="Рисунок 6" descr="1667520804_29-sportishka-com-p-dlina-standartnoi-begovoi-dorozhki-na-stad-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0032" y="1556792"/>
            <a:ext cx="3843274" cy="31683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3717032"/>
            <a:ext cx="3888432" cy="2808312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1600" dirty="0" smtClean="0"/>
              <a:t>Стандартный трек длиной 400 м включает в себя 2 полукруга, каждый из которых имеет радиус 36,50 м. Эти полукруги соединены двумя прямыми участками, длина каждого из которых составляет 84,39 м .На рисунке показана внутренняя сторона трека, которая должна иметь бордюр белого цвета с высотой от 0,05 м до 0,065 м и с шириной от 0,05 м до 0,25 м. </a:t>
            </a:r>
          </a:p>
        </p:txBody>
      </p:sp>
      <p:pic>
        <p:nvPicPr>
          <p:cNvPr id="15362" name="Picture 2" descr="https://avatars.mds.yandex.net/i?id=2dd4ff16cd2fe07242b1a4bc9559334e616685bf-9380290-images-thumbs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0"/>
            <a:ext cx="5126673" cy="35586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perspectiveFront"/>
            <a:lightRig rig="threePt" dir="t"/>
          </a:scene3d>
        </p:spPr>
      </p:pic>
      <p:sp>
        <p:nvSpPr>
          <p:cNvPr id="5" name="Блок-схема: альтернативный процесс 4"/>
          <p:cNvSpPr/>
          <p:nvPr/>
        </p:nvSpPr>
        <p:spPr>
          <a:xfrm>
            <a:off x="10001288" y="5357826"/>
            <a:ext cx="214314" cy="7143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4211960" y="3486864"/>
            <a:ext cx="4932040" cy="3371136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dirty="0" smtClean="0"/>
              <a:t>Внутренний край трека имеет длину 398,116 мм (36,50 м на 2 </a:t>
            </a:r>
            <a:r>
              <a:rPr lang="ru-RU" sz="1600" dirty="0" err="1" smtClean="0"/>
              <a:t>х</a:t>
            </a:r>
            <a:r>
              <a:rPr lang="ru-RU" sz="1600" dirty="0" smtClean="0"/>
              <a:t> </a:t>
            </a:r>
            <a:r>
              <a:rPr lang="ru-RU" sz="1600" dirty="0" err="1" smtClean="0"/>
              <a:t>π </a:t>
            </a:r>
            <a:r>
              <a:rPr lang="ru-RU" sz="1600" dirty="0" smtClean="0"/>
              <a:t>+ 84,39 м на 2), где </a:t>
            </a:r>
            <a:r>
              <a:rPr lang="ru-RU" sz="1600" dirty="0" err="1" smtClean="0"/>
              <a:t>π </a:t>
            </a:r>
            <a:r>
              <a:rPr lang="ru-RU" sz="1600" dirty="0" smtClean="0"/>
              <a:t>= 3,1416. При такой длине внутреннего края, теоретическая длина трека на расстоянии 0,30 м от бордюра составляет 400,001 м (36,8 на 2 </a:t>
            </a:r>
            <a:r>
              <a:rPr lang="ru-RU" sz="1600" dirty="0" err="1" smtClean="0"/>
              <a:t>х</a:t>
            </a:r>
            <a:r>
              <a:rPr lang="ru-RU" sz="1600" dirty="0" smtClean="0"/>
              <a:t> </a:t>
            </a:r>
            <a:r>
              <a:rPr lang="ru-RU" sz="1600" dirty="0" err="1" smtClean="0"/>
              <a:t>π </a:t>
            </a:r>
            <a:r>
              <a:rPr lang="ru-RU" sz="1600" dirty="0" smtClean="0"/>
              <a:t>+ 84,39 на 2.Внутренняя беговая дорожка по своей теоретической линии бега будет иметь длину равную 400,001 м. Длина каждой из остальных беговых дорожек измеряется по теоретической линии бега на расстоянии 0,20 м от внешнего края соседней внутренней дорожки. Все отдельные беговые дорожки имеют ширину 1,22 м ± 0,01 </a:t>
            </a:r>
            <a:endParaRPr lang="ru-RU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2714619"/>
          </a:xfrm>
          <a:ln w="12700">
            <a:prstDash val="lgDash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000" dirty="0" smtClean="0"/>
              <a:t>Стандартный трек длиной 400 м должен иметь зону свободную от препятствий с внутренней стороны. Ширина такой зоны должна быть не менее 1,00 м. С внешней стороны трека также должна быть свободная от препятствий зона шириной не менее 1,00 м. Любая дренажная система, находящаяся под бордюром, должна быть заподлицо с поверхностью и на одном уровне с треком. Внешняя зона свободная от препятствий также должна быть заподлицо с поверхностью трека.</a:t>
            </a:r>
            <a:endParaRPr lang="ru-RU" sz="2000" dirty="0"/>
          </a:p>
        </p:txBody>
      </p:sp>
      <p:pic>
        <p:nvPicPr>
          <p:cNvPr id="4" name="Рисунок 3" descr="img1_12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132856"/>
            <a:ext cx="9144000" cy="4725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 descr="https://avatars.mds.yandex.net/i?id=8b258463394248a8068fe3ef3388df0381602e82-8185142-images-thumbs&amp;n=1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 descr="1660931187_25-celes-club-p-velodorozhka-tekstura-krasivo-2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324528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85142" y="2071678"/>
            <a:ext cx="4358858" cy="4357718"/>
          </a:xfrm>
          <a:ln w="19050">
            <a:prstDash val="lgDashDot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</a:pPr>
            <a:r>
              <a:rPr lang="ru-RU" sz="1800" dirty="0" smtClean="0"/>
              <a:t>Современные синтетические покрытия для легкоатлетических треков представляют собой высокоэффективные системы</a:t>
            </a:r>
          </a:p>
          <a:p>
            <a:pPr marL="0" indent="0">
              <a:spcBef>
                <a:spcPts val="0"/>
              </a:spcBef>
            </a:pPr>
            <a:r>
              <a:rPr lang="ru-RU" sz="1800" dirty="0" smtClean="0"/>
              <a:t>Все системы покрытий должны обладать «уравновешенными» динамическими свойствами, представляющими собой компромисс между различными потребностями разных групп спортсменов. </a:t>
            </a:r>
          </a:p>
          <a:p>
            <a:pPr marL="0" indent="0">
              <a:spcBef>
                <a:spcPts val="0"/>
              </a:spcBef>
            </a:pPr>
            <a:r>
              <a:rPr lang="ru-RU" sz="1800" dirty="0" smtClean="0"/>
              <a:t>Если сооружения предназначены для проведения крупных международных соревнования, покрытие любых треков, предназначенных для разминки, должно обладать такими же динамическими характеристиками, как и покрытие трека на центральной арене.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0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2400" dirty="0" smtClean="0"/>
          </a:p>
          <a:p>
            <a:pPr algn="ctr">
              <a:buNone/>
            </a:pPr>
            <a:r>
              <a:rPr lang="ru-RU" sz="2400" b="1" i="1" u="sng" dirty="0" smtClean="0"/>
              <a:t>Системы синтетических покрытий для лёгкой атлетики </a:t>
            </a:r>
            <a:endParaRPr lang="ru-RU" b="1" i="1" u="sng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251520" y="1700809"/>
            <a:ext cx="3929090" cy="3693319"/>
          </a:xfrm>
          <a:prstGeom prst="rect">
            <a:avLst/>
          </a:prstGeom>
          <a:ln>
            <a:prstDash val="sysDot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u="sng" dirty="0" smtClean="0">
                <a:solidFill>
                  <a:srgbClr val="FF0000"/>
                </a:solidFill>
              </a:rPr>
              <a:t>Непроницаемая разновидность </a:t>
            </a:r>
          </a:p>
          <a:p>
            <a:pPr>
              <a:buFont typeface="+mj-lt"/>
              <a:buAutoNum type="arabicPeriod"/>
            </a:pPr>
            <a:r>
              <a:rPr lang="ru-RU" dirty="0" smtClean="0"/>
              <a:t>Эластомер</a:t>
            </a:r>
          </a:p>
          <a:p>
            <a:pPr>
              <a:buFont typeface="+mj-lt"/>
              <a:buAutoNum type="arabicPeriod"/>
            </a:pPr>
            <a:r>
              <a:rPr lang="ru-RU" dirty="0" smtClean="0"/>
              <a:t>Верхний слой из плотного асфальтобетона</a:t>
            </a:r>
          </a:p>
          <a:p>
            <a:pPr>
              <a:buFont typeface="+mj-lt"/>
              <a:buAutoNum type="arabicPeriod"/>
            </a:pPr>
            <a:r>
              <a:rPr lang="ru-RU" dirty="0" smtClean="0"/>
              <a:t>Верхний слой из плотного асфальтобетона</a:t>
            </a:r>
          </a:p>
          <a:p>
            <a:pPr>
              <a:buFont typeface="+mj-lt"/>
              <a:buAutoNum type="arabicPeriod"/>
            </a:pPr>
            <a:r>
              <a:rPr lang="ru-RU" dirty="0" smtClean="0"/>
              <a:t>Основа – дроблёный камень или гравий </a:t>
            </a:r>
          </a:p>
          <a:p>
            <a:pPr>
              <a:buFont typeface="+mj-lt"/>
              <a:buAutoNum type="arabicPeriod"/>
            </a:pPr>
            <a:r>
              <a:rPr lang="ru-RU" dirty="0" smtClean="0"/>
              <a:t>Основание – дроблёный камень или гравий</a:t>
            </a:r>
          </a:p>
          <a:p>
            <a:pPr>
              <a:buFont typeface="+mj-lt"/>
              <a:buAutoNum type="arabicPeriod"/>
            </a:pPr>
            <a:r>
              <a:rPr lang="ru-RU" dirty="0" smtClean="0"/>
              <a:t>Наполнитель или грунтовое основание</a:t>
            </a: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788024" y="1700809"/>
            <a:ext cx="4071966" cy="3693319"/>
          </a:xfrm>
          <a:prstGeom prst="rect">
            <a:avLst/>
          </a:prstGeom>
          <a:ln>
            <a:prstDash val="sysDot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u="sng" dirty="0" smtClean="0">
                <a:solidFill>
                  <a:srgbClr val="FF0000"/>
                </a:solidFill>
              </a:rPr>
              <a:t>Проницаемая водой разновидность </a:t>
            </a:r>
          </a:p>
          <a:p>
            <a:pPr>
              <a:buAutoNum type="arabicPeriod"/>
            </a:pPr>
            <a:r>
              <a:rPr lang="ru-RU" dirty="0" smtClean="0"/>
              <a:t>Синтетическое покрытие</a:t>
            </a:r>
          </a:p>
          <a:p>
            <a:r>
              <a:rPr lang="ru-RU" dirty="0" smtClean="0"/>
              <a:t> 2. Верхний слой из пористого асфальтобетона </a:t>
            </a:r>
          </a:p>
          <a:p>
            <a:r>
              <a:rPr lang="ru-RU" dirty="0" smtClean="0"/>
              <a:t>3. Корректировочный слой из плотного асфальтобетона </a:t>
            </a:r>
          </a:p>
          <a:p>
            <a:r>
              <a:rPr lang="ru-RU" dirty="0" smtClean="0"/>
              <a:t>4. Основа – дроблёный камень или гравий</a:t>
            </a:r>
          </a:p>
          <a:p>
            <a:endParaRPr lang="ru-RU" dirty="0" smtClean="0"/>
          </a:p>
          <a:p>
            <a:r>
              <a:rPr lang="ru-RU" dirty="0" smtClean="0"/>
              <a:t> 5. Основание – дроблёный камень или гравий </a:t>
            </a:r>
          </a:p>
          <a:p>
            <a:r>
              <a:rPr lang="ru-RU" dirty="0" smtClean="0"/>
              <a:t>6. Наполнитель или грунтовое основание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571480"/>
            <a:ext cx="4714908" cy="5572164"/>
          </a:xfrm>
          <a:ln w="19050">
            <a:prstDash val="lgDashDot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dirty="0" smtClean="0"/>
              <a:t>     </a:t>
            </a:r>
            <a:r>
              <a:rPr lang="ru-RU" b="1" dirty="0" smtClean="0">
                <a:solidFill>
                  <a:srgbClr val="FF0000"/>
                </a:solidFill>
              </a:rPr>
              <a:t>Стартовые колодки </a:t>
            </a:r>
          </a:p>
          <a:p>
            <a:pPr marL="0" indent="0" algn="ctr">
              <a:spcBef>
                <a:spcPts val="0"/>
              </a:spcBef>
            </a:pPr>
            <a:r>
              <a:rPr lang="ru-RU" dirty="0" smtClean="0"/>
              <a:t>используются на дистанциях до 400 м</a:t>
            </a:r>
          </a:p>
          <a:p>
            <a:pPr marL="0" indent="0">
              <a:spcBef>
                <a:spcPts val="0"/>
              </a:spcBef>
            </a:pPr>
            <a:r>
              <a:rPr lang="ru-RU" dirty="0" smtClean="0"/>
              <a:t>не должны заходить на линию старта или на другую дорожку</a:t>
            </a:r>
          </a:p>
          <a:p>
            <a:pPr marL="0" indent="0">
              <a:spcBef>
                <a:spcPts val="0"/>
              </a:spcBef>
            </a:pPr>
            <a:r>
              <a:rPr lang="ru-RU" dirty="0" smtClean="0"/>
              <a:t>должны быть жесткими по своей конструкции и не давать заведомого преимущества какому-либо спортсмену; </a:t>
            </a:r>
          </a:p>
          <a:p>
            <a:pPr marL="0" indent="0">
              <a:spcBef>
                <a:spcPts val="0"/>
              </a:spcBef>
              <a:buFont typeface="+mj-lt"/>
              <a:buAutoNum type="arabicPeriod"/>
            </a:pPr>
            <a:r>
              <a:rPr lang="ru-RU" dirty="0" smtClean="0"/>
              <a:t>быть зафиксированными на дорожке определенным количеством шипов таким образом, чтобы, по возможности, не повреждать дорожку. </a:t>
            </a:r>
          </a:p>
          <a:p>
            <a:pPr marL="0" indent="0">
              <a:spcBef>
                <a:spcPts val="0"/>
              </a:spcBef>
              <a:buFont typeface="+mj-lt"/>
              <a:buAutoNum type="arabicPeriod"/>
            </a:pPr>
            <a:r>
              <a:rPr lang="ru-RU" dirty="0" smtClean="0"/>
              <a:t>Стартовые колодки должны быстро и легко убираться. Количество, толщина и длина шипов зависят от конструкции дорожки. Во время старта система крепления колодок делает их неподвижными. </a:t>
            </a:r>
            <a:endParaRPr lang="ru-RU" dirty="0"/>
          </a:p>
        </p:txBody>
      </p:sp>
      <p:pic>
        <p:nvPicPr>
          <p:cNvPr id="4" name="Рисунок 3" descr="480_8770.jpg"/>
          <p:cNvPicPr>
            <a:picLocks noChangeAspect="1"/>
          </p:cNvPicPr>
          <p:nvPr/>
        </p:nvPicPr>
        <p:blipFill>
          <a:blip r:embed="rId2" cstate="print"/>
          <a:srcRect t="14838" r="3304" b="14838"/>
          <a:stretch>
            <a:fillRect/>
          </a:stretch>
        </p:blipFill>
        <p:spPr>
          <a:xfrm>
            <a:off x="5004048" y="1700808"/>
            <a:ext cx="3960440" cy="28803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1057</Words>
  <Application>Microsoft Office PowerPoint</Application>
  <PresentationFormat>Экран (4:3)</PresentationFormat>
  <Paragraphs>73</Paragraphs>
  <Slides>11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Спортивное сооружение, оборудование и экипировка  в легкой атлетике</vt:lpstr>
      <vt:lpstr>Площадь для проведения соревнований  в беге включает в себя:  </vt:lpstr>
      <vt:lpstr>Стандартные положения</vt:lpstr>
      <vt:lpstr>Уклон трека и дорожек для разбега</vt:lpstr>
      <vt:lpstr>Слайд 5</vt:lpstr>
      <vt:lpstr>Слайд 6</vt:lpstr>
      <vt:lpstr>Слайд 7</vt:lpstr>
      <vt:lpstr>Слайд 8</vt:lpstr>
      <vt:lpstr>Слайд 9</vt:lpstr>
      <vt:lpstr>Экипировка в легкой атлетике</vt:lpstr>
      <vt:lpstr>Подбор шиповок для бегунов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Спортивное сооружение для спринтерского бега </dc:title>
  <dc:creator>DNS</dc:creator>
  <cp:lastModifiedBy>DNS</cp:lastModifiedBy>
  <cp:revision>14</cp:revision>
  <dcterms:created xsi:type="dcterms:W3CDTF">2024-05-12T12:53:29Z</dcterms:created>
  <dcterms:modified xsi:type="dcterms:W3CDTF">2024-05-20T17:54:51Z</dcterms:modified>
</cp:coreProperties>
</file>