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5CF68-55CB-4849-8670-2A427A41632A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886B6-AD64-49D0-8E91-33D4DFF5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6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86B6-AD64-49D0-8E91-33D4DFF5A2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6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4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1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19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8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3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1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02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5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9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2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8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9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6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6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B8F9F7-7B0B-4EF4-A37D-B193E914696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EE9E-DCAD-4010-96AC-BC913EF0B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9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31" y="159799"/>
            <a:ext cx="7226423" cy="160685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«Волгоградская государственная академия физической культуры»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793" y="4455621"/>
            <a:ext cx="5939161" cy="1143000"/>
          </a:xfrm>
        </p:spPr>
        <p:txBody>
          <a:bodyPr>
            <a:no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КУЗЯКОВ ИВАН СЕРГЕЕВИЧ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Лущик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И.В.,доцент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кафедры 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ТиТФКиС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 кафедры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титфкис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235" y="1742220"/>
            <a:ext cx="5965794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сооружения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экипировка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атлетике»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0035" y="5974672"/>
            <a:ext cx="5228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Волгоград </a:t>
            </a:r>
            <a:r>
              <a:rPr lang="ru-RU" dirty="0" smtClean="0"/>
              <a:t>2024 </a:t>
            </a:r>
            <a:r>
              <a:rPr lang="ru-RU" dirty="0"/>
              <a:t>г. </a:t>
            </a:r>
          </a:p>
        </p:txBody>
      </p:sp>
      <p:pic>
        <p:nvPicPr>
          <p:cNvPr id="1026" name="Picture 2" descr="https://sport.pibig.info/uploads/posts/2023-10/1697543630_sport-pibig-info-p-stadion-legkoi-atletiki-pinteres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395802" y="0"/>
            <a:ext cx="4796198" cy="32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bellka.ru/wp-content/uploads/8/3/1/8312f82189b9c10029bcd55eb2d3668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02" y="3278964"/>
            <a:ext cx="4796198" cy="35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6708"/>
          </a:xfrm>
        </p:spPr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40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Экипировка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легкой атлетике</a:t>
            </a:r>
            <a:endParaRPr lang="ru-RU" sz="40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0167" y="2281562"/>
            <a:ext cx="534986" cy="31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ts val="1800"/>
              </a:spcBef>
            </a:pPr>
            <a:endParaRPr lang="ru-RU" sz="3200" dirty="0">
              <a:solidFill>
                <a:srgbClr val="59595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5" y="3286125"/>
            <a:ext cx="21403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ts val="18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шиповки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32" idx="2"/>
          </p:cNvCxnSpPr>
          <p:nvPr/>
        </p:nvCxnSpPr>
        <p:spPr>
          <a:xfrm flipH="1">
            <a:off x="1925515" y="1431483"/>
            <a:ext cx="3956538" cy="1971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2" idx="2"/>
          </p:cNvCxnSpPr>
          <p:nvPr/>
        </p:nvCxnSpPr>
        <p:spPr>
          <a:xfrm flipH="1">
            <a:off x="4721469" y="1431483"/>
            <a:ext cx="1160584" cy="1971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2" idx="2"/>
          </p:cNvCxnSpPr>
          <p:nvPr/>
        </p:nvCxnSpPr>
        <p:spPr>
          <a:xfrm>
            <a:off x="5882053" y="1431483"/>
            <a:ext cx="1740878" cy="1971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80795" y="1431483"/>
            <a:ext cx="4371036" cy="1971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s://cdn1.ozone.ru/s3/multimedia-w/6397555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41202"/>
            <a:ext cx="2911876" cy="22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onixsport.ru/pictures/product/big/11971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32" y="4149961"/>
            <a:ext cx="2782462" cy="22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portdepo.ru/upload/iblock/51b/51ba45bac0e83c113eae4665f07c103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64" y="4141202"/>
            <a:ext cx="2477095" cy="22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.allegroimg.com/s1024/0c5475/631925b545d28586373f8d93ca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80" y="4141202"/>
            <a:ext cx="2534220" cy="22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065866" y="3263365"/>
            <a:ext cx="1376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71372" y="3263365"/>
            <a:ext cx="1518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9733084" y="3263365"/>
            <a:ext cx="2194169" cy="60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9615" y="846708"/>
            <a:ext cx="10884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Экипировка атлета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3483"/>
            <a:ext cx="12192000" cy="1721363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Экипировка в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легкой атлетике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63108" y="1389528"/>
            <a:ext cx="4376684" cy="429053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 fontAlgn="base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экипировка</a:t>
            </a:r>
          </a:p>
          <a:p>
            <a:pPr marL="6858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кепка</a:t>
            </a:r>
          </a:p>
          <a:p>
            <a:pPr marL="6858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</a:t>
            </a:r>
          </a:p>
          <a:p>
            <a:pPr marL="6858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очки</a:t>
            </a:r>
          </a:p>
          <a:p>
            <a:pPr marL="6858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</a:t>
            </a:r>
          </a:p>
          <a:p>
            <a:pPr marL="6858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шапка </a:t>
            </a:r>
          </a:p>
          <a:p>
            <a:pPr marL="6858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повязка для волос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642157"/>
            <a:ext cx="2183940" cy="1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270" y="642157"/>
            <a:ext cx="2172045" cy="1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2507698"/>
            <a:ext cx="2183940" cy="17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270" y="2507699"/>
            <a:ext cx="2172045" cy="17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906" y="4362012"/>
            <a:ext cx="2183940" cy="18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270" y="4362013"/>
            <a:ext cx="2172045" cy="18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528" y="2228295"/>
            <a:ext cx="9516861" cy="2965141"/>
          </a:xfrm>
        </p:spPr>
        <p:txBody>
          <a:bodyPr/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7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57" y="281354"/>
            <a:ext cx="10376682" cy="1546933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60796" cy="419548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Спортивные сооружения играют важную роль в развитии спорта и физической активности. Они предоставляют спортсменам и любителям возможность заниматься физическими упражнениями, тренироваться и соревноваться в комфортных условиях.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Введение современных технологий и инноваций в строительство спортивных сооружений позволяет создавать современные и функциональные объекты, способствующие развитию спорта и повышению уровня подготовки спортсменов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данном контексте важно учитывать потребности и требования спортсменов, тренеров, организаторов соревнований и зрителей при планировании и строительстве спортивных сооружений. В результате создается среда, которая способствует развитию спорта, здорового образа жизни и активного времяпровождения.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7891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55913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1.Спортивные сооружения в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атлетике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785" y="2059621"/>
            <a:ext cx="5903650" cy="377301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6138909" y="2715236"/>
            <a:ext cx="3107184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12675" y="1393794"/>
            <a:ext cx="2059619" cy="152695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круговая беговая дорожка на 400 м: на 8 полос по 1,22 м, радиус бровки 36,5 м, расстояние между центрами М1 и М2 - 84,39 м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6126480" y="5299969"/>
            <a:ext cx="3107184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12675" y="5069149"/>
            <a:ext cx="2139519" cy="7634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беговая дорожка на 110 м на 8 полос по 1,22 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759425">
            <a:off x="4522969" y="2024381"/>
            <a:ext cx="878890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24257" y="870013"/>
            <a:ext cx="1766656" cy="11896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яма с песком для прыжка в длину и тройного прыжка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1118637" flipV="1">
            <a:off x="7613241" y="3656936"/>
            <a:ext cx="1632852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12675" y="3089430"/>
            <a:ext cx="1491449" cy="82562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прыжка в высоту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436963" y="4021584"/>
            <a:ext cx="1544715" cy="6835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метания копья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89967">
            <a:off x="7613241" y="4083728"/>
            <a:ext cx="1632852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3399420">
            <a:off x="2546678" y="2949430"/>
            <a:ext cx="1615736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59490" y="1559131"/>
            <a:ext cx="1252947" cy="97100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прыжка с шестом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2166152" y="3691593"/>
            <a:ext cx="2148396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07868" y="3118263"/>
            <a:ext cx="1278095" cy="8278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толкания ядра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5498027">
            <a:off x="3169462" y="2583217"/>
            <a:ext cx="1448395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33817" y="1029810"/>
            <a:ext cx="1535837" cy="75594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метания диска и молота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9943891">
            <a:off x="2187337" y="4282740"/>
            <a:ext cx="1480996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7049" y="4363374"/>
            <a:ext cx="1589103" cy="59480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метания копья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7421031">
            <a:off x="2248979" y="4968903"/>
            <a:ext cx="1618740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7868" y="5578099"/>
            <a:ext cx="1782574" cy="10357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яма с водой для бега с препятствиями внутри сегмента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5858148" flipV="1">
            <a:off x="4908963" y="4935317"/>
            <a:ext cx="2085191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44508" y="6054925"/>
            <a:ext cx="2468716" cy="7654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газон игрового поля и приземления снарядов;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31" y="158263"/>
            <a:ext cx="11510667" cy="104628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разметки беговой дорожки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7849" y="1056442"/>
            <a:ext cx="4731798" cy="56461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76543" y="1204546"/>
            <a:ext cx="5761608" cy="21572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ширина дорожки — 1,22 метра с входящими в неё 5 см разметочной линии. Самая короткая внутренняя дорожка имеет длину в 400 метров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1033" y="3435657"/>
            <a:ext cx="5832629" cy="30361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беговой дорожки состоит из нескольких слоёв и организуется с учётом коэффициентов трения, упругости и жёсткости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качества укладки и долговечности спортивной системы обязательно должно быть устроено правильное основание — гравий, затем асфальт или бетон. База обязательно грунтуется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смесью из полиуретанового клея со скипидаром.</a:t>
            </a:r>
          </a:p>
        </p:txBody>
      </p:sp>
    </p:spTree>
    <p:extLst>
      <p:ext uri="{BB962C8B-B14F-4D97-AF65-F5344CB8AC3E}">
        <p14:creationId xmlns:p14="http://schemas.microsoft.com/office/powerpoint/2010/main" val="31409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1887"/>
            <a:ext cx="11090169" cy="1073231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прыжка в длину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299" y="1225118"/>
            <a:ext cx="4831412" cy="55263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6955" y="1332778"/>
            <a:ext cx="3471088" cy="190408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бруска, ближний к яме для приземления, называется линией отталкивания, и от него производится измерение длины прыжка.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6263" y="1332779"/>
            <a:ext cx="1695035" cy="250237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состоит из дорожки для разбега (длина не менее 40 м, ширина 1,22 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1028" name="Picture 4" descr="https://sib.fm/storage/article/September2019/sports-ground-609703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14" y="3835152"/>
            <a:ext cx="5569884" cy="294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верх 6"/>
          <p:cNvSpPr/>
          <p:nvPr/>
        </p:nvSpPr>
        <p:spPr>
          <a:xfrm>
            <a:off x="6145476" y="3835153"/>
            <a:ext cx="45719" cy="1694536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881389" y="3675355"/>
            <a:ext cx="45719" cy="192645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6958" y="1332779"/>
            <a:ext cx="1359643" cy="226267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Брусок отталкивания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цвета (длина 1,22 м, ширина 20 см, толщина 10 см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sp>
        <p:nvSpPr>
          <p:cNvPr id="10" name="Стрелка вверх 9"/>
          <p:cNvSpPr/>
          <p:nvPr/>
        </p:nvSpPr>
        <p:spPr>
          <a:xfrm rot="19777749">
            <a:off x="3874416" y="3155251"/>
            <a:ext cx="45719" cy="2523474"/>
          </a:xfrm>
          <a:prstGeom prst="upArrow">
            <a:avLst>
              <a:gd name="adj1" fmla="val 50000"/>
              <a:gd name="adj2" fmla="val 5947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92" y="168676"/>
            <a:ext cx="11711951" cy="1171852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прыжков в высоту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062" y="1069994"/>
            <a:ext cx="4261281" cy="568591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98013" y="1964536"/>
            <a:ext cx="2203622" cy="138912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абариты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приземления — от 6x4 м.</a:t>
            </a:r>
          </a:p>
        </p:txBody>
      </p:sp>
      <p:pic>
        <p:nvPicPr>
          <p:cNvPr id="3074" name="Picture 2" descr="https://sports-start.ru/images/stories/virtuemart/product/W-647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64" y="3866460"/>
            <a:ext cx="6144499" cy="2895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178169"/>
            <a:ext cx="2945423" cy="2754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для прыжков в высоту на легкоатлетическом стадионе оснащён полукруглой дорожкой для разбега.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от 20 м и более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20348995" flipH="1">
            <a:off x="1470082" y="3852822"/>
            <a:ext cx="45719" cy="2691417"/>
          </a:xfrm>
          <a:prstGeom prst="upArrow">
            <a:avLst>
              <a:gd name="adj1" fmla="val 50000"/>
              <a:gd name="adj2" fmla="val 6461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5799845" y="3453414"/>
            <a:ext cx="45719" cy="2015231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7126"/>
            <a:ext cx="11383132" cy="1281398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 для прыжков с шестом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1227" y="1233996"/>
            <a:ext cx="4039339" cy="543313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46111" y="1633491"/>
            <a:ext cx="1875146" cy="161573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приземления размером не менее 6 × 6 м. </a:t>
            </a:r>
          </a:p>
        </p:txBody>
      </p:sp>
      <p:pic>
        <p:nvPicPr>
          <p:cNvPr id="4098" name="Picture 2" descr="https://rfsport16.ru/a/rfsport/files/multifile/2353/1_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01" y="2789887"/>
            <a:ext cx="5033638" cy="4068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89935" y="1012055"/>
            <a:ext cx="2796466" cy="136716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дорожки для разбега составляет как минимум 40 м при ширине 1,22 ± 0,01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6891451" flipV="1">
            <a:off x="2183745" y="3849096"/>
            <a:ext cx="2969469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819" y="4589755"/>
            <a:ext cx="2370339" cy="161573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зоной приземления предусматривается углубление для упора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1643906">
            <a:off x="2562767" y="6324639"/>
            <a:ext cx="2749678" cy="5128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105862" flipV="1">
            <a:off x="2224058" y="3964191"/>
            <a:ext cx="3316355" cy="4653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79900"/>
            <a:ext cx="11152312" cy="97654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 для метания молота и диска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2135" y="1438780"/>
            <a:ext cx="2689147" cy="14109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 для метания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молота и диска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кругом диаметром 2,135 ± 0,005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9903" y="1349406"/>
            <a:ext cx="3808520" cy="523782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47208" y="1225118"/>
            <a:ext cx="2956265" cy="18737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сеткой и сектором приземления радиусом 90 м и хордой 54 м. и сектором приземления радиусом 100 м и хордой 50 м.</a:t>
            </a:r>
          </a:p>
        </p:txBody>
      </p:sp>
      <p:pic>
        <p:nvPicPr>
          <p:cNvPr id="2050" name="Picture 2" descr="https://www.domsporta.com/upload/iblock/e9b/aeb9c56b-94b6-11e7-8135-00155d00f103_9db0296b-7d33-11e8-8161-00155d00f1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35" y="3391270"/>
            <a:ext cx="6231338" cy="31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4402771">
            <a:off x="1943319" y="4272341"/>
            <a:ext cx="2942776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200000" flipV="1">
            <a:off x="5966756" y="3967950"/>
            <a:ext cx="1783818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24288"/>
            <a:ext cx="10877105" cy="1455938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 для толкания ядра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1547" y="1269507"/>
            <a:ext cx="4175509" cy="537098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9798" y="976543"/>
            <a:ext cx="1864311" cy="149144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приземления радиусом 25 м и хордой 15 м.</a:t>
            </a:r>
          </a:p>
        </p:txBody>
      </p:sp>
      <p:pic>
        <p:nvPicPr>
          <p:cNvPr id="6146" name="Picture 2" descr="https://pixy.org/src/38/388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1" y="2997322"/>
            <a:ext cx="5332521" cy="3726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980373" y="1082106"/>
            <a:ext cx="1669002" cy="158119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 для толкания ядра с кругом диаметром 2,135 ± 0,005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7319583">
            <a:off x="3963529" y="3880056"/>
            <a:ext cx="2484555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9329" y="976544"/>
            <a:ext cx="1518081" cy="174202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планкой размером 1,21 ± 0,01 × 0,112 × 0,10 ± 0,02 м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7020748">
            <a:off x="2541912" y="3684477"/>
            <a:ext cx="1892625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4199150">
            <a:off x="618253" y="3311828"/>
            <a:ext cx="1824031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368</TotalTime>
  <Words>395</Words>
  <Application>Microsoft Office PowerPoint</Application>
  <PresentationFormat>Широкоэкранный</PresentationFormat>
  <Paragraphs>62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Ион</vt:lpstr>
      <vt:lpstr>МИНИСТЕРСТВО СПОРТА РОССИЙСКОЙ ФЕДЕРАЦИИ  ФГБОУ ВО «Волгоградская государственная академия физической культуры» </vt:lpstr>
      <vt:lpstr>Введение </vt:lpstr>
      <vt:lpstr>1.Спортивные сооружения в легкой атлетике  </vt:lpstr>
      <vt:lpstr>Схема разметки беговой дорожки </vt:lpstr>
      <vt:lpstr>Сектор для прыжка в длину</vt:lpstr>
      <vt:lpstr>Сектор для прыжков в высоту</vt:lpstr>
      <vt:lpstr>Сектор для прыжков с шестом</vt:lpstr>
      <vt:lpstr>Сектор для метания молота и диска</vt:lpstr>
      <vt:lpstr>Сектор для толкания ядра</vt:lpstr>
      <vt:lpstr>Экипировка в легкой атлетике</vt:lpstr>
      <vt:lpstr>Экипировка в легкой атлетике</vt:lpstr>
      <vt:lpstr>Спасибо 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СПОРТА РОССИЙСКОЙ ФЕДЕРАЦИИ  ФГБОУ ВО «Волгоградская государственная академия физической культуры»</dc:title>
  <dc:creator>cuzya</dc:creator>
  <cp:lastModifiedBy>cuzya</cp:lastModifiedBy>
  <cp:revision>25</cp:revision>
  <dcterms:created xsi:type="dcterms:W3CDTF">2024-04-23T16:29:18Z</dcterms:created>
  <dcterms:modified xsi:type="dcterms:W3CDTF">2024-05-13T14:36:52Z</dcterms:modified>
</cp:coreProperties>
</file>