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4" r:id="rId7"/>
    <p:sldId id="265" r:id="rId8"/>
    <p:sldId id="267" r:id="rId9"/>
    <p:sldId id="259" r:id="rId10"/>
    <p:sldId id="260" r:id="rId11"/>
    <p:sldId id="261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vgafk.ru/chair/theoretical/mbd/staff/abdrahmanova.php?sphrase_id=19657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421" y="1336965"/>
            <a:ext cx="11064240" cy="3200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сооружения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оборудование и экипировка 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тяжёлой атлетике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4822" y="4853248"/>
            <a:ext cx="2707178" cy="198170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303 группы</a:t>
            </a:r>
          </a:p>
          <a:p>
            <a:pPr algn="just">
              <a:lnSpc>
                <a:spcPct val="120000"/>
              </a:lnSpc>
            </a:pPr>
            <a:r>
              <a:rPr lang="ru-RU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Максимович.</a:t>
            </a:r>
            <a:endParaRPr lang="en-US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Лущик Ирина Владимировна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effectLst/>
              <a:hlinkClick r:id="rId2"/>
            </a:endParaRPr>
          </a:p>
          <a:p>
            <a:pPr algn="just">
              <a:lnSpc>
                <a:spcPct val="120000"/>
              </a:lnSpc>
            </a:pPr>
            <a:r>
              <a:rPr lang="ru-RU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Владимировна.</a:t>
            </a:r>
            <a:endParaRPr lang="en-US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теории и технологий физической культуры и спорта</a:t>
            </a:r>
          </a:p>
          <a:p>
            <a:pPr algn="just">
              <a:lnSpc>
                <a:spcPct val="120000"/>
              </a:lnSpc>
            </a:pPr>
            <a:endParaRPr lang="ru-RU" sz="45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s://www.sports.ru/dynamic_images/news/109/965/522/5/share/b5b761_no_logo_no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89" y="182540"/>
            <a:ext cx="3509817" cy="18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ortishka.com/uploads/posts/2021-12/1638329965_40-sportishka-com-p-plinti-dlya-tyazheloi-atletiki-krasivie-fo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2" y="195351"/>
            <a:ext cx="3509817" cy="18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cademfarma.ru/thumb/2/HqV3RDsaVY7CkTROonjJrA/600r600/d/ishi-triko-patriot-yarki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6" y="4853248"/>
            <a:ext cx="1896687" cy="18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originals/fc/0b/d3/fc0bd3f27024808fb189048f7ef4894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44" y="4853248"/>
            <a:ext cx="2522194" cy="18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9849" y="1825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Российской Федерации</a:t>
            </a:r>
          </a:p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«Волгоградская государственная академия </a:t>
            </a: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493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169" y="0"/>
            <a:ext cx="4278485" cy="188699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кипировка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БУВЬ (ШТАНГЕТКИ)</a:t>
            </a:r>
            <a:r>
              <a:rPr lang="ru-RU" sz="2600" dirty="0">
                <a:effectLst/>
              </a:rPr>
              <a:t/>
            </a:r>
            <a:br>
              <a:rPr lang="ru-RU" sz="2600" dirty="0">
                <a:effectLst/>
              </a:rPr>
            </a:br>
            <a:endParaRPr lang="ru-RU" sz="26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280160" y="1978428"/>
            <a:ext cx="1620982" cy="581891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Штангетки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2086" y="1978427"/>
            <a:ext cx="6733309" cy="5818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обувь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применяемая спортсменами силовых видов спорта для препятствования скольжению о помост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261455" y="2938550"/>
            <a:ext cx="3665912" cy="91440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соответствия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врон 7"/>
          <p:cNvSpPr/>
          <p:nvPr/>
        </p:nvSpPr>
        <p:spPr>
          <a:xfrm rot="5400000">
            <a:off x="5974570" y="2603962"/>
            <a:ext cx="239682" cy="29094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90696" y="3852950"/>
            <a:ext cx="6637713" cy="925191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разрешенная высота ботинка, измеряемая от верхнего края подошвы, не должна превышать 130 мм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0695" y="4839242"/>
            <a:ext cx="6637713" cy="924385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Подошва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 где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край ботинка более, чем на 5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90694" y="5824728"/>
            <a:ext cx="6637713" cy="924385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Штангетки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изготавливаются из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материала или комбинации материалов</a:t>
            </a:r>
          </a:p>
        </p:txBody>
      </p:sp>
      <p:pic>
        <p:nvPicPr>
          <p:cNvPr id="2050" name="Picture 2" descr="http://weightlifting1.narod.ru/Schuh_E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05" y="5149527"/>
            <a:ext cx="1911337" cy="13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ightlifting1.narod.ru/G17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92" y="2938549"/>
            <a:ext cx="1805779" cy="14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ightlifting1.narod.ru/PP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567" y="4778141"/>
            <a:ext cx="1786684" cy="13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632" y="0"/>
            <a:ext cx="3738158" cy="1634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кипировка 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ЕМНИ</a:t>
            </a:r>
            <a:r>
              <a:rPr lang="ru-RU" sz="2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si.com/.image/t_share/MTkxNzI3Mjg5ODk2MDE5NjE5/eleiko-olympic-lifting-belt_produ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47" y="1634836"/>
            <a:ext cx="3114109" cy="20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cdn.sportbox.ru/images/styles/upload/fp_fotos/c5/8d/547c93c2bf3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r="7544"/>
          <a:stretch/>
        </p:blipFill>
        <p:spPr bwMode="auto">
          <a:xfrm>
            <a:off x="5938247" y="3877034"/>
            <a:ext cx="3150802" cy="26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947650" y="2356658"/>
            <a:ext cx="4655128" cy="60128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ширина пояса не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 мм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947650" y="4905895"/>
            <a:ext cx="4655128" cy="60128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разрешается надевать пояс под костюм спортсмена</a:t>
            </a:r>
          </a:p>
        </p:txBody>
      </p:sp>
    </p:spTree>
    <p:extLst>
      <p:ext uri="{BB962C8B-B14F-4D97-AF65-F5344CB8AC3E}">
        <p14:creationId xmlns:p14="http://schemas.microsoft.com/office/powerpoint/2010/main" val="1904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991" y="-33251"/>
            <a:ext cx="5882842" cy="1905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Э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кипировка 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ИНТЫ</a:t>
            </a:r>
            <a:r>
              <a:rPr lang="ru-RU" sz="2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БАНДАЖИ, ПЛАСТЫРИ</a:t>
            </a:r>
            <a:r>
              <a:rPr lang="ru-RU" sz="2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5673785" y="-798369"/>
            <a:ext cx="543790" cy="5315992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063268" y="2200378"/>
            <a:ext cx="3764823" cy="1033272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надеваются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запястья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 колени, кисти рук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836717" y="3233650"/>
            <a:ext cx="257695" cy="62899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8113988" y="2672886"/>
            <a:ext cx="557647" cy="86868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5400000" flipV="1">
            <a:off x="3197704" y="2672886"/>
            <a:ext cx="557647" cy="868681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417450" y="3502427"/>
            <a:ext cx="1685588" cy="76796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Бинты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67861" y="3502427"/>
            <a:ext cx="1645818" cy="76796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ластыри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319321" y="3897192"/>
            <a:ext cx="3203697" cy="1464517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Цельный эластичный бандаж или прорезиненный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наколенник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660925" y="5641292"/>
            <a:ext cx="2804686" cy="76796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стесняют движений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16590" y="4597936"/>
            <a:ext cx="2596393" cy="787446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марли,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мед.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крепа или кожи 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540027" y="5641292"/>
            <a:ext cx="2973652" cy="76796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усилены</a:t>
            </a:r>
          </a:p>
          <a:p>
            <a:pPr algn="ctr"/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417450" y="4288678"/>
            <a:ext cx="405497" cy="318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706221" y="5311418"/>
            <a:ext cx="405497" cy="318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45455" y="5317464"/>
            <a:ext cx="513394" cy="306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06" name="Picture 10" descr="http://weightlifting1.narod.ru/Tape_5c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11" y="4484212"/>
            <a:ext cx="1291714" cy="82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Шеврон 22"/>
          <p:cNvSpPr/>
          <p:nvPr/>
        </p:nvSpPr>
        <p:spPr>
          <a:xfrm rot="5400000">
            <a:off x="8620087" y="4161850"/>
            <a:ext cx="175003" cy="324197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8" name="Picture 12" descr="http://weightlifting1.narod.ru/thp_wristwrap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5" y="5641292"/>
            <a:ext cx="1386162" cy="10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Шеврон 31"/>
          <p:cNvSpPr/>
          <p:nvPr/>
        </p:nvSpPr>
        <p:spPr>
          <a:xfrm rot="5400000">
            <a:off x="1365186" y="5297812"/>
            <a:ext cx="175003" cy="324197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10" name="Picture 14" descr="http://weightlifting1.narod.ru/Knie_5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42" y="5406147"/>
            <a:ext cx="10858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Шеврон 33"/>
          <p:cNvSpPr/>
          <p:nvPr/>
        </p:nvSpPr>
        <p:spPr>
          <a:xfrm>
            <a:off x="9753519" y="5804712"/>
            <a:ext cx="238283" cy="44112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7097" y="274320"/>
            <a:ext cx="8175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36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37" y="214748"/>
            <a:ext cx="6999315" cy="138727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оревновательный Зал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Помост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yousteel.ru/upload/medialibrary/026/Montazhnaya-oblast-1_4x_1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31" y="3108959"/>
            <a:ext cx="5676935" cy="3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196633" y="3108959"/>
            <a:ext cx="6004662" cy="87630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Ровный и квадратный, размером 4 x 4 м. 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краям проведена линия шириной не менее 150 мм, имеющая отличительную от пола окраску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96633" y="4278533"/>
            <a:ext cx="6004662" cy="87630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делан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дерева, пластика или какого-либо другого твердого материала и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нескользким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покрытием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96633" y="5448109"/>
            <a:ext cx="6004662" cy="87630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не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150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6633" y="1158460"/>
            <a:ext cx="11785833" cy="1803862"/>
          </a:xfrm>
          <a:prstGeom prst="horizontalScroll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основных элементов оборудования залов для тяжелой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атлетики — помост, который должен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устанавливаться на самостоятель­ном фундаменте, не связанном с полом зала. 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залы должны размещаться на первом этаже (и не над подвалом). Остальное оборудование зала также предназначено для занятий со штангой, но не на помостах.</a:t>
            </a:r>
          </a:p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271" y="0"/>
            <a:ext cx="3688282" cy="11388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разминки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73/4c/3a/734c3a2ddd40b2a1e87b0ae57a1cc2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45" y="1513547"/>
            <a:ext cx="5204271" cy="34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242577" y="2928551"/>
            <a:ext cx="6185220" cy="1233576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достаточным количеством помостов, которые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пронумерованы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штангами, магнезией и т.д. в соответствии с количеством спортсменов, участвующих в соревнованиях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27240" y="1518023"/>
            <a:ext cx="6215895" cy="1228651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непосредственной близости от соревновательной зоны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65953" y="4342187"/>
            <a:ext cx="4713316" cy="903624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следующее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577" y="5282170"/>
            <a:ext cx="2685011" cy="641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громкоговорителя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35186" y="5282170"/>
            <a:ext cx="2685011" cy="641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 для дежурного врача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7240" y="6103791"/>
            <a:ext cx="2700348" cy="641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табло дубль-протокола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35186" y="6103790"/>
            <a:ext cx="2685011" cy="641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видеоэкран</a:t>
            </a:r>
          </a:p>
        </p:txBody>
      </p:sp>
    </p:spTree>
    <p:extLst>
      <p:ext uri="{BB962C8B-B14F-4D97-AF65-F5344CB8AC3E}">
        <p14:creationId xmlns:p14="http://schemas.microsoft.com/office/powerpoint/2010/main" val="219899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035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наряжение и оборудование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танга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4225" y="1905000"/>
            <a:ext cx="4397433" cy="7315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Штанга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следующих частей:</a:t>
            </a:r>
          </a:p>
          <a:p>
            <a:pPr algn="ctr"/>
            <a:endParaRPr lang="ru-RU" dirty="0"/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8665187" y="1815344"/>
            <a:ext cx="813816" cy="15403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 flipV="1">
            <a:off x="2266880" y="1815344"/>
            <a:ext cx="813816" cy="1540350"/>
          </a:xfrm>
          <a:prstGeom prst="bentArrow">
            <a:avLst>
              <a:gd name="adj1" fmla="val 25000"/>
              <a:gd name="adj2" fmla="val 25000"/>
              <a:gd name="adj3" fmla="val 31129"/>
              <a:gd name="adj4" fmla="val 4375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630625" y="2817737"/>
            <a:ext cx="484632" cy="81024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55222" y="3306941"/>
            <a:ext cx="1604356" cy="4892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Гриф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886304" y="3306941"/>
            <a:ext cx="1604356" cy="4892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0763" y="3784538"/>
            <a:ext cx="1604356" cy="4892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Двойная стрелка влево/вверх 17"/>
          <p:cNvSpPr/>
          <p:nvPr/>
        </p:nvSpPr>
        <p:spPr>
          <a:xfrm rot="13475694">
            <a:off x="1712011" y="3877644"/>
            <a:ext cx="690778" cy="688640"/>
          </a:xfrm>
          <a:prstGeom prst="leftUpArrow">
            <a:avLst>
              <a:gd name="adj1" fmla="val 19915"/>
              <a:gd name="adj2" fmla="val 25000"/>
              <a:gd name="adj3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730683" y="4466566"/>
            <a:ext cx="1247047" cy="532015"/>
          </a:xfrm>
          <a:prstGeom prst="downArrowCallout">
            <a:avLst>
              <a:gd name="adj1" fmla="val 28704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2137070" y="4466566"/>
            <a:ext cx="1247047" cy="532015"/>
          </a:xfrm>
          <a:prstGeom prst="downArrowCallout">
            <a:avLst>
              <a:gd name="adj1" fmla="val 28704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69993" y="5128396"/>
            <a:ext cx="143362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– 20 кг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142768" y="5122649"/>
            <a:ext cx="143362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– 15 кг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69993" y="5578875"/>
            <a:ext cx="1433620" cy="53098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Длина – 2200 мм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60283" y="6302917"/>
            <a:ext cx="1433620" cy="523923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– 28 мм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137070" y="5578875"/>
            <a:ext cx="1433620" cy="53098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Длина – 2010 мм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137070" y="6302916"/>
            <a:ext cx="1433620" cy="523923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– 25 мм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Шеврон 28"/>
          <p:cNvSpPr/>
          <p:nvPr/>
        </p:nvSpPr>
        <p:spPr>
          <a:xfrm rot="5400000">
            <a:off x="1141367" y="5374279"/>
            <a:ext cx="126420" cy="216131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9"/>
          <p:cNvSpPr/>
          <p:nvPr/>
        </p:nvSpPr>
        <p:spPr>
          <a:xfrm rot="5400000">
            <a:off x="2805448" y="5368531"/>
            <a:ext cx="126420" cy="216131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 rot="5400000">
            <a:off x="1141367" y="6098320"/>
            <a:ext cx="126420" cy="216131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 rot="5400000">
            <a:off x="2805448" y="6098320"/>
            <a:ext cx="126420" cy="216131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врон 32"/>
          <p:cNvSpPr/>
          <p:nvPr/>
        </p:nvSpPr>
        <p:spPr>
          <a:xfrm rot="5400000">
            <a:off x="9548385" y="3824173"/>
            <a:ext cx="280192" cy="515391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8971671" y="4350515"/>
            <a:ext cx="1433620" cy="648066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– по 2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кг каждый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4925367" y="4399555"/>
            <a:ext cx="192837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кг – красный</a:t>
            </a: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919834" y="4709645"/>
            <a:ext cx="192837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кг – синий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4921463" y="5024966"/>
            <a:ext cx="192837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кг – желтый</a:t>
            </a: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4919834" y="5650377"/>
            <a:ext cx="192837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кг – белый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4919834" y="5344732"/>
            <a:ext cx="192837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кг – зеленый</a:t>
            </a: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919834" y="5973375"/>
            <a:ext cx="1928370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 кг – черный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4788862" y="6273267"/>
            <a:ext cx="2190313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1,25 кг – хромовый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4788862" y="6569422"/>
            <a:ext cx="2190313" cy="25741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0,25 кг – хромовый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94" y="3222858"/>
            <a:ext cx="1514009" cy="863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81" y="5400159"/>
            <a:ext cx="1429876" cy="869437"/>
          </a:xfrm>
          <a:prstGeom prst="rect">
            <a:avLst/>
          </a:prstGeom>
        </p:spPr>
      </p:pic>
      <p:pic>
        <p:nvPicPr>
          <p:cNvPr id="1026" name="Picture 2" descr="https://sportindoor.ru/upload/iblock/4f1/6ato237jkmwjjxta3yixlqx1bto8vl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61" y="3206282"/>
            <a:ext cx="1515826" cy="8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звернутая стрелка 4"/>
          <p:cNvSpPr/>
          <p:nvPr/>
        </p:nvSpPr>
        <p:spPr>
          <a:xfrm>
            <a:off x="2415253" y="2780738"/>
            <a:ext cx="1433016" cy="410498"/>
          </a:xfrm>
          <a:prstGeom prst="utur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>
            <a:off x="6375986" y="2845188"/>
            <a:ext cx="1433016" cy="410498"/>
          </a:xfrm>
          <a:prstGeom prst="utur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Развернутая стрелка 46"/>
          <p:cNvSpPr/>
          <p:nvPr/>
        </p:nvSpPr>
        <p:spPr>
          <a:xfrm rot="5400000">
            <a:off x="9655136" y="4494321"/>
            <a:ext cx="2416449" cy="410498"/>
          </a:xfrm>
          <a:prstGeom prst="utur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242" y="0"/>
            <a:ext cx="3530340" cy="12011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борудование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есы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22" y="2050731"/>
            <a:ext cx="4069596" cy="4092374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444240" y="3347682"/>
            <a:ext cx="7319846" cy="1498472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соревнованиях рядом с комнатой взвешивания должны быть установлены вторые, идентичные весы (контрольные весы), позволяющие участникам данного потока контролировать свой вес</a:t>
            </a:r>
          </a:p>
          <a:p>
            <a:pPr algn="ctr"/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44240" y="4968830"/>
            <a:ext cx="7319846" cy="1498472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сертифицированы местными органами власти. Сертификат для весов должен быть выдан в срок, но не более, чем за три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до даты проведения соревнований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44240" y="1825640"/>
            <a:ext cx="7319846" cy="1430768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рассчитаны на вес до 200 кг с точностью как минимум до 50 граммов</a:t>
            </a:r>
          </a:p>
          <a:p>
            <a:pPr algn="ctr"/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875" y="0"/>
            <a:ext cx="3413962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борудование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екундомер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81" y="1573529"/>
            <a:ext cx="6305550" cy="1028700"/>
          </a:xfrm>
          <a:prstGeom prst="rect">
            <a:avLst/>
          </a:prstGeom>
        </p:spPr>
      </p:pic>
      <p:sp>
        <p:nvSpPr>
          <p:cNvPr id="5" name="Развернутая стрелка 4"/>
          <p:cNvSpPr/>
          <p:nvPr/>
        </p:nvSpPr>
        <p:spPr>
          <a:xfrm rot="5400000" flipV="1">
            <a:off x="1458887" y="2323410"/>
            <a:ext cx="1463040" cy="85621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3539" y="2783721"/>
            <a:ext cx="7140633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официальных соревнованиях ФТАР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или электронный секундомер с режимом обратного отсчета времени</a:t>
            </a:r>
          </a:p>
        </p:txBody>
      </p:sp>
      <p:sp>
        <p:nvSpPr>
          <p:cNvPr id="8" name="Шеврон 7"/>
          <p:cNvSpPr/>
          <p:nvPr/>
        </p:nvSpPr>
        <p:spPr>
          <a:xfrm rot="5400000">
            <a:off x="5802771" y="3742627"/>
            <a:ext cx="367148" cy="459629"/>
          </a:xfrm>
          <a:prstGeom prst="chevron">
            <a:avLst>
              <a:gd name="adj" fmla="val 517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863536" y="4355860"/>
            <a:ext cx="2245618" cy="91440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0160" y="5470104"/>
            <a:ext cx="3931920" cy="11030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отсчитывает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обратного отсчета время в течение как минимум 15 минут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58255" y="5470105"/>
            <a:ext cx="3931920" cy="11030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минимальные интервалы в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одну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96350" y="5470105"/>
            <a:ext cx="3931920" cy="11030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сигнал за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и 30 с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оконч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предоставленного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спортсмену для выполнения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4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770" y="-33251"/>
            <a:ext cx="5810393" cy="12552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борудование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табло подходов</a:t>
            </a:r>
            <a:endParaRPr lang="ru-RU" sz="2800" dirty="0"/>
          </a:p>
        </p:txBody>
      </p:sp>
      <p:sp>
        <p:nvSpPr>
          <p:cNvPr id="5" name="Стрелка углом 4"/>
          <p:cNvSpPr/>
          <p:nvPr/>
        </p:nvSpPr>
        <p:spPr>
          <a:xfrm rot="5400000">
            <a:off x="6491068" y="508738"/>
            <a:ext cx="813816" cy="3167149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702628" y="2544108"/>
            <a:ext cx="3167149" cy="91440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информация</a:t>
            </a: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8481551" y="4256630"/>
            <a:ext cx="3441469" cy="559783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штанги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419694" y="4918955"/>
            <a:ext cx="3441469" cy="559783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номер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5419694" y="6197256"/>
            <a:ext cx="3441469" cy="570319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 подхода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8586842" y="5581280"/>
            <a:ext cx="3441469" cy="559783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территории 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5419694" y="3640654"/>
            <a:ext cx="3441469" cy="559783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 спортсмена</a:t>
            </a:r>
          </a:p>
        </p:txBody>
      </p:sp>
      <p:pic>
        <p:nvPicPr>
          <p:cNvPr id="1028" name="Picture 4" descr="https://sveterra.ru/upload/iblock/268/2682ba581b5443e4ede2fec73ce8a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7" y="1604760"/>
            <a:ext cx="4758385" cy="25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3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6442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борудование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ольшое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демонстрационное табло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62298" y="1562793"/>
            <a:ext cx="8395855" cy="1033272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видном месте в зоне соревнований для того, чтобы записывать и показывать ход выполнения подходов и результаты весовой категории, в которой проходят соревнования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62298" y="2858192"/>
            <a:ext cx="8395855" cy="1055439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следующую информацию для всех участников, соревнующихся в группе/потоке, которая должна отображаться в течение всего соревнования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20216" y="4174372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номер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535546" y="5552646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и имя каждого участника 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7758696" y="5552646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подхода в толчке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6054586" y="4167522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подхода в рывке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9174159" y="4174372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территориальную принадлежность 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647121" y="5552646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участника</a:t>
            </a: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943763" y="4162971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 </a:t>
            </a: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10396749" y="5552646"/>
            <a:ext cx="1704110" cy="116378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двоеборья и занятое место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6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7" y="99753"/>
            <a:ext cx="4921134" cy="145472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Э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кипировка</a:t>
            </a:r>
            <a:r>
              <a:rPr lang="en-US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РИКО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ОМБИНЕЗОНЫ</a:t>
            </a: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heida.ru/images/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885" y="3790549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2429931" y="1554480"/>
            <a:ext cx="6807201" cy="99060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участников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чистая, функциональная,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которой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критериям: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1467" y="2670121"/>
            <a:ext cx="6815666" cy="6788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цельная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частей, но при этом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1466" y="5239104"/>
            <a:ext cx="6815666" cy="6788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цвета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9931" y="6080426"/>
            <a:ext cx="6815666" cy="6788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 локти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колени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9931" y="4397782"/>
            <a:ext cx="6815666" cy="6788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1466" y="3552656"/>
            <a:ext cx="6815666" cy="6788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облегает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www.chinadaily.com.cn/olympics/images/attachement/jpg/site1/20080817/0013729c05180a1267a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9" y="2049780"/>
            <a:ext cx="1827740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1579420" y="3348993"/>
            <a:ext cx="739831" cy="2652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210150" y="4156364"/>
            <a:ext cx="1109101" cy="23441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337</TotalTime>
  <Words>619</Words>
  <Application>Microsoft Office PowerPoint</Application>
  <PresentationFormat>Широкоэкранный</PresentationFormat>
  <Paragraphs>113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Сетка</vt:lpstr>
      <vt:lpstr>Спортивные сооружения, оборудование и экипировка  в тяжёлой атлетике</vt:lpstr>
      <vt:lpstr>Соревновательный Зал Помост </vt:lpstr>
      <vt:lpstr>Зал разминки</vt:lpstr>
      <vt:lpstr>Снаряжение и оборудование  штанга</vt:lpstr>
      <vt:lpstr>Оборудование Весы</vt:lpstr>
      <vt:lpstr>Оборудование Секундомер</vt:lpstr>
      <vt:lpstr>Оборудование Малое табло подходов</vt:lpstr>
      <vt:lpstr>Оборудование  большое демонстрационное табло</vt:lpstr>
      <vt:lpstr>  Экипировка ТРИКО, КОМБИНЕЗОНЫ </vt:lpstr>
      <vt:lpstr>   Экипировка ОБУВЬ (ШТАНГЕТКИ) </vt:lpstr>
      <vt:lpstr>Экипировка    РЕМНИ, ПОЯСА </vt:lpstr>
      <vt:lpstr>      Экипировка  БИНТЫ, БАНДАЖИ, ПЛАСТЫРИ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сооружения, оборудование и экипировка  в тяжёлой атлетике</dc:title>
  <dc:creator>Данил</dc:creator>
  <cp:lastModifiedBy>Данил</cp:lastModifiedBy>
  <cp:revision>99</cp:revision>
  <dcterms:created xsi:type="dcterms:W3CDTF">2024-04-17T08:30:41Z</dcterms:created>
  <dcterms:modified xsi:type="dcterms:W3CDTF">2024-05-03T15:16:08Z</dcterms:modified>
</cp:coreProperties>
</file>