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228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67BF-3165-42ED-A190-EEF91E7C987B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A75A-46D4-4467-8FC3-775D4828E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67BF-3165-42ED-A190-EEF91E7C987B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A75A-46D4-4467-8FC3-775D4828E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67BF-3165-42ED-A190-EEF91E7C987B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A75A-46D4-4467-8FC3-775D4828E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67BF-3165-42ED-A190-EEF91E7C987B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A75A-46D4-4467-8FC3-775D4828E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67BF-3165-42ED-A190-EEF91E7C987B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A75A-46D4-4467-8FC3-775D4828E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67BF-3165-42ED-A190-EEF91E7C987B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A75A-46D4-4467-8FC3-775D4828E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67BF-3165-42ED-A190-EEF91E7C987B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A75A-46D4-4467-8FC3-775D4828E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67BF-3165-42ED-A190-EEF91E7C987B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A75A-46D4-4467-8FC3-775D4828E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67BF-3165-42ED-A190-EEF91E7C987B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A75A-46D4-4467-8FC3-775D4828E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67BF-3165-42ED-A190-EEF91E7C987B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A75A-46D4-4467-8FC3-775D4828E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67BF-3165-42ED-A190-EEF91E7C987B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89A75A-46D4-4467-8FC3-775D4828E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F667BF-3165-42ED-A190-EEF91E7C987B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89A75A-46D4-4467-8FC3-775D4828E35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429000"/>
            <a:ext cx="7851648" cy="1427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Спортивные сооружения, оборудование и экипировка </a:t>
            </a:r>
            <a:br>
              <a:rPr lang="ru-RU" sz="4900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4900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 плавании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941168"/>
            <a:ext cx="4398640" cy="17526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cs typeface="Times New Roman" panose="02020603050405020304" pitchFamily="18" charset="0"/>
              </a:rPr>
              <a:t>Научные руководители: </a:t>
            </a:r>
          </a:p>
          <a:p>
            <a:pPr algn="l"/>
            <a:r>
              <a:rPr lang="ru-RU" sz="2000" dirty="0" smtClean="0">
                <a:cs typeface="Times New Roman" panose="02020603050405020304" pitchFamily="18" charset="0"/>
              </a:rPr>
              <a:t>к.п.н., доц. </a:t>
            </a:r>
            <a:r>
              <a:rPr lang="ru-RU" sz="2000" dirty="0" err="1" smtClean="0">
                <a:cs typeface="Times New Roman" panose="02020603050405020304" pitchFamily="18" charset="0"/>
              </a:rPr>
              <a:t>Лущик</a:t>
            </a:r>
            <a:r>
              <a:rPr lang="ru-RU" sz="2000" dirty="0" smtClean="0">
                <a:cs typeface="Times New Roman" panose="02020603050405020304" pitchFamily="18" charset="0"/>
              </a:rPr>
              <a:t> И.В.,</a:t>
            </a:r>
          </a:p>
          <a:p>
            <a:pPr algn="l"/>
            <a:r>
              <a:rPr lang="ru-RU" sz="2000" dirty="0" smtClean="0">
                <a:cs typeface="Times New Roman" panose="02020603050405020304" pitchFamily="18" charset="0"/>
              </a:rPr>
              <a:t>к.п.н., доц. </a:t>
            </a:r>
            <a:r>
              <a:rPr lang="ru-RU" sz="2000" dirty="0" err="1" smtClean="0">
                <a:cs typeface="Times New Roman" panose="02020603050405020304" pitchFamily="18" charset="0"/>
              </a:rPr>
              <a:t>Абдрахманова</a:t>
            </a:r>
            <a:r>
              <a:rPr lang="ru-RU" sz="2000" dirty="0" smtClean="0">
                <a:cs typeface="Times New Roman" panose="02020603050405020304" pitchFamily="18" charset="0"/>
              </a:rPr>
              <a:t> И.В.</a:t>
            </a:r>
          </a:p>
          <a:p>
            <a:pPr algn="l"/>
            <a:r>
              <a:rPr lang="ru-RU" sz="2000" dirty="0" smtClean="0">
                <a:cs typeface="Times New Roman" panose="02020603050405020304" pitchFamily="18" charset="0"/>
              </a:rPr>
              <a:t>кафедры </a:t>
            </a:r>
            <a:r>
              <a:rPr lang="ru-RU" sz="2000" dirty="0" err="1" smtClean="0">
                <a:cs typeface="Times New Roman" panose="02020603050405020304" pitchFamily="18" charset="0"/>
              </a:rPr>
              <a:t>ТиТ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cs typeface="Times New Roman" panose="02020603050405020304" pitchFamily="18" charset="0"/>
              </a:rPr>
              <a:t>ФКиС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 algn="l"/>
            <a:endParaRPr lang="ru-RU" sz="2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69269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Arial" pitchFamily="34" charset="0"/>
              </a:rPr>
              <a:t>ФГБОУ ВО «Волгоградская государственная</a:t>
            </a:r>
            <a:r>
              <a:rPr lang="en-US" b="1" dirty="0" smtClean="0">
                <a:latin typeface="+mj-lt"/>
                <a:cs typeface="Arial" pitchFamily="34" charset="0"/>
              </a:rPr>
              <a:t> </a:t>
            </a:r>
            <a:r>
              <a:rPr lang="ru-RU" b="1" dirty="0" smtClean="0">
                <a:latin typeface="+mj-lt"/>
                <a:cs typeface="Arial" pitchFamily="34" charset="0"/>
              </a:rPr>
              <a:t>академия физической культуры»</a:t>
            </a:r>
          </a:p>
          <a:p>
            <a:pPr algn="ctr"/>
            <a:r>
              <a:rPr lang="ru-RU" b="1" dirty="0" smtClean="0">
                <a:latin typeface="+mj-lt"/>
                <a:cs typeface="Arial" pitchFamily="34" charset="0"/>
              </a:rPr>
              <a:t>Кафедра теории и технологий физической культуры и спорта</a:t>
            </a:r>
            <a:endParaRPr lang="en-US" b="1" dirty="0"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5085184"/>
            <a:ext cx="3384376" cy="132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ru-RU" altLang="ru-RU" sz="2000" dirty="0" smtClean="0">
                <a:cs typeface="Times New Roman" panose="02020603050405020304" pitchFamily="18" charset="0"/>
              </a:rPr>
              <a:t>Работу выполнил:</a:t>
            </a:r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ru-RU" altLang="ru-RU" sz="2000" dirty="0" smtClean="0">
                <a:cs typeface="Times New Roman" panose="02020603050405020304" pitchFamily="18" charset="0"/>
              </a:rPr>
              <a:t> студент 305 группы </a:t>
            </a:r>
            <a:r>
              <a:rPr lang="ru-RU" altLang="ru-RU" sz="2000" dirty="0" err="1" smtClean="0">
                <a:cs typeface="Times New Roman" panose="02020603050405020304" pitchFamily="18" charset="0"/>
              </a:rPr>
              <a:t>ФКб</a:t>
            </a:r>
            <a:endParaRPr lang="ru-RU" altLang="ru-RU" sz="2000" dirty="0" smtClean="0"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ru-RU" altLang="ru-RU" sz="2000" dirty="0" err="1" smtClean="0">
                <a:cs typeface="Times New Roman" panose="02020603050405020304" pitchFamily="18" charset="0"/>
              </a:rPr>
              <a:t>Гуреева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 Ольга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Стартовая </a:t>
            </a:r>
            <a:r>
              <a:rPr lang="ru-RU" sz="4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тумбочка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Picture 4" descr="https://seratel.ro/wp-content/uploads/2016/07/bloc-start-SWISS-TIM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274693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6228184" y="1700808"/>
            <a:ext cx="0" cy="2592288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5508105" y="4149080"/>
            <a:ext cx="1008111" cy="7200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843808" y="3861048"/>
            <a:ext cx="720080" cy="790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339752" y="1916832"/>
            <a:ext cx="1298259" cy="6228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444208" y="2348880"/>
            <a:ext cx="1728192" cy="936104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Высота: </a:t>
            </a:r>
          </a:p>
          <a:p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0,50÷0,75 м над уровнем воды</a:t>
            </a: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60232" y="4509120"/>
            <a:ext cx="1800200" cy="1080120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Нумерация:</a:t>
            </a:r>
            <a:r>
              <a:rPr lang="ru-RU" sz="1600" dirty="0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с 4-х сторон арабскими цифрами</a:t>
            </a: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1268760"/>
            <a:ext cx="1872208" cy="1152128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Поверхность тумбочки: 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нескользкая (шероховатая</a:t>
            </a:r>
            <a:r>
              <a:rPr lang="ru-RU" sz="1600" dirty="0" smtClean="0">
                <a:latin typeface="+mj-lt"/>
              </a:rPr>
              <a:t>)</a:t>
            </a:r>
            <a:endParaRPr lang="ru-RU" sz="1600" dirty="0"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504" y="2996952"/>
            <a:ext cx="2592288" cy="2880320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Поручни для старта на спине: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устанавливаются на 0,4÷0,6 м над водой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Диаметр сечения поручней — 0,03÷0,04 м.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бывают горизонтальными, вертикальными, комбинированными</a:t>
            </a: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5013176"/>
            <a:ext cx="3384376" cy="158417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Инвентарные цельнометаллические тумбочки: 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с электронным устройством для фиксации старта и времени прохождения дистанции</a:t>
            </a:r>
            <a:endParaRPr lang="ru-RU" sz="16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Закладные устройства и конструктивные элементы ванн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Picture 2" descr="C:\Users\никита\OneDrive\Рабочий стол\Снимок экрана (10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46449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1700808"/>
            <a:ext cx="3672408" cy="1080120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указатели поворота установлены на стойках (в 5 м от торцевых стенок)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3140968"/>
            <a:ext cx="3744416" cy="1296144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веревки с флажками (поперек бассейна) на высоте от 1,8 до 2,5 м от поверхности воды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4869160"/>
            <a:ext cx="3960440" cy="1512168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отметки в 15 м от торцевых стенок делаются на боковых стенках бассейна и на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каждом разделителе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дорожек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cs typeface="Arial" pitchFamily="34" charset="0"/>
              </a:rPr>
              <a:t>Обходные дорожки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51125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Ширина: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latin typeface="+mj-lt"/>
              </a:rPr>
              <a:t>3м (у торцевой стенки ванны со стартовыми тумбочками)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latin typeface="+mj-lt"/>
              </a:rPr>
              <a:t>вдоль стенок с устройствами для прыжков: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ru-RU" sz="1600" dirty="0" smtClean="0">
                <a:latin typeface="+mj-lt"/>
              </a:rPr>
              <a:t>4м (в ваннах с не выступающими над водой стенками)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ru-RU" sz="1600" dirty="0" smtClean="0">
                <a:latin typeface="+mj-lt"/>
              </a:rPr>
              <a:t>3,5м (с выступающими стенками)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8529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Площадь:</a:t>
            </a:r>
            <a:r>
              <a:rPr lang="ru-RU" sz="16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33÷50 % общей площади поверхности воды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2849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Теплые сидения:</a:t>
            </a:r>
            <a:r>
              <a:rPr lang="ru-RU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288000" indent="-288000">
              <a:buFont typeface="Wingdings" pitchFamily="2" charset="2"/>
              <a:buChar char="§"/>
            </a:pPr>
            <a:r>
              <a:rPr lang="ru-RU" sz="1600" dirty="0" smtClean="0">
                <a:latin typeface="+mj-lt"/>
              </a:rPr>
              <a:t>дорожка расширяется на 0,8м</a:t>
            </a:r>
          </a:p>
          <a:p>
            <a:pPr marL="288000" indent="-288000">
              <a:buFont typeface="Wingdings" pitchFamily="2" charset="2"/>
              <a:buChar char="§"/>
            </a:pPr>
            <a:r>
              <a:rPr lang="ru-RU" sz="1600" dirty="0" smtClean="0">
                <a:latin typeface="+mj-lt"/>
              </a:rPr>
              <a:t>кол-во сидений рассчитывается в количестве 30÷40 % числа мест гардероба</a:t>
            </a:r>
          </a:p>
          <a:p>
            <a:pPr marL="288000" indent="-288000">
              <a:buFont typeface="Wingdings" pitchFamily="2" charset="2"/>
              <a:buChar char="§"/>
            </a:pPr>
            <a:r>
              <a:rPr lang="ru-RU" sz="1600" dirty="0" smtClean="0">
                <a:latin typeface="+mj-lt"/>
              </a:rPr>
              <a:t>1 место для сидения = 0,6 м по длине скамьи</a:t>
            </a:r>
            <a:endParaRPr lang="ru-RU" sz="1600" dirty="0">
              <a:latin typeface="+mj-lt"/>
            </a:endParaRPr>
          </a:p>
        </p:txBody>
      </p:sp>
      <p:pic>
        <p:nvPicPr>
          <p:cNvPr id="6" name="Picture 3" descr="C:\Users\никита\OneDrive\Рабочий стол\2023-04-23_20-48-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1128"/>
            <a:ext cx="5412431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4581128"/>
            <a:ext cx="22082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Скамьи:</a:t>
            </a:r>
            <a:r>
              <a:rPr lang="ru-RU" sz="16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шириной 0,3м</a:t>
            </a:r>
            <a:endParaRPr lang="ru-RU" sz="16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94116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Поверхность:</a:t>
            </a:r>
            <a:r>
              <a:rPr lang="ru-RU" sz="16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нескользкая; </a:t>
            </a:r>
          </a:p>
          <a:p>
            <a:r>
              <a:rPr lang="ru-RU" sz="1600" dirty="0" smtClean="0">
                <a:latin typeface="+mj-lt"/>
              </a:rPr>
              <a:t>уклон </a:t>
            </a:r>
            <a:r>
              <a:rPr lang="en-US" sz="1600" dirty="0" err="1" smtClean="0">
                <a:latin typeface="+mj-lt"/>
              </a:rPr>
              <a:t>i</a:t>
            </a:r>
            <a:r>
              <a:rPr lang="ru-RU" sz="1600" dirty="0" smtClean="0">
                <a:latin typeface="+mj-lt"/>
              </a:rPr>
              <a:t>=0,01—0,02 в сторону трапов</a:t>
            </a:r>
            <a:endParaRPr lang="ru-RU" sz="16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661248"/>
            <a:ext cx="2752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Обогрев:</a:t>
            </a:r>
            <a:r>
              <a:rPr lang="ru-RU" sz="16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в крытых бассейнах</a:t>
            </a:r>
            <a:endParaRPr lang="ru-RU" sz="1600" dirty="0">
              <a:latin typeface="+mj-lt"/>
            </a:endParaRPr>
          </a:p>
        </p:txBody>
      </p:sp>
      <p:pic>
        <p:nvPicPr>
          <p:cNvPr id="10" name="Picture 2" descr="https://sgp-primex.ru/upload/p/c3p1/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40324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Помещения раздевальных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50663" y="19888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07904" y="1340768"/>
            <a:ext cx="1800200" cy="936104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Шкафы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564904"/>
            <a:ext cx="3006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2492896"/>
            <a:ext cx="3456384" cy="4104456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708920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одноярусные металлические </a:t>
            </a:r>
            <a:r>
              <a:rPr lang="ru-RU" sz="16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трехъячеистые</a:t>
            </a:r>
            <a:r>
              <a:rPr lang="ru-RU" sz="1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(трехместные) 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«шкафы индивидуального пользования»</a:t>
            </a:r>
            <a:endParaRPr lang="ru-RU" sz="16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4" descr="https://m.epool.ru/download/catalog/ts108218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266429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508104" y="2492896"/>
            <a:ext cx="3096344" cy="403244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24128" y="263691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двухъярусные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 (на два места) размером в плане 0,6x0,3 м</a:t>
            </a:r>
            <a:endParaRPr lang="ru-RU" sz="16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" name="Picture 10" descr="https://rosproizvoditel.ru/sites/default/files/styles/220x170/public/users_files/1763/mf4_sekc..jpg?itok=1Vm2Jyc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24482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низ 11"/>
          <p:cNvSpPr/>
          <p:nvPr/>
        </p:nvSpPr>
        <p:spPr>
          <a:xfrm rot="3189333">
            <a:off x="2653685" y="1729551"/>
            <a:ext cx="619212" cy="734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858691">
            <a:off x="5965570" y="1739646"/>
            <a:ext cx="619212" cy="734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Основная плавательная экипировка </a:t>
            </a:r>
            <a:br>
              <a:rPr lang="ru-RU" sz="44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</a:br>
            <a:endParaRPr lang="ru-RU" sz="4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Рисунок 2" descr="6244450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564904"/>
            <a:ext cx="1677465" cy="1728192"/>
          </a:xfrm>
          <a:prstGeom prst="rect">
            <a:avLst/>
          </a:prstGeom>
        </p:spPr>
      </p:pic>
      <p:pic>
        <p:nvPicPr>
          <p:cNvPr id="4" name="Рисунок 3" descr="1e368_241_print_2_008_r_s_1539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5229200"/>
            <a:ext cx="1872208" cy="1368152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201816"/>
            <a:ext cx="1656184" cy="1656184"/>
          </a:xfrm>
          <a:prstGeom prst="rect">
            <a:avLst/>
          </a:prstGeom>
          <a:noFill/>
        </p:spPr>
      </p:pic>
      <p:pic>
        <p:nvPicPr>
          <p:cNvPr id="6" name="Рисунок 5" descr="arena-swimsu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15200" y="2708920"/>
            <a:ext cx="1628800" cy="1628800"/>
          </a:xfrm>
          <a:prstGeom prst="rect">
            <a:avLst/>
          </a:prstGeom>
        </p:spPr>
      </p:pic>
      <p:pic>
        <p:nvPicPr>
          <p:cNvPr id="7" name="Рисунок 6" descr="1-1000x10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3501008"/>
            <a:ext cx="1196752" cy="1196752"/>
          </a:xfrm>
          <a:prstGeom prst="rect">
            <a:avLst/>
          </a:prstGeom>
        </p:spPr>
      </p:pic>
      <p:pic>
        <p:nvPicPr>
          <p:cNvPr id="8" name="Рисунок 7" descr="Screenshot_20210517-231835_Yande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3933056"/>
            <a:ext cx="1535655" cy="122413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259632" y="2204864"/>
            <a:ext cx="1224136" cy="360040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Шлёпки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07904" y="3501008"/>
            <a:ext cx="1584176" cy="432048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Полотенце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91680" y="4797152"/>
            <a:ext cx="1296144" cy="360040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Шапочка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40152" y="5229200"/>
            <a:ext cx="1008112" cy="360040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Очки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40152" y="2492896"/>
            <a:ext cx="1944216" cy="720080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Плавательные костюмы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60155310_38-sportishka-com-p-estetika-plavaniya-sport-krasivo-foto-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1471"/>
            <a:ext cx="9144000" cy="45765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2212848" cy="158262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Бассейн</a:t>
            </a:r>
            <a:r>
              <a:rPr lang="ru-RU" sz="4400" dirty="0" smtClean="0">
                <a:cs typeface="Times New Roman" panose="02020603050405020304" pitchFamily="18" charset="0"/>
              </a:rPr>
              <a:t> </a:t>
            </a:r>
            <a:br>
              <a:rPr lang="ru-RU" sz="4400" dirty="0" smtClean="0">
                <a:cs typeface="Times New Roman" panose="02020603050405020304" pitchFamily="18" charset="0"/>
              </a:rPr>
            </a:b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2520280" cy="3024336"/>
          </a:xfrm>
        </p:spPr>
        <p:txBody>
          <a:bodyPr>
            <a:noAutofit/>
          </a:bodyPr>
          <a:lstStyle/>
          <a:p>
            <a:r>
              <a:rPr lang="ru-RU" sz="1800" dirty="0" smtClean="0">
                <a:cs typeface="Times New Roman" panose="02020603050405020304" pitchFamily="18" charset="0"/>
              </a:rPr>
              <a:t>гидротехническое сооружение, предназначенное для занятий водными видами спорта, такими как плавание, прыжки в воду, подводный спорт, водное поло, подводное регби, синхронное плавание и прочие</a:t>
            </a:r>
            <a:endParaRPr lang="ru-RU" sz="1800" dirty="0"/>
          </a:p>
        </p:txBody>
      </p:sp>
      <p:pic>
        <p:nvPicPr>
          <p:cNvPr id="5" name="Рисунок 4" descr="1638471317_74-sportishka-com-p-sportivnii-bassein-krasivie-sportivnie-fot-8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957" r="16957"/>
          <a:stretch>
            <a:fillRect/>
          </a:stretch>
        </p:blipFill>
        <p:spPr>
          <a:xfrm rot="420000">
            <a:off x="3426152" y="1176699"/>
            <a:ext cx="4638303" cy="39319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3058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r>
              <a:rPr lang="ru-RU" sz="3600" b="1" dirty="0" smtClean="0">
                <a:solidFill>
                  <a:srgbClr val="0070C0"/>
                </a:solidFill>
              </a:rPr>
              <a:t>По назначению бассейны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подразделяются на виды: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772816"/>
            <a:ext cx="2736304" cy="1872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1916832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Плескательные</a:t>
            </a:r>
            <a:r>
              <a:rPr lang="ru-RU" sz="1200" dirty="0" smtClean="0"/>
              <a:t> </a:t>
            </a:r>
            <a:r>
              <a:rPr lang="ru-RU" sz="1200" dirty="0"/>
              <a:t>- для приобщения к воде детей дошкольного возраста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" name="Рисунок 10" descr="211c5b377b89d18bc207353952fdc3d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2448272" cy="1152127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6516216" y="1628800"/>
            <a:ext cx="2304256" cy="2232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ru-RU" sz="1200" dirty="0"/>
          </a:p>
        </p:txBody>
      </p:sp>
      <p:pic>
        <p:nvPicPr>
          <p:cNvPr id="14" name="Рисунок 13" descr="5cc1d652277b0cdf4682b4dce0986e8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492896"/>
            <a:ext cx="2123728" cy="12241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32240" y="1700808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1200" b="1" dirty="0" smtClean="0">
                <a:solidFill>
                  <a:srgbClr val="FF0000"/>
                </a:solidFill>
              </a:rPr>
              <a:t>Детские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- для обучения плаванию детей младшего и среднего возраста</a:t>
            </a:r>
            <a:endParaRPr lang="ru-RU" sz="12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19872" y="1700808"/>
            <a:ext cx="2592288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635896" y="177281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У</a:t>
            </a:r>
            <a:r>
              <a:rPr lang="ru-RU" sz="1200" b="1" dirty="0" smtClean="0">
                <a:solidFill>
                  <a:srgbClr val="FF0000"/>
                </a:solidFill>
              </a:rPr>
              <a:t>чебные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- для обучения плаванию детей старшего возраста и взрослых</a:t>
            </a:r>
            <a:endParaRPr lang="ru-RU" sz="1200" dirty="0"/>
          </a:p>
        </p:txBody>
      </p:sp>
      <p:pic>
        <p:nvPicPr>
          <p:cNvPr id="19" name="Рисунок 18" descr="4cba5cd0d2e77b0f5d612132a3aef9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420888"/>
            <a:ext cx="2088232" cy="1176923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07504" y="4149080"/>
            <a:ext cx="2232248" cy="23762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" name="Рисунок 21" descr="1638471365_64-sportishka-com-p-sportivnii-bassein-krasivie-sportivnie-fot-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941168"/>
            <a:ext cx="2051720" cy="137383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3528" y="414908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Бассейны для тренировок </a:t>
            </a:r>
            <a:r>
              <a:rPr lang="ru-RU" sz="1200" b="1" dirty="0" smtClean="0">
                <a:solidFill>
                  <a:schemeClr val="tx1"/>
                </a:solidFill>
              </a:rPr>
              <a:t>спортсменов</a:t>
            </a:r>
            <a:r>
              <a:rPr lang="ru-RU" sz="1200" dirty="0" smtClean="0">
                <a:solidFill>
                  <a:schemeClr val="tx1"/>
                </a:solidFill>
              </a:rPr>
              <a:t> и занятий обучающихся</a:t>
            </a:r>
            <a:endParaRPr lang="ru-RU" sz="1200" dirty="0"/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rot="5400000">
            <a:off x="863588" y="1736812"/>
            <a:ext cx="2736304" cy="1800200"/>
          </a:xfrm>
          <a:prstGeom prst="bentConnector3">
            <a:avLst>
              <a:gd name="adj1" fmla="val 9361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051720" y="1196752"/>
            <a:ext cx="2880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020272" y="1124744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" idx="0"/>
          </p:cNvCxnSpPr>
          <p:nvPr/>
        </p:nvCxnSpPr>
        <p:spPr>
          <a:xfrm>
            <a:off x="4476428" y="1052736"/>
            <a:ext cx="235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2555776" y="4149080"/>
            <a:ext cx="1800200" cy="2232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2771800" y="422108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Для </a:t>
            </a:r>
            <a:r>
              <a:rPr lang="ru-RU" sz="1200" dirty="0">
                <a:solidFill>
                  <a:srgbClr val="FF0000"/>
                </a:solidFill>
              </a:rPr>
              <a:t>прыжков в воду</a:t>
            </a:r>
          </a:p>
        </p:txBody>
      </p:sp>
      <p:pic>
        <p:nvPicPr>
          <p:cNvPr id="51" name="Рисунок 50" descr="1280px-Indoor_Swimming_Pool_with_Diving_Platform_and_Springboard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4725144"/>
            <a:ext cx="1656184" cy="1512168"/>
          </a:xfrm>
          <a:prstGeom prst="rect">
            <a:avLst/>
          </a:prstGeom>
        </p:spPr>
      </p:pic>
      <p:cxnSp>
        <p:nvCxnSpPr>
          <p:cNvPr id="53" name="Прямая со стрелкой 52"/>
          <p:cNvCxnSpPr/>
          <p:nvPr/>
        </p:nvCxnSpPr>
        <p:spPr>
          <a:xfrm>
            <a:off x="3275856" y="1124744"/>
            <a:ext cx="0" cy="288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 rot="16200000" flipH="1">
            <a:off x="5508104" y="1988840"/>
            <a:ext cx="3096344" cy="1368152"/>
          </a:xfrm>
          <a:prstGeom prst="bentConnector3">
            <a:avLst>
              <a:gd name="adj1" fmla="val 9206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4572000" y="4221088"/>
            <a:ext cx="1872208" cy="2160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732240" y="4293096"/>
            <a:ext cx="2016224" cy="2160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универсальные демонстрационные бассейны</a:t>
            </a:r>
            <a:br>
              <a:rPr lang="ru-RU" dirty="0" smtClean="0"/>
            </a:br>
            <a:r>
              <a:rPr lang="ru-RU" dirty="0" err="1" smtClean="0"/>
              <a:t>Подробне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41" name="Соединительная линия уступом 40"/>
          <p:cNvCxnSpPr/>
          <p:nvPr/>
        </p:nvCxnSpPr>
        <p:spPr>
          <a:xfrm rot="5400000">
            <a:off x="4283968" y="2276872"/>
            <a:ext cx="2952328" cy="792088"/>
          </a:xfrm>
          <a:prstGeom prst="bentConnector3">
            <a:avLst>
              <a:gd name="adj1" fmla="val 9348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644008" y="4293097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Универсальные учебно-тренировочные </a:t>
            </a:r>
            <a:r>
              <a:rPr lang="ru-RU" sz="1200" dirty="0" smtClean="0"/>
              <a:t>бассейны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5" name="Рисунок 44" descr="5b1e118f4022e700c88b5b2d0dcaccad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5085184"/>
            <a:ext cx="1728192" cy="115212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948264" y="4365104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Универсальные демонстрационные </a:t>
            </a:r>
            <a:r>
              <a:rPr lang="ru-RU" sz="1200" dirty="0" smtClean="0"/>
              <a:t>бассейны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9" name="Рисунок 48" descr="1648114160_9-sportishka-com-p-olimpiiskii-bassein-sport-krasivie-foto-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5013176"/>
            <a:ext cx="1728192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Международные правила судейства в плавании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0" y="1844824"/>
            <a:ext cx="4464496" cy="72008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cs typeface="Arial" pitchFamily="34" charset="0"/>
              </a:rPr>
              <a:t>Технические разделы</a:t>
            </a:r>
            <a:endParaRPr lang="ru-RU" sz="3200" dirty="0"/>
          </a:p>
        </p:txBody>
      </p:sp>
      <p:pic>
        <p:nvPicPr>
          <p:cNvPr id="8" name="Рисунок 7" descr="1614676926_15-p-fon-plavanie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9144000" cy="42210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305800" cy="5063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Категории объектов спорта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в соответствии с уровнем мероприятий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6128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988840"/>
          <a:ext cx="8712968" cy="41764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98074"/>
                <a:gridCol w="6414894"/>
              </a:tblGrid>
              <a:tr h="145252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latin typeface="+mj-lt"/>
                        </a:rPr>
                        <a:t>Категория</a:t>
                      </a:r>
                    </a:p>
                    <a:p>
                      <a:pPr algn="ctr"/>
                      <a:r>
                        <a:rPr kumimoji="0" lang="ru-RU" sz="1600" b="1" kern="1200" dirty="0" smtClean="0">
                          <a:latin typeface="+mj-lt"/>
                        </a:rPr>
                        <a:t>спортивного</a:t>
                      </a:r>
                    </a:p>
                    <a:p>
                      <a:pPr algn="ctr"/>
                      <a:r>
                        <a:rPr kumimoji="0" lang="ru-RU" sz="1600" b="1" kern="1200" dirty="0" smtClean="0">
                          <a:latin typeface="+mj-lt"/>
                        </a:rPr>
                        <a:t>сооружения</a:t>
                      </a:r>
                    </a:p>
                    <a:p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latin typeface="+mj-lt"/>
                        </a:rPr>
                        <a:t>Уровень спортивно-массовых мероприятий, проводимых на</a:t>
                      </a:r>
                    </a:p>
                    <a:p>
                      <a:pPr algn="ctr"/>
                      <a:r>
                        <a:rPr kumimoji="0" lang="ru-RU" sz="1600" b="1" kern="1200" dirty="0" smtClean="0">
                          <a:latin typeface="+mj-lt"/>
                        </a:rPr>
                        <a:t>спортивном сооружении</a:t>
                      </a:r>
                      <a:endParaRPr kumimoji="0" lang="ru-RU" sz="1600" b="1" i="0" kern="1200" dirty="0" smtClean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2396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А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b="1" kern="1200" dirty="0" smtClean="0">
                          <a:latin typeface="+mj-lt"/>
                        </a:rPr>
                        <a:t>Международные и всероссийские физкультурные мероприятия и</a:t>
                      </a:r>
                      <a:r>
                        <a:rPr kumimoji="0" lang="ru-RU" sz="1600" b="1" kern="1200" baseline="0" dirty="0" smtClean="0">
                          <a:latin typeface="+mj-lt"/>
                        </a:rPr>
                        <a:t> </a:t>
                      </a:r>
                      <a:r>
                        <a:rPr kumimoji="0" lang="ru-RU" sz="1600" b="1" kern="1200" dirty="0" smtClean="0">
                          <a:latin typeface="+mj-lt"/>
                        </a:rPr>
                        <a:t>спортивные мероприятия</a:t>
                      </a:r>
                      <a:endParaRPr kumimoji="0" lang="ru-RU" sz="1600" b="1" i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17652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В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b="1" kern="1200" dirty="0" smtClean="0">
                          <a:latin typeface="+mj-lt"/>
                        </a:rPr>
                        <a:t>Межрегиональные физкультурные мероприятия и спортивные</a:t>
                      </a:r>
                    </a:p>
                    <a:p>
                      <a:pPr algn="just"/>
                      <a:r>
                        <a:rPr kumimoji="0" lang="ru-RU" sz="1600" b="1" kern="1200" dirty="0" smtClean="0">
                          <a:latin typeface="+mj-lt"/>
                        </a:rPr>
                        <a:t>мероприятия, а также физкультурные мероприятия и спортивные</a:t>
                      </a:r>
                      <a:r>
                        <a:rPr kumimoji="0" lang="ru-RU" sz="1600" b="1" kern="1200" baseline="0" dirty="0" smtClean="0">
                          <a:latin typeface="+mj-lt"/>
                        </a:rPr>
                        <a:t> </a:t>
                      </a:r>
                      <a:r>
                        <a:rPr kumimoji="0" lang="ru-RU" sz="1600" b="1" kern="1200" dirty="0" smtClean="0">
                          <a:latin typeface="+mj-lt"/>
                        </a:rPr>
                        <a:t>мероприятия субъекта Российской Федерации</a:t>
                      </a:r>
                      <a:endParaRPr kumimoji="0" lang="ru-RU" sz="1600" b="1" i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2344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С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b="1" kern="1200" dirty="0" smtClean="0">
                          <a:latin typeface="+mj-lt"/>
                        </a:rPr>
                        <a:t>Иные физкультурные мероприятия и спортивные мероприятия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5864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Помещения и спортивно-технологическое оборудование ванны бассейна для спортивного плавания</a:t>
            </a:r>
            <a:endParaRPr lang="ru-RU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988840"/>
            <a:ext cx="172819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20608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Бассейн для спортивного плавания </a:t>
            </a:r>
            <a:r>
              <a:rPr lang="ru-RU" sz="1200" b="1" dirty="0" smtClean="0">
                <a:solidFill>
                  <a:srgbClr val="FF0000"/>
                </a:solidFill>
              </a:rPr>
              <a:t>категории А </a:t>
            </a:r>
          </a:p>
          <a:p>
            <a:pPr algn="ctr"/>
            <a:r>
              <a:rPr lang="ru-RU" sz="1200" b="1" dirty="0" smtClean="0">
                <a:solidFill>
                  <a:srgbClr val="00B0F0"/>
                </a:solidFill>
              </a:rPr>
              <a:t>Имеет 2 ванны</a:t>
            </a:r>
            <a:endParaRPr lang="ru-RU" sz="1200" b="1" dirty="0">
              <a:solidFill>
                <a:srgbClr val="00B0F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339752" y="198884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339752" y="270892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1916832"/>
            <a:ext cx="1296144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Разминочная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2564904"/>
            <a:ext cx="180020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Соревновательная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156176" y="1772816"/>
            <a:ext cx="2088232" cy="144016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Длина ванны бассейна для спортивного плавания </a:t>
            </a:r>
            <a:r>
              <a:rPr lang="ru-RU" sz="1400" dirty="0" smtClean="0">
                <a:solidFill>
                  <a:srgbClr val="FF0000"/>
                </a:solidFill>
              </a:rPr>
              <a:t>категорий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А, В, С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300192" y="3789040"/>
            <a:ext cx="720080" cy="432048"/>
          </a:xfrm>
          <a:prstGeom prst="round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25м</a:t>
            </a:r>
            <a:endParaRPr lang="ru-RU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452320" y="3789040"/>
            <a:ext cx="648072" cy="432048"/>
          </a:xfrm>
          <a:prstGeom prst="round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50м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6588224" y="3284984"/>
            <a:ext cx="216024" cy="36004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596336" y="3284984"/>
            <a:ext cx="216024" cy="36004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03648" y="3573016"/>
            <a:ext cx="1800200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Ширина ванны бассейна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>
            <a:off x="251520" y="5229200"/>
            <a:ext cx="1944216" cy="864096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категории А и В</a:t>
            </a:r>
          </a:p>
          <a:p>
            <a:pPr marL="285750" indent="-285750"/>
            <a:r>
              <a:rPr lang="ru-RU" sz="1400" dirty="0" smtClean="0">
                <a:solidFill>
                  <a:schemeClr val="tx1"/>
                </a:solidFill>
              </a:rPr>
              <a:t>на 10 дорожек – 25 м</a:t>
            </a:r>
          </a:p>
          <a:p>
            <a:pPr marL="285750" indent="-285750"/>
            <a:r>
              <a:rPr lang="ru-RU" sz="1400" dirty="0" smtClean="0">
                <a:solidFill>
                  <a:schemeClr val="tx1"/>
                </a:solidFill>
              </a:rPr>
              <a:t>на 8 дорожек – 21 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2699792" y="5229200"/>
            <a:ext cx="2016224" cy="864096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категории С </a:t>
            </a:r>
            <a:r>
              <a:rPr lang="ru-RU" sz="1400" dirty="0" smtClean="0">
                <a:solidFill>
                  <a:schemeClr val="tx1"/>
                </a:solidFill>
              </a:rPr>
              <a:t>бассейна 25 м (длина) – не менее 16 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3329047">
            <a:off x="2757334" y="4550421"/>
            <a:ext cx="596297" cy="27851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7408165">
            <a:off x="1314081" y="4551357"/>
            <a:ext cx="596297" cy="27851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292080" y="4437112"/>
            <a:ext cx="1656184" cy="10081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Ширина дорожки </a:t>
            </a:r>
            <a:r>
              <a:rPr lang="ru-RU" sz="1400" dirty="0" smtClean="0">
                <a:solidFill>
                  <a:srgbClr val="FF0000"/>
                </a:solidFill>
              </a:rPr>
              <a:t>категорий  А и В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292080" y="5589240"/>
            <a:ext cx="1728192" cy="10081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Ширина дорожки </a:t>
            </a:r>
            <a:r>
              <a:rPr lang="ru-RU" sz="1400" dirty="0" smtClean="0">
                <a:solidFill>
                  <a:srgbClr val="FF0000"/>
                </a:solidFill>
              </a:rPr>
              <a:t>категории С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7164288" y="4797152"/>
            <a:ext cx="648072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7164288" y="5949280"/>
            <a:ext cx="648072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Шестиугольник 29"/>
          <p:cNvSpPr/>
          <p:nvPr/>
        </p:nvSpPr>
        <p:spPr>
          <a:xfrm>
            <a:off x="8028384" y="4725144"/>
            <a:ext cx="1008112" cy="576064"/>
          </a:xfrm>
          <a:prstGeom prst="hexagon">
            <a:avLst/>
          </a:prstGeom>
          <a:solidFill>
            <a:srgbClr val="B422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2,5 м</a:t>
            </a:r>
            <a:endParaRPr lang="ru-RU" dirty="0"/>
          </a:p>
        </p:txBody>
      </p:sp>
      <p:sp>
        <p:nvSpPr>
          <p:cNvPr id="31" name="Шестиугольник 30"/>
          <p:cNvSpPr/>
          <p:nvPr/>
        </p:nvSpPr>
        <p:spPr>
          <a:xfrm>
            <a:off x="8028384" y="5805264"/>
            <a:ext cx="1008112" cy="576064"/>
          </a:xfrm>
          <a:prstGeom prst="hexagon">
            <a:avLst/>
          </a:prstGeom>
          <a:solidFill>
            <a:srgbClr val="B422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м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Температура воды 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в ваннах бассейнов </a:t>
            </a:r>
            <a:endParaRPr lang="ru-RU" sz="44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1988838"/>
          <a:ext cx="7992888" cy="371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1087264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+mj-lt"/>
                      </a:endParaRPr>
                    </a:p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Назначение бассейна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</a:rPr>
                        <a:t>Температура воды, °С</a:t>
                      </a:r>
                    </a:p>
                    <a:p>
                      <a:pPr algn="ctr"/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42490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Для детей дошкольного возраста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30-32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44094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Учебный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26-29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44094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Оздоровительный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26-29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44094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Спортивное плавание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25-28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44094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Прыжки в воду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не менее 26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44094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Водное поло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не менее 26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Оборудование ванн </a:t>
            </a:r>
            <a:br>
              <a:rPr lang="ru-RU" dirty="0" smtClean="0"/>
            </a:br>
            <a:r>
              <a:rPr lang="ru-RU" dirty="0" smtClean="0"/>
              <a:t>для плавания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ompetition-pool-2-parallax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9144000" cy="45811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Переливные желоба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/>
          </a:p>
        </p:txBody>
      </p:sp>
      <p:sp>
        <p:nvSpPr>
          <p:cNvPr id="3" name="Стрелка вниз 2"/>
          <p:cNvSpPr/>
          <p:nvPr/>
        </p:nvSpPr>
        <p:spPr>
          <a:xfrm rot="2220785">
            <a:off x="2253773" y="1715136"/>
            <a:ext cx="57606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20163692">
            <a:off x="5874657" y="1708507"/>
            <a:ext cx="57606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2924944"/>
            <a:ext cx="3168352" cy="30963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2924944"/>
            <a:ext cx="3168352" cy="3168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5576" y="306896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С бортом в плоскости воды и обходной дорожки</a:t>
            </a:r>
            <a:endParaRPr lang="ru-RU" sz="1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37170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314096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С бортами, поднимающимися над водой</a:t>
            </a:r>
            <a:endParaRPr lang="ru-RU" sz="16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2" name="Picture 4" descr="https://www.klinkerplitka.ru/media/products/watermarked/a328fbaff7a154c4cfe424ea55889a0b96105a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2942042" cy="18722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www.klinkerplitka.ru/media/products/watermarked/a8746a07f0ef952d9bcd38061768b6db7ad47d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024336" cy="19442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230</TotalTime>
  <Words>564</Words>
  <Application>Microsoft Office PowerPoint</Application>
  <PresentationFormat>Экран (4:3)</PresentationFormat>
  <Paragraphs>117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Спортивные сооружения, оборудование и экипировка  в плавании  </vt:lpstr>
      <vt:lpstr>Бассейн  </vt:lpstr>
      <vt:lpstr> По назначению бассейны  подразделяются на виды: </vt:lpstr>
      <vt:lpstr>Международные правила судейства в плавании </vt:lpstr>
      <vt:lpstr>Категории объектов спорта  в соответствии с уровнем мероприятий</vt:lpstr>
      <vt:lpstr>Помещения и спортивно-технологическое оборудование ванны бассейна для спортивного плавания</vt:lpstr>
      <vt:lpstr>Температура воды  в ваннах бассейнов </vt:lpstr>
      <vt:lpstr>Оборудование ванн  для плавания</vt:lpstr>
      <vt:lpstr>Переливные желоба  </vt:lpstr>
      <vt:lpstr>Стартовая тумбочка </vt:lpstr>
      <vt:lpstr>Закладные устройства и конструктивные элементы ванн </vt:lpstr>
      <vt:lpstr>Обходные дорожки</vt:lpstr>
      <vt:lpstr>Помещения раздевальных </vt:lpstr>
      <vt:lpstr>Основная плавательная экипировка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Спортивные сооружения: оборудование и экипировка в плавании</dc:title>
  <dc:creator>Студент</dc:creator>
  <cp:lastModifiedBy>Sergey</cp:lastModifiedBy>
  <cp:revision>25</cp:revision>
  <dcterms:created xsi:type="dcterms:W3CDTF">2024-05-15T11:24:37Z</dcterms:created>
  <dcterms:modified xsi:type="dcterms:W3CDTF">2024-05-19T07:29:39Z</dcterms:modified>
</cp:coreProperties>
</file>