
<file path=[Content_Types].xml><?xml version="1.0" encoding="utf-8"?>
<Types xmlns="http://schemas.openxmlformats.org/package/2006/content-types">
  <Default Extension="xml" ContentType="application/xml"/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jpg" ContentType="image/jpeg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docprops/core.xml" ContentType="application/vnd.openxmlformats-package.core-properties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drawing1.xml" ContentType="application/vnd.ms-office.drawingml.diagramDrawing+xml"/>
  <Override PartName="/docprops/app.xml" ContentType="application/vnd.openxmlformats-officedocument.extended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"/>
  </p:notesMasterIdLst>
  <p:sldIdLst>
    <p:sldId id="271" r:id="rId3"/>
    <p:sldId id="257" r:id="rId4"/>
    <p:sldId id="258" r:id="rId5"/>
    <p:sldId id="260" r:id="rId6"/>
    <p:sldId id="259" r:id="rId7"/>
    <p:sldId id="262" r:id="rId8"/>
    <p:sldId id="264" r:id="rId9"/>
    <p:sldId id="265" r:id="rId10"/>
    <p:sldId id="266" r:id="rId11"/>
    <p:sldId id="272" r:id="rId12"/>
    <p:sldId id="273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09C7"/>
    <a:srgbClr val="F462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274" y="77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tableStyles" Target="tableStyles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A68047-CD73-4E7C-99F0-6D54CA5BEA2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911805C-EF95-45D1-A686-C65AA4B47DDE}">
      <dgm:prSet/>
      <dgm:spPr>
        <a:gradFill rotWithShape="0">
          <a:gsLst>
            <a:gs pos="0">
              <a:srgbClr val="F462A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>
          <a:softEdge rad="63500"/>
        </a:effectLst>
      </dgm:spPr>
      <dgm:t>
        <a:bodyPr/>
        <a:lstStyle/>
        <a:p>
          <a:r>
            <a:rPr lang="ru-RU" b="1" dirty="0">
              <a:solidFill>
                <a:schemeClr val="tx1"/>
              </a:solidFill>
            </a:rPr>
            <a:t>Самым быстрым и интенсивным танцем является Венский вальс. Особенностью является то, что его высокий темп 180 шагов в минуту, не меняется, а фигуры правый и левый поворот исполняются в циклическом характере. </a:t>
          </a:r>
          <a:endParaRPr lang="ru-RU" dirty="0">
            <a:solidFill>
              <a:schemeClr val="tx1"/>
            </a:solidFill>
          </a:endParaRPr>
        </a:p>
      </dgm:t>
    </dgm:pt>
    <dgm:pt modelId="{B45CA8D8-2C69-44D1-B816-CCA389286812}" type="parTrans" cxnId="{80FA49AA-2606-43CF-8AC3-CA9FC5CA2737}">
      <dgm:prSet/>
      <dgm:spPr/>
      <dgm:t>
        <a:bodyPr/>
        <a:lstStyle/>
        <a:p>
          <a:endParaRPr lang="ru-RU"/>
        </a:p>
      </dgm:t>
    </dgm:pt>
    <dgm:pt modelId="{9BDEAE63-25AA-4EDD-91B1-09C100D077F4}" type="sibTrans" cxnId="{80FA49AA-2606-43CF-8AC3-CA9FC5CA2737}">
      <dgm:prSet/>
      <dgm:spPr/>
      <dgm:t>
        <a:bodyPr/>
        <a:lstStyle/>
        <a:p>
          <a:endParaRPr lang="ru-RU"/>
        </a:p>
      </dgm:t>
    </dgm:pt>
    <dgm:pt modelId="{E5200D41-6D6F-4104-81E1-26E6223FCD63}" type="pres">
      <dgm:prSet presAssocID="{5AA68047-CD73-4E7C-99F0-6D54CA5BEA29}" presName="linear" presStyleCnt="0">
        <dgm:presLayoutVars>
          <dgm:animLvl val="lvl"/>
          <dgm:resizeHandles val="exact"/>
        </dgm:presLayoutVars>
      </dgm:prSet>
      <dgm:spPr/>
    </dgm:pt>
    <dgm:pt modelId="{AB90043F-736A-481D-9342-4F5590960104}" type="pres">
      <dgm:prSet presAssocID="{B911805C-EF95-45D1-A686-C65AA4B47DDE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8EAE9E83-F8FB-4E29-B328-A193410CA822}" type="presOf" srcId="{5AA68047-CD73-4E7C-99F0-6D54CA5BEA29}" destId="{E5200D41-6D6F-4104-81E1-26E6223FCD63}" srcOrd="0" destOrd="0" presId="urn:microsoft.com/office/officeart/2005/8/layout/vList2"/>
    <dgm:cxn modelId="{80FA49AA-2606-43CF-8AC3-CA9FC5CA2737}" srcId="{5AA68047-CD73-4E7C-99F0-6D54CA5BEA29}" destId="{B911805C-EF95-45D1-A686-C65AA4B47DDE}" srcOrd="0" destOrd="0" parTransId="{B45CA8D8-2C69-44D1-B816-CCA389286812}" sibTransId="{9BDEAE63-25AA-4EDD-91B1-09C100D077F4}"/>
    <dgm:cxn modelId="{858525D8-0E26-4356-82C7-094D17D95B49}" type="presOf" srcId="{B911805C-EF95-45D1-A686-C65AA4B47DDE}" destId="{AB90043F-736A-481D-9342-4F5590960104}" srcOrd="0" destOrd="0" presId="urn:microsoft.com/office/officeart/2005/8/layout/vList2"/>
    <dgm:cxn modelId="{69CC4E91-A0F5-4635-8A4A-427486C68DF6}" type="presParOf" srcId="{E5200D41-6D6F-4104-81E1-26E6223FCD63}" destId="{AB90043F-736A-481D-9342-4F559096010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90043F-736A-481D-9342-4F5590960104}">
      <dsp:nvSpPr>
        <dsp:cNvPr id="0" name=""/>
        <dsp:cNvSpPr/>
      </dsp:nvSpPr>
      <dsp:spPr>
        <a:xfrm>
          <a:off x="0" y="21162"/>
          <a:ext cx="4053016" cy="1988999"/>
        </a:xfrm>
        <a:prstGeom prst="roundRect">
          <a:avLst/>
        </a:prstGeom>
        <a:gradFill rotWithShape="0">
          <a:gsLst>
            <a:gs pos="0">
              <a:srgbClr val="F462A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softEdge rad="635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>
              <a:solidFill>
                <a:schemeClr val="tx1"/>
              </a:solidFill>
            </a:rPr>
            <a:t>Самым быстрым и интенсивным танцем является Венский вальс. Особенностью является то, что его высокий темп 180 шагов в минуту, не меняется, а фигуры правый и левый поворот исполняются в циклическом характере. </a:t>
          </a:r>
          <a:endParaRPr lang="ru-RU" sz="1700" kern="1200" dirty="0">
            <a:solidFill>
              <a:schemeClr val="tx1"/>
            </a:solidFill>
          </a:endParaRPr>
        </a:p>
      </dsp:txBody>
      <dsp:txXfrm>
        <a:off x="97095" y="118257"/>
        <a:ext cx="3858826" cy="17948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  <a:p>
            <a:endParaRPr lang="en-US"/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/>
          <a:p>
            <a:r>
              <a:rPr lang="en-US" smtClean="0"/>
              <a:t>*</a:t>
            </a:r>
            <a:endParaRPr lang="en-US"/>
          </a:p>
        </p:txBody>
      </p:sp>
      <p:sp>
        <p:nvSpPr>
          <p:cNvPr id="4" name="Заполнитель изображения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  <a:p>
            <a:endParaRPr lang="en-US"/>
          </a:p>
        </p:txBody>
      </p:sp>
      <p:sp>
        <p:nvSpPr>
          <p:cNvPr id="5" name="Заполнитель заметок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  <a:p>
            <a:pPr lvl="1"/>
            <a:r>
              <a:rPr lang="ru-RU" altLang="en-US"/>
              <a:t>Второй уровень</a:t>
            </a:r>
            <a:endParaRPr lang="en-US"/>
          </a:p>
          <a:p>
            <a:pPr lvl="2"/>
            <a:r>
              <a:rPr lang="ru-RU" altLang="en-US"/>
              <a:t>Третий уровень</a:t>
            </a:r>
            <a:endParaRPr lang="en-US"/>
          </a:p>
          <a:p>
            <a:pPr lvl="3"/>
            <a:r>
              <a:rPr lang="ru-RU" altLang="en-US"/>
              <a:t>Четвертый уровень</a:t>
            </a:r>
            <a:endParaRPr lang="en-US"/>
          </a:p>
          <a:p>
            <a:pPr lvl="4"/>
            <a:r>
              <a:rPr lang="ru-RU" altLang="en-US"/>
              <a:t>Пятый уровень</a:t>
            </a:r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  <a:p>
            <a:endParaRPr 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/>
          <a:p>
            <a:r>
              <a:rPr lang="en-US" smtClean="0"/>
              <a:t>#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51E6359F-8952-4357-A30C-7C87FFE0DA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A825ABEE-8D4B-4BCB-A3C5-B17C50E6103A}" type="datetimeFigureOut">
              <a:rPr lang="ru-RU" smtClean="0"/>
              <a:t>27.10.2024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22CD6C9A-4AD6-4400-BD82-A80B53AC53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dt="0"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A825ABEE-8D4B-4BCB-A3C5-B17C50E6103A}" type="datetimeFigureOut">
              <a:rPr lang="ru-RU" smtClean="0"/>
              <a:t>27.10.2024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22CD6C9A-4AD6-4400-BD82-A80B53AC53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dt="0"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A825ABEE-8D4B-4BCB-A3C5-B17C50E6103A}" type="datetimeFigureOut">
              <a:rPr lang="ru-RU" smtClean="0"/>
              <a:t>27.10.2024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22CD6C9A-4AD6-4400-BD82-A80B53AC53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dt="0"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A825ABEE-8D4B-4BCB-A3C5-B17C50E6103A}" type="datetimeFigureOut">
              <a:rPr lang="ru-RU" smtClean="0"/>
              <a:t>27.10.2024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22CD6C9A-4AD6-4400-BD82-A80B53AC53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dt="0"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A825ABEE-8D4B-4BCB-A3C5-B17C50E6103A}" type="datetimeFigureOut">
              <a:rPr lang="ru-RU" smtClean="0"/>
              <a:t>27.10.2024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22CD6C9A-4AD6-4400-BD82-A80B53AC53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dt="0"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A825ABEE-8D4B-4BCB-A3C5-B17C50E6103A}" type="datetimeFigureOut">
              <a:rPr lang="ru-RU" smtClean="0"/>
              <a:t>27.10.2024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22CD6C9A-4AD6-4400-BD82-A80B53AC53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dt="0"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A825ABEE-8D4B-4BCB-A3C5-B17C50E6103A}" type="datetimeFigureOut">
              <a:rPr lang="ru-RU" smtClean="0"/>
              <a:t>27.10.2024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22CD6C9A-4AD6-4400-BD82-A80B53AC53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dt="0"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A825ABEE-8D4B-4BCB-A3C5-B17C50E6103A}" type="datetimeFigureOut">
              <a:rPr lang="ru-RU" smtClean="0"/>
              <a:t>27.10.2024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22CD6C9A-4AD6-4400-BD82-A80B53AC53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dt="0" sldNum="0"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A825ABEE-8D4B-4BCB-A3C5-B17C50E6103A}" type="datetimeFigureOut">
              <a:rPr lang="ru-RU" smtClean="0"/>
              <a:t>27.10.2024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22CD6C9A-4AD6-4400-BD82-A80B53AC53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dt="0"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A825ABEE-8D4B-4BCB-A3C5-B17C50E6103A}" type="datetimeFigureOut">
              <a:rPr lang="ru-RU" smtClean="0"/>
              <a:t>27.10.2024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22CD6C9A-4AD6-4400-BD82-A80B53AC53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dt="0"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/>
          </a:p>
        </p:txBody>
      </p:sp>
      <p:sp>
        <p:nvSpPr>
          <p:cNvPr id="4" name="Текст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A825ABEE-8D4B-4BCB-A3C5-B17C50E6103A}" type="datetimeFigureOut">
              <a:rPr lang="ru-RU" smtClean="0"/>
              <a:t>27.10.2024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22CD6C9A-4AD6-4400-BD82-A80B53AC53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dt="0" sldNum="0" hdr="0" ftr="0"/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5ABEE-8D4B-4BCB-A3C5-B17C50E6103A}" type="datetimeFigureOut">
              <a:rPr lang="ru-RU" smtClean="0"/>
              <a:t>27.10.2024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D6C9A-4AD6-4400-BD82-A80B53AC539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image" Target="../media/image2.jfif"/><Relationship Id="rId3" Type="http://schemas.openxmlformats.org/officeDocument/2006/relationships/slideLayout" Target="../slideLayouts/slideLayout4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image" Target="../media/image9.jpeg"/><Relationship Id="rId3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image" Target="../media/image10.jpeg"/><Relationship Id="rId3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diagramData" Target="../diagrams/data1.xml"/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openxmlformats.org/officeDocument/2006/relationships/diagramDrawing" Target="../diagrams/drawing1.xml"/><Relationship Id="rId7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image" Target="../media/image6.jpg"/><Relationship Id="rId3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image" Target="../media/image7.jpg"/><Relationship Id="rId3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image" Target="../media/image8.jpg"/><Relationship Id="rId3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>
            <a:lum bright="0" contrast="0"/>
          </a:blip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8200" y="1212574"/>
            <a:ext cx="10515600" cy="478114"/>
          </a:xfrm>
        </p:spPr>
        <p:txBody>
          <a:bodyPr>
            <a:noAutofit/>
          </a:bodyPr>
          <a:lstStyle/>
          <a:p>
            <a:r>
              <a:rPr lang="ru-RU" sz="3600" dirty="0">
                <a:latin typeface="Arial Black" pitchFamily="34" charset="0" panose="020B0A04020102020204"/>
              </a:rPr>
              <a:t>Биомеханические аспекты техники базовых фигур квалифицированных танцоров в стандартной программе танцев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9816" y="2710827"/>
            <a:ext cx="5680166" cy="3840481"/>
          </a:xfrm>
          <a:prstGeom prst="rect">
            <a:avLst/>
          </a:prstGeom>
        </p:spPr>
      </p:pic>
      <p:sp>
        <p:nvSpPr>
          <p:cNvPr id="3" name="Объект 2"/>
          <p:cNvSpPr>
            <a:spLocks noGrp="1" noEditPoints="1"/>
          </p:cNvSpPr>
          <p:nvPr>
            <p:ph sz="half" idx="2"/>
          </p:nvPr>
        </p:nvSpPr>
        <p:spPr>
          <a:xfrm>
            <a:off x="6596742" y="3428999"/>
            <a:ext cx="5499464" cy="2747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latin typeface="Bahnschrift Condensed" pitchFamily="34" charset="0" panose="020B0502040204020203"/>
              </a:rPr>
              <a:t>Выполнила:</a:t>
            </a:r>
          </a:p>
          <a:p>
            <a:pPr marL="0" indent="0">
              <a:buNone/>
            </a:pPr>
            <a:r>
              <a:rPr lang="ru-RU" sz="2000" dirty="0">
                <a:latin typeface="Bahnschrift Condensed" pitchFamily="34" charset="0" panose="020B0502040204020203"/>
              </a:rPr>
              <a:t>Горот К.Д, студентка 203 группы, ФГБОУ ВО «ВГАФК»</a:t>
            </a:r>
          </a:p>
          <a:p>
            <a:pPr marL="0" indent="0">
              <a:buNone/>
            </a:pPr>
            <a:r>
              <a:rPr lang="ru-RU" sz="2000" b="1" dirty="0">
                <a:latin typeface="Bahnschrift Condensed" pitchFamily="34" charset="0" panose="020B0502040204020203"/>
              </a:rPr>
              <a:t>Руководители:</a:t>
            </a:r>
          </a:p>
          <a:p>
            <a:pPr marL="0" indent="0">
              <a:buNone/>
            </a:pPr>
            <a:r>
              <a:rPr lang="ru-RU" sz="2000" dirty="0">
                <a:latin typeface="Bahnschrift Condensed" pitchFamily="34" charset="0" panose="020B0502040204020203"/>
              </a:rPr>
              <a:t>Лущик Ирина Владимировна доцент кафедры </a:t>
            </a:r>
            <a:r>
              <a:rPr lang="ru-RU" sz="2000" dirty="0" err="1">
                <a:latin typeface="Bahnschrift Condensed" pitchFamily="34" charset="0" panose="020B0502040204020203"/>
              </a:rPr>
              <a:t>ТиМФКиС</a:t>
            </a:r>
            <a:r>
              <a:rPr lang="ru-RU" sz="2000" dirty="0">
                <a:latin typeface="Bahnschrift Condensed" pitchFamily="34" charset="0" panose="020B0502040204020203"/>
              </a:rPr>
              <a:t> ФГБОУ ВО «ВГАФК»</a:t>
            </a:r>
          </a:p>
          <a:p>
            <a:pPr marL="0" indent="0">
              <a:buNone/>
            </a:pPr>
            <a:r>
              <a:rPr lang="ru-RU" sz="2000" dirty="0">
                <a:latin typeface="Bahnschrift Condensed" pitchFamily="34" charset="0" panose="020B0502040204020203"/>
              </a:rPr>
              <a:t>Абдрахманова Ирина Владимировна доцент кафедры </a:t>
            </a:r>
            <a:r>
              <a:rPr lang="ru-RU" sz="2000" dirty="0" err="1">
                <a:latin typeface="Bahnschrift Condensed" pitchFamily="34" charset="0" panose="020B0502040204020203"/>
              </a:rPr>
              <a:t>ТиМФКиС</a:t>
            </a:r>
            <a:r>
              <a:rPr lang="ru-RU" sz="2000" dirty="0">
                <a:latin typeface="Bahnschrift Condensed" pitchFamily="34" charset="0" panose="020B0502040204020203"/>
              </a:rPr>
              <a:t> ФГБОУ ВО «ВГАФК» </a:t>
            </a:r>
          </a:p>
        </p:txBody>
      </p:sp>
      <p:sp>
        <p:nvSpPr>
          <p:cNvPr id="4" name="Прямоугольник: скругленные углы 3"/>
          <p:cNvSpPr/>
          <p:nvPr/>
        </p:nvSpPr>
        <p:spPr>
          <a:xfrm>
            <a:off x="2355931" y="192124"/>
            <a:ext cx="8015417" cy="26490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ФГБОУ ВО «Волгоградская государственная академия физической культуры»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>
            <a:lum bright="0" contrast="0"/>
          </a:blip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0" y="200001"/>
            <a:ext cx="6740434" cy="3801293"/>
          </a:xfrm>
          <a:prstGeom prst="ellipse">
            <a:avLst/>
          </a:prstGeom>
          <a:gradFill>
            <a:gsLst>
              <a:gs pos="18000">
                <a:srgbClr val="7030A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Arial Black" pitchFamily="34" charset="0" panose="020B0A04020102020204"/>
              </a:rPr>
              <a:t>В ходе работы были проанализированы основные базовые элементы техники танцевальных фигур, такие шаг, снижение тела, подъем тела, наклон тела. Техника исполнения всех этих элементов зависит от пространственных и временных параметров танца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 descr="Picture background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12079" y="3039588"/>
            <a:ext cx="6622869" cy="36184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>
            <a:lum bright="0" contrast="0"/>
          </a:blip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Спасибо за внимание)</a:t>
            </a:r>
          </a:p>
        </p:txBody>
      </p:sp>
      <p:pic>
        <p:nvPicPr>
          <p:cNvPr id="1026" name="Picture 2" descr="Picture background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44662" y="1825625"/>
            <a:ext cx="8702676" cy="4351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>
            <a:lum bright="0" contrast="0"/>
          </a:blip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8200" y="1714500"/>
            <a:ext cx="10515600" cy="4975577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+mn-lt"/>
              </a:rPr>
              <a:t> </a:t>
            </a:r>
            <a:br>
              <a:rPr lang="ru-RU" sz="2400" dirty="0">
                <a:solidFill>
                  <a:schemeClr val="bg1"/>
                </a:solidFill>
                <a:latin typeface="+mn-lt"/>
              </a:rPr>
            </a:br>
            <a:br>
              <a:rPr lang="ru-RU" sz="2400" dirty="0">
                <a:solidFill>
                  <a:schemeClr val="bg1"/>
                </a:solidFill>
                <a:latin typeface="+mn-lt"/>
              </a:rPr>
            </a:br>
            <a:br>
              <a:rPr lang="ru-RU" sz="2400" dirty="0">
                <a:solidFill>
                  <a:schemeClr val="bg1"/>
                </a:solidFill>
                <a:latin typeface="+mn-lt"/>
              </a:rPr>
            </a:br>
            <a:r>
              <a:rPr lang="ru-RU" sz="2400" dirty="0">
                <a:solidFill>
                  <a:schemeClr val="bg1"/>
                </a:solidFill>
                <a:latin typeface="+mn-lt"/>
              </a:rPr>
              <a:t> </a:t>
            </a:r>
          </a:p>
        </p:txBody>
      </p:sp>
      <p:sp>
        <p:nvSpPr>
          <p:cNvPr id="3" name="Овал 2"/>
          <p:cNvSpPr/>
          <p:nvPr/>
        </p:nvSpPr>
        <p:spPr>
          <a:xfrm>
            <a:off x="2690948" y="167923"/>
            <a:ext cx="6544492" cy="87982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Bahnschrift Condensed" pitchFamily="34" charset="0" panose="020B0502040204020203"/>
              </a:rPr>
              <a:t>Цель исследования</a:t>
            </a:r>
          </a:p>
        </p:txBody>
      </p:sp>
      <p:sp>
        <p:nvSpPr>
          <p:cNvPr id="4" name="Прямоугольник: скругленные углы 3"/>
          <p:cNvSpPr/>
          <p:nvPr/>
        </p:nvSpPr>
        <p:spPr>
          <a:xfrm>
            <a:off x="1363979" y="1322268"/>
            <a:ext cx="9198429" cy="103222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изучить биомеханические особенности техники квалифицированных танцоров при выполнении базовых фигур в стандартной программе танцев.</a:t>
            </a:r>
          </a:p>
        </p:txBody>
      </p:sp>
      <p:sp>
        <p:nvSpPr>
          <p:cNvPr id="5" name="Овал 4"/>
          <p:cNvSpPr/>
          <p:nvPr/>
        </p:nvSpPr>
        <p:spPr>
          <a:xfrm>
            <a:off x="2690948" y="2663974"/>
            <a:ext cx="6544492" cy="84172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 Narrow" pitchFamily="34" charset="0" panose="020B0606020202030204"/>
              </a:rPr>
              <a:t>Задачи исследования</a:t>
            </a:r>
          </a:p>
        </p:txBody>
      </p:sp>
      <p:sp>
        <p:nvSpPr>
          <p:cNvPr id="6" name="Прямоугольник: скругленные углы 5"/>
          <p:cNvSpPr/>
          <p:nvPr/>
        </p:nvSpPr>
        <p:spPr>
          <a:xfrm>
            <a:off x="1383573" y="3874206"/>
            <a:ext cx="9052560" cy="84172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Провести теоретический анализ по проблемам в технической подготовке квалифицированных танцоров в стандартной программе танцев на основе изучения литературных источников, данных сети Интернет</a:t>
            </a:r>
            <a:endParaRPr lang="ru-RU" dirty="0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1363979" y="6045424"/>
            <a:ext cx="9052561" cy="59407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  <a:p>
            <a:pPr algn="ctr"/>
            <a:r>
              <a:rPr lang="ru-RU" dirty="0">
                <a:solidFill>
                  <a:schemeClr val="tx1"/>
                </a:solidFill>
              </a:rPr>
              <a:t>Оценить статическую устойчивость закрытой позиции пары в стандартной программе танцев.</a:t>
            </a:r>
            <a:br>
              <a:rPr lang="ru-RU" dirty="0">
                <a:solidFill>
                  <a:schemeClr val="tx1"/>
                </a:solidFill>
              </a:rPr>
            </a:br>
          </a:p>
        </p:txBody>
      </p:sp>
      <p:sp>
        <p:nvSpPr>
          <p:cNvPr id="8" name="Прямоугольник: скругленные углы 7"/>
          <p:cNvSpPr/>
          <p:nvPr/>
        </p:nvSpPr>
        <p:spPr>
          <a:xfrm>
            <a:off x="1363979" y="4968523"/>
            <a:ext cx="9052561" cy="84172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Провести биомеханический видеокомпьютерный анализ техники квалифицированных танцоров при выполнении базовых фигур стандартной программы танцев. Объект исследования – базовые фигуры танцев стандартной программы.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>
            <a:lum bright="0" contrast="0"/>
          </a:blip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87385" y="216568"/>
            <a:ext cx="4206238" cy="123340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на темп исполнения танца влияют: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: скругленные противолежащие углы 2"/>
          <p:cNvSpPr/>
          <p:nvPr/>
        </p:nvSpPr>
        <p:spPr>
          <a:xfrm>
            <a:off x="5590903" y="365124"/>
            <a:ext cx="6184002" cy="1855561"/>
          </a:xfrm>
          <a:prstGeom prst="round2Diag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</a:rPr>
              <a:t>темп музыки, музыкальный размер и количество шагов, которые исполняет танцор за один такт. Необходимо учитывать комбинацию фигур, которые исполняет танцор. При исполнении соревновательной программы квалифицированными парами темп будет значительно выше за счет исполнения сложных фигур с синкопированным ритмом. </a:t>
            </a:r>
          </a:p>
        </p:txBody>
      </p:sp>
      <p:sp>
        <p:nvSpPr>
          <p:cNvPr id="7" name="Стрелка: вверх 6"/>
          <p:cNvSpPr/>
          <p:nvPr/>
        </p:nvSpPr>
        <p:spPr>
          <a:xfrm rot="5400000">
            <a:off x="4754264" y="607105"/>
            <a:ext cx="692332" cy="841602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1" name="Схема 10"/>
          <p:cNvGraphicFramePr/>
          <p:nvPr/>
        </p:nvGraphicFramePr>
        <p:xfrm>
          <a:off x="417095" y="2038004"/>
          <a:ext cx="4053016" cy="2031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7185991" y="2369739"/>
            <a:ext cx="4850296" cy="2862322"/>
          </a:xfrm>
          <a:prstGeom prst="rect">
            <a:avLst/>
          </a:prstGeom>
          <a:gradFill>
            <a:gsLst>
              <a:gs pos="0">
                <a:srgbClr val="F462A1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ru-RU" b="1" dirty="0">
                <a:latin typeface="Calibri" pitchFamily="34" charset="0" panose="020F0502020204030204"/>
                <a:ea typeface="Calibri" pitchFamily="34" charset="0" panose="020F0502020204030204"/>
                <a:cs typeface="Times New Roman" pitchFamily="18" charset="0" panose="02020603050405020304"/>
              </a:rPr>
              <a:t>Особенностью фигур медленного и Венского вальса является то, что в каждой фигуре 3 шага выполняются в 1 такт музыки. Это означает, что на 1 удар музыки приходится 1 танцевальный шаг. Исключение составляют только шассе вправо и шассе из променадной позиции, где исполняется на 2-й удар 2 шага. Однако темп музыки медленного вальса составляет 30 тактов в минуту, а венского – 60 тактов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278835" y="4304520"/>
            <a:ext cx="5827643" cy="2188356"/>
          </a:xfrm>
          <a:prstGeom prst="rect">
            <a:avLst/>
          </a:prstGeom>
          <a:gradFill>
            <a:gsLst>
              <a:gs pos="0">
                <a:srgbClr val="F462A1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50800"/>
          </a:effectLst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latin typeface="Calibri" pitchFamily="34" charset="0" panose="020F0502020204030204"/>
                <a:ea typeface="Calibri" pitchFamily="34" charset="0" panose="020F0502020204030204"/>
                <a:cs typeface="Times New Roman" pitchFamily="18" charset="0" panose="02020603050405020304"/>
              </a:rPr>
              <a:t>Темп «Фокстрота» составляет 30 тактов в минуту; в каждом такте 4 удара, на которые танцор выполняет 3 шага, таким образом, за темп движения танцора составляет 90 шагов в минуту, длительность 1 такта движения составляет 2 с. Темп «Квикстепа» составляет 48-52 тактов в минуту; в каждом такте 4 удара, на которые танцор выполняет 2-4 шага, таким образом, темп движения танцора составляет 96-156 шагов в минуту, длительность 1 такта движения составляет 1,15-1,25 с.</a:t>
            </a:r>
            <a:endParaRPr lang="ru-RU" sz="1600" dirty="0">
              <a:latin typeface="Calibri" pitchFamily="34" charset="0" panose="020F0502020204030204"/>
              <a:ea typeface="Calibri" pitchFamily="34" charset="0" panose="020F0502020204030204"/>
              <a:cs typeface="Times New Roman" pitchFamily="18" charset="0" panose="020206030504050203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>
            <a:lum bright="0" contrast="0"/>
          </a:blip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600891"/>
            <a:ext cx="3932237" cy="5995852"/>
          </a:xfrm>
        </p:spPr>
        <p:txBody>
          <a:bodyPr>
            <a:normAutofit/>
          </a:bodyPr>
          <a:lstStyle/>
          <a:p>
            <a:r>
              <a:rPr lang="ru-RU" sz="2200" b="1" dirty="0">
                <a:highlight>
                  <a:srgbClr val="C0C0C0"/>
                </a:highlight>
                <a:latin typeface="Bahnschrift SemiBold SemiConden" pitchFamily="34" charset="0" panose="020B0502040204020203"/>
              </a:rPr>
              <a:t>Рассматривая положение партнёров относительно друг друга, в момент начала движения</a:t>
            </a:r>
          </a:p>
          <a:p>
            <a:pPr marL="342900" indent="-342900">
              <a:buFontTx/>
              <a:buChar char="-"/>
            </a:pPr>
            <a:r>
              <a:rPr lang="ru-RU" sz="2200" b="1" dirty="0">
                <a:latin typeface="Bahnschrift SemiBold SemiConden" pitchFamily="34" charset="0" panose="020B0502040204020203"/>
              </a:rPr>
              <a:t>позиция должна быть максимально приспособлена для решения двигательных задач с учётом действующих на движущуюся систему тел внешних и внутренних сил. </a:t>
            </a:r>
          </a:p>
          <a:p>
            <a:pPr marL="342900" indent="-342900">
              <a:buFontTx/>
              <a:buChar char="-"/>
            </a:pPr>
            <a:r>
              <a:rPr lang="ru-RU" sz="2200" b="1" dirty="0">
                <a:latin typeface="Bahnschrift SemiBold SemiConden" pitchFamily="34" charset="0" panose="020B0502040204020203"/>
              </a:rPr>
              <a:t>Танцевальная позиция должна быть сбалансирована сточки зрения </a:t>
            </a:r>
            <a:r>
              <a:rPr lang="ru-RU" sz="2200" b="1" dirty="0" err="1">
                <a:latin typeface="Bahnschrift SemiBold SemiConden" pitchFamily="34" charset="0" panose="020B0502040204020203"/>
              </a:rPr>
              <a:t>биостатики</a:t>
            </a:r>
            <a:r>
              <a:rPr lang="ru-RU" sz="2200" b="1" dirty="0">
                <a:latin typeface="Bahnschrift SemiBold SemiConden" pitchFamily="34" charset="0" panose="020B0502040204020203"/>
              </a:rPr>
              <a:t> до начала движения. </a:t>
            </a:r>
          </a:p>
          <a:p>
            <a:endParaRPr lang="ru-RU" dirty="0"/>
          </a:p>
        </p:txBody>
      </p:sp>
      <p:pic>
        <p:nvPicPr>
          <p:cNvPr id="6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 l="30507" t="23806" r="26980" b="24161"/>
          <a:stretch/>
        </p:blipFill>
        <p:spPr>
          <a:xfrm>
            <a:off x="4772025" y="705394"/>
            <a:ext cx="7049861" cy="484350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>
            <a:lum bright="0" contrast="0"/>
          </a:blip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 noEditPoints="1"/>
          </p:cNvSpPr>
          <p:nvPr>
            <p:ph sz="half" idx="2"/>
          </p:nvPr>
        </p:nvSpPr>
        <p:spPr>
          <a:xfrm>
            <a:off x="3505200" y="194020"/>
            <a:ext cx="5181600" cy="54959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highlight>
                  <a:srgbClr val="FF00FF"/>
                </a:highlight>
              </a:rPr>
              <a:t>Представлена биокинематическая схема движения партнера при исполнении фигуры «Правый поворот» в Медленном Вальсе</a:t>
            </a:r>
          </a:p>
          <a:p>
            <a:endParaRPr lang="ru-RU" dirty="0"/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2"/>
          <a:srcRect l="37351" t="24163" r="38858" b="49665"/>
          <a:stretch/>
        </p:blipFill>
        <p:spPr>
          <a:xfrm>
            <a:off x="6576959" y="3478411"/>
            <a:ext cx="4650377" cy="318556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795620" y="1723616"/>
            <a:ext cx="5181600" cy="1477328"/>
          </a:xfrm>
          <a:prstGeom prst="rect">
            <a:avLst/>
          </a:prstGeom>
          <a:gradFill>
            <a:gsLst>
              <a:gs pos="2525">
                <a:schemeClr val="accent1">
                  <a:lumMod val="5000"/>
                  <a:lumOff val="95000"/>
                </a:schemeClr>
              </a:gs>
              <a:gs pos="4000">
                <a:srgbClr val="DCE4F4"/>
              </a:gs>
              <a:gs pos="67000">
                <a:srgbClr val="7030A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r>
              <a:rPr lang="ru-RU" b="1" dirty="0">
                <a:latin typeface="Calibri" pitchFamily="34" charset="0" panose="020F0502020204030204"/>
                <a:ea typeface="Calibri" pitchFamily="34" charset="0" panose="020F0502020204030204"/>
                <a:cs typeface="Times New Roman" pitchFamily="18" charset="0" panose="02020603050405020304"/>
              </a:rPr>
              <a:t>В сагиттальной плоскости масса равномерно распределена по площади опоры, коэффициенты устойчивости в переднем и заднем направлениях составляют соответственно 0,28 и 0,22.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4780" y="1862115"/>
            <a:ext cx="5697582" cy="1200329"/>
          </a:xfrm>
          <a:prstGeom prst="rect">
            <a:avLst/>
          </a:prstGeom>
          <a:gradFill>
            <a:gsLst>
              <a:gs pos="2525">
                <a:schemeClr val="accent1">
                  <a:lumMod val="5000"/>
                  <a:lumOff val="95000"/>
                </a:schemeClr>
              </a:gs>
              <a:gs pos="4000">
                <a:srgbClr val="DCE4F4"/>
              </a:gs>
              <a:gs pos="67000">
                <a:srgbClr val="7030A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r>
              <a:rPr lang="ru-RU" b="1" dirty="0">
                <a:latin typeface="Calibri" pitchFamily="34" charset="0" panose="020F0502020204030204"/>
                <a:ea typeface="Calibri" pitchFamily="34" charset="0" panose="020F0502020204030204"/>
                <a:cs typeface="Times New Roman" pitchFamily="18" charset="0" panose="02020603050405020304"/>
              </a:rPr>
              <a:t>Во фронтальной плоскости левый коэффициент устойчивости 0,56 значительно превышает правый – 0,14. Устойчивость значительно выше со стороны партнера, чем со стороны партнерши.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67179" y="4128007"/>
            <a:ext cx="6096000" cy="21537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Calibri" pitchFamily="34" charset="0" panose="020F0502020204030204"/>
                <a:ea typeface="Calibri" pitchFamily="34" charset="0" panose="020F0502020204030204"/>
                <a:cs typeface="Times New Roman" pitchFamily="18" charset="0" panose="02020603050405020304"/>
              </a:rPr>
              <a:t>Неравномерное распределение масс относительно площади опоры вызвано тем, что верхняя часть корпуса партнерши смещена относительно центра пары, а туловище партнера остается вертикальным. В отличие от партнера, положение партнерши в паре не является вертикальным. Угол наклона позвоночника партнерши составляет 27° у высококвалифицированных пар.</a:t>
            </a:r>
            <a:endParaRPr lang="ru-RU" dirty="0">
              <a:latin typeface="Calibri" pitchFamily="34" charset="0" panose="020F0502020204030204"/>
              <a:ea typeface="Calibri" pitchFamily="34" charset="0" panose="020F0502020204030204"/>
              <a:cs typeface="Times New Roman" pitchFamily="18" charset="0" panose="0202060305040502030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>
            <a:lum bright="0" contrast="0"/>
          </a:blip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 noEditPoints="1"/>
          </p:cNvSpPr>
          <p:nvPr>
            <p:ph sz="half" idx="1"/>
          </p:nvPr>
        </p:nvSpPr>
        <p:spPr>
          <a:xfrm>
            <a:off x="117566" y="692331"/>
            <a:ext cx="5902234" cy="603504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ru-RU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b="1" dirty="0">
                <a:latin typeface="Bahnschrift SemiBold Condensed" pitchFamily="34" charset="0" panose="020B0502040204020203"/>
              </a:rPr>
              <a:t>Качество исполнения свинговых фигур определяется правильной траекторией </a:t>
            </a:r>
          </a:p>
          <a:p>
            <a:pPr marL="0" indent="0">
              <a:buNone/>
            </a:pPr>
            <a:r>
              <a:rPr lang="ru-RU" b="1" dirty="0">
                <a:latin typeface="Bahnschrift SemiBold Condensed" pitchFamily="34" charset="0" panose="020B0502040204020203"/>
              </a:rPr>
              <a:t>движения тела</a:t>
            </a:r>
          </a:p>
          <a:p>
            <a:pPr marL="0" indent="0">
              <a:buNone/>
            </a:pPr>
            <a:endParaRPr lang="ru-RU" b="1" dirty="0">
              <a:latin typeface="Bahnschrift SemiBold Condensed" pitchFamily="34" charset="0" panose="020B0502040204020203"/>
            </a:endParaRPr>
          </a:p>
          <a:p>
            <a:pPr marL="0" indent="0">
              <a:buNone/>
            </a:pPr>
            <a:r>
              <a:rPr lang="ru-RU" b="1" dirty="0">
                <a:latin typeface="Bahnschrift SemiBold Condensed" pitchFamily="34" charset="0" panose="020B0502040204020203"/>
              </a:rPr>
              <a:t>Траектория движения ОЦМ представляет собой дугу, самая низкая точка которой приходится на начало первого шага (фаза амортизации) </a:t>
            </a:r>
          </a:p>
        </p:txBody>
      </p:sp>
      <p:sp>
        <p:nvSpPr>
          <p:cNvPr id="5" name="Объект 4"/>
          <p:cNvSpPr>
            <a:spLocks noGrp="1" noEditPoints="1"/>
          </p:cNvSpPr>
          <p:nvPr>
            <p:ph sz="half" idx="2"/>
          </p:nvPr>
        </p:nvSpPr>
        <p:spPr>
          <a:xfrm>
            <a:off x="6172200" y="470263"/>
            <a:ext cx="5181600" cy="6387737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>
                <a:highlight>
                  <a:srgbClr val="FF00FF"/>
                </a:highlight>
                <a:latin typeface="Bahnschrift SemiCondensed" pitchFamily="34" charset="0" panose="020B0502040204020203"/>
              </a:rPr>
              <a:t>Траектории движения в «свинговых» танцах</a:t>
            </a:r>
          </a:p>
          <a:p>
            <a:pPr marL="0" indent="0">
              <a:buNone/>
            </a:pPr>
            <a:endParaRPr lang="ru-RU" sz="19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19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19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19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19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19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19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19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19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19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19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19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19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19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19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1900" b="1" dirty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endParaRPr lang="ru-RU" sz="1900" b="1" dirty="0">
              <a:highlight>
                <a:srgbClr val="FF00FF"/>
              </a:highlight>
            </a:endParaRPr>
          </a:p>
          <a:p>
            <a:pPr marL="0" indent="0">
              <a:buNone/>
            </a:pPr>
            <a:endParaRPr lang="ru-RU" sz="1900" b="1" dirty="0">
              <a:highlight>
                <a:srgbClr val="FF00FF"/>
              </a:highlight>
            </a:endParaRPr>
          </a:p>
          <a:p>
            <a:pPr marL="0" indent="0">
              <a:buNone/>
            </a:pPr>
            <a:endParaRPr lang="ru-RU" sz="1900" b="1" dirty="0">
              <a:highlight>
                <a:srgbClr val="FF00FF"/>
              </a:highlight>
            </a:endParaRPr>
          </a:p>
          <a:p>
            <a:pPr marL="0" indent="0">
              <a:buNone/>
            </a:pPr>
            <a:endParaRPr lang="ru-RU" sz="2600" b="1" dirty="0">
              <a:highlight>
                <a:srgbClr val="FF00FF"/>
              </a:highlight>
              <a:latin typeface="Bahnschrift SemiBold SemiConden" pitchFamily="34" charset="0" panose="020B0502040204020203"/>
            </a:endParaRPr>
          </a:p>
          <a:p>
            <a:pPr marL="0" indent="0">
              <a:buNone/>
            </a:pPr>
            <a:r>
              <a:rPr lang="ru-RU" sz="2600" b="1" dirty="0">
                <a:highlight>
                  <a:srgbClr val="FF00FF"/>
                </a:highlight>
                <a:latin typeface="Bahnschrift SemiBold SemiConden" pitchFamily="34" charset="0" panose="020B0502040204020203"/>
              </a:rPr>
              <a:t>Высота общего центра тяжести (ОЦТ) выражена в процентном соотношении относительно роста танцора, что позволит объективно рассматривать данный показатель, несмотря на разный рост испытуемых.</a:t>
            </a:r>
            <a:endParaRPr lang="ru-RU" sz="2600" dirty="0">
              <a:highlight>
                <a:srgbClr val="FF00FF"/>
              </a:highlight>
              <a:latin typeface="Bahnschrift SemiBold SemiConden" pitchFamily="34" charset="0" panose="020B0502040204020203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52699" y="2429692"/>
            <a:ext cx="4206238" cy="1685108"/>
          </a:xfrm>
          <a:prstGeom prst="ellipse">
            <a:avLst/>
          </a:prstGeom>
          <a:gradFill>
            <a:gsLst>
              <a:gs pos="35000">
                <a:srgbClr val="7030A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Свинг – это маятниковое движение тела или части тела танцора относительно закрепленной точки или оси</a:t>
            </a:r>
            <a:endParaRPr lang="ru-RU" dirty="0"/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2"/>
          <a:srcRect l="28433" t="54886" r="30299" b="19018"/>
          <a:stretch/>
        </p:blipFill>
        <p:spPr>
          <a:xfrm>
            <a:off x="5540828" y="1306287"/>
            <a:ext cx="6298473" cy="4232364"/>
          </a:xfrm>
          <a:prstGeom prst="rect">
            <a:avLst/>
          </a:prstGeom>
        </p:spPr>
      </p:pic>
      <p:sp>
        <p:nvSpPr>
          <p:cNvPr id="8" name="Прямоугольник: скругленные углы 7"/>
          <p:cNvSpPr/>
          <p:nvPr/>
        </p:nvSpPr>
        <p:spPr>
          <a:xfrm>
            <a:off x="1018903" y="365126"/>
            <a:ext cx="3540034" cy="1502864"/>
          </a:xfrm>
          <a:prstGeom prst="roundRect">
            <a:avLst/>
          </a:prstGeom>
          <a:gradFill>
            <a:gsLst>
              <a:gs pos="62000">
                <a:srgbClr val="7030A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</a:rPr>
              <a:t>Танцы стандартной программы имеют свинговый характер, исключение составляет танго</a:t>
            </a:r>
            <a:r>
              <a:rPr lang="ru-RU" b="1" dirty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>
            <a:lum bright="0" contrast="0"/>
          </a:blip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Arial Black" pitchFamily="34" charset="0" panose="020B0A04020102020204"/>
              </a:rPr>
              <a:t>         Танго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sz="half" idx="1"/>
          </p:nvPr>
        </p:nvSpPr>
        <p:spPr>
          <a:xfrm>
            <a:off x="914400" y="1848678"/>
            <a:ext cx="5181600" cy="3558209"/>
          </a:xfrm>
          <a:gradFill>
            <a:gsLst>
              <a:gs pos="2525">
                <a:schemeClr val="accent1">
                  <a:lumMod val="5000"/>
                  <a:lumOff val="95000"/>
                </a:schemeClr>
              </a:gs>
              <a:gs pos="4000">
                <a:srgbClr val="DCE4F4"/>
              </a:gs>
              <a:gs pos="67000">
                <a:srgbClr val="C209C7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114300"/>
          </a:effectLst>
        </p:spPr>
        <p:txBody>
          <a:bodyPr/>
          <a:lstStyle/>
          <a:p>
            <a:pPr marL="0" indent="0">
              <a:buNone/>
            </a:pPr>
            <a:r>
              <a:rPr lang="ru-RU" dirty="0"/>
              <a:t>Танец танго не является свинговым поскольку во время его исполнения отсутствует свободное движение тела, спуски и подъемы ОЦТ не наблюдаются. Танцор движется на одном и том же уровне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7085516" y="1136469"/>
            <a:ext cx="3808907" cy="504049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>
            <a:lum bright="0" contrast="0"/>
          </a:blip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Arial Black" pitchFamily="34" charset="0" panose="020B0A04020102020204"/>
              </a:rPr>
              <a:t>Медленный вальс и венский вальс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sz="half" idx="1"/>
          </p:nvPr>
        </p:nvSpPr>
        <p:spPr>
          <a:xfrm>
            <a:off x="1645920" y="2416629"/>
            <a:ext cx="4373880" cy="3760334"/>
          </a:xfrm>
          <a:gradFill>
            <a:gsLst>
              <a:gs pos="2525">
                <a:schemeClr val="accent1">
                  <a:lumMod val="5000"/>
                  <a:lumOff val="95000"/>
                </a:schemeClr>
              </a:gs>
              <a:gs pos="4000">
                <a:srgbClr val="DCE4F4"/>
              </a:gs>
              <a:gs pos="67000">
                <a:srgbClr val="C209C7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В Медленном и Венском вальсах характеры траектории ОЦМ очень похожи, самая низкая точка приходится на конец фазы выталкивания на первом шаге, но амплитуда подъема в медленном вальсе больше, чем в венском.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577993" y="1825625"/>
            <a:ext cx="4370013" cy="435133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>
            <a:lum bright="0" contrast="0"/>
          </a:blip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Arial Black" pitchFamily="34" charset="0" panose="020B0A04020102020204"/>
              </a:rPr>
              <a:t>Фокстрот и квикстеп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sz="half" idx="1"/>
          </p:nvPr>
        </p:nvSpPr>
        <p:spPr>
          <a:xfrm>
            <a:off x="1515290" y="2037805"/>
            <a:ext cx="4504509" cy="4139157"/>
          </a:xfrm>
          <a:gradFill>
            <a:gsLst>
              <a:gs pos="2525">
                <a:schemeClr val="accent1">
                  <a:lumMod val="5000"/>
                  <a:lumOff val="95000"/>
                </a:schemeClr>
              </a:gs>
              <a:gs pos="4000">
                <a:srgbClr val="DCE4F4"/>
              </a:gs>
              <a:gs pos="67000">
                <a:srgbClr val="C209C7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38100"/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В фокстроте и квикстепе наиболее низкая точка приходится на окончание фазы амортизации перед вторым шагом. В этих танцах амплитуда спуска во время первых двух фаз меньше, чем в венском и медленном вальсе. Тело танцора на первом шаге при этом движется вдоль горизонтальной оси Ох. Наибольшая амплитуда спусков и подъемов присутствует в медленном вальсе, разница между наивысшей и низшей точками составляет 21 %. Наименьшая амплитуда выявлена в танце Венский вальс и составляет 9 %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7311515" y="1674449"/>
            <a:ext cx="3635159" cy="481842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824</Words>
  <Application>Microsoft Office PowerPoint</Application>
  <PresentationFormat>Широкоэкранный</PresentationFormat>
  <Paragraphs>74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2" baseType="lpstr">
      <vt:lpstr>Arial</vt:lpstr>
      <vt:lpstr>Arial Black</vt:lpstr>
      <vt:lpstr>Arial Narrow</vt:lpstr>
      <vt:lpstr>Bahnschrift Condensed</vt:lpstr>
      <vt:lpstr>Bahnschrift SemiBold Condensed</vt:lpstr>
      <vt:lpstr>Bahnschrift SemiBold SemiConden</vt:lpstr>
      <vt:lpstr>Bahnschrift SemiCondensed</vt:lpstr>
      <vt:lpstr>Calibri</vt:lpstr>
      <vt:lpstr>Calibri Light</vt:lpstr>
      <vt:lpstr>Times New Roman</vt:lpstr>
      <vt:lpstr>Тема Office</vt:lpstr>
      <vt:lpstr>Биомеханические аспекты техники базовых фигур квалифицированных танцоров в стандартной программе танцев</vt:lpstr>
      <vt:lpstr>     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Танго</vt:lpstr>
      <vt:lpstr>Медленный вальс и венский вальс</vt:lpstr>
      <vt:lpstr>Фокстрот и квикстеп</vt:lpstr>
      <vt:lpstr>Презентация PowerPoint</vt:lpstr>
      <vt:lpstr>Спасибо за внимание)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Цель исследования – изучить биомеханические особенности техники квалифицированных танцоров при выполнении базовых фигур в стандартной программе танцев.  Задачи исследования:  • Провести теоретический анализ по проблемам в технической подготовке квалифицированных танцоров в стандартной программе танцев на основе изучения литературных источников, данных сети Интернет.  • Оценить статическую устойчивость закрытой позиции пары в стандартной программе танцев.  • Провести биомеханический видеокомпьютерный анализ техники квалифицированных танцоров при выполнении базовых фигур стандартной программы танцев. Объект исследования – базовые фигуры танцев стандартной программы.  Предмет исследования – биомеханическая структура базовых фигур стандартной программы танцев.  Методы исследования: теоретический анализ и обобщение данных специальной литературы; фотосъемка, видеосъемка; биомеханический видеокомпьютерный анализ, педагогическое наблюдение, методы математической статистики. </dc:title>
  <dc:creator>HP</dc:creator>
  <cp:lastModifiedBy>Ева</cp:lastModifiedBy>
  <cp:revision>26</cp:revision>
  <dcterms:created xsi:type="dcterms:W3CDTF">2024-10-06T21:00:30Z</dcterms:created>
  <dcterms:modified xsi:type="dcterms:W3CDTF">2024-10-27T20:18:34Z</dcterms:modified>
</cp:coreProperties>
</file>