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9"/>
  </p:notesMasterIdLst>
  <p:handoutMasterIdLst>
    <p:handoutMasterId r:id="rId20"/>
  </p:handoutMasterIdLst>
  <p:sldIdLst>
    <p:sldId id="312" r:id="rId5"/>
    <p:sldId id="304" r:id="rId6"/>
    <p:sldId id="307" r:id="rId7"/>
    <p:sldId id="315" r:id="rId8"/>
    <p:sldId id="318" r:id="rId9"/>
    <p:sldId id="323" r:id="rId10"/>
    <p:sldId id="328" r:id="rId11"/>
    <p:sldId id="324" r:id="rId12"/>
    <p:sldId id="329" r:id="rId13"/>
    <p:sldId id="282" r:id="rId14"/>
    <p:sldId id="326" r:id="rId15"/>
    <p:sldId id="327" r:id="rId16"/>
    <p:sldId id="330" r:id="rId17"/>
    <p:sldId id="331" r:id="rId18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 varScale="1">
        <p:scale>
          <a:sx n="78" d="100"/>
          <a:sy n="78" d="100"/>
        </p:scale>
        <p:origin x="878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24216-F189-4E88-94ED-5DF2CD7F7F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CE2D4-DB22-4EF4-B4D1-3676421D22F0}">
      <dgm:prSet custT="1"/>
      <dgm:spPr/>
      <dgm:t>
        <a:bodyPr/>
        <a:lstStyle/>
        <a:p>
          <a:r>
            <a:rPr lang="ru-RU" sz="2000" dirty="0">
              <a:solidFill>
                <a:schemeClr val="accent6">
                  <a:lumMod val="50000"/>
                </a:schemeClr>
              </a:solidFill>
            </a:rPr>
            <a:t>Взаимодействие с опорой при выполнении танцевальных шагов назад в различном темпе у спортсменок разной квалификации. Выявлены закономерности изменения кинематических и динамических показателей. </a:t>
          </a:r>
          <a:endParaRPr lang="en-U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0C4CB55E-FAE2-4F90-BA3E-2022A1835A01}" type="parTrans" cxnId="{2BE66C62-B5D1-4D0B-BC13-377FF7C0DB0C}">
      <dgm:prSet/>
      <dgm:spPr/>
      <dgm:t>
        <a:bodyPr/>
        <a:lstStyle/>
        <a:p>
          <a:endParaRPr lang="en-US" sz="1600"/>
        </a:p>
      </dgm:t>
    </dgm:pt>
    <dgm:pt modelId="{B1D95343-E6ED-434C-ABFF-694C71B4D222}" type="sibTrans" cxnId="{2BE66C62-B5D1-4D0B-BC13-377FF7C0DB0C}">
      <dgm:prSet/>
      <dgm:spPr/>
      <dgm:t>
        <a:bodyPr/>
        <a:lstStyle/>
        <a:p>
          <a:endParaRPr lang="en-US" sz="1600"/>
        </a:p>
      </dgm:t>
    </dgm:pt>
    <dgm:pt modelId="{15413DE2-C55D-439E-9616-C340EA776BBA}">
      <dgm:prSet custT="1"/>
      <dgm:spPr/>
      <dgm:t>
        <a:bodyPr/>
        <a:lstStyle/>
        <a:p>
          <a:r>
            <a:rPr lang="ru-RU" sz="2000" dirty="0">
              <a:solidFill>
                <a:schemeClr val="accent6">
                  <a:lumMod val="50000"/>
                </a:schemeClr>
              </a:solidFill>
            </a:rPr>
            <a:t>Анализ нагрузки на тело при выполнении танцевальных движений. Это позволило определить безопасный способ исполнения того или иного элемента. </a:t>
          </a:r>
          <a:endParaRPr lang="en-U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77788FE4-8F27-4E8D-8179-DBC5C6159FA4}" type="parTrans" cxnId="{2F76E02E-4C6F-4842-8B5D-635BAE985FAD}">
      <dgm:prSet/>
      <dgm:spPr/>
      <dgm:t>
        <a:bodyPr/>
        <a:lstStyle/>
        <a:p>
          <a:endParaRPr lang="en-US" sz="1600"/>
        </a:p>
      </dgm:t>
    </dgm:pt>
    <dgm:pt modelId="{5B060A52-DD83-4C82-B643-E45AF0D03479}" type="sibTrans" cxnId="{2F76E02E-4C6F-4842-8B5D-635BAE985FAD}">
      <dgm:prSet/>
      <dgm:spPr/>
      <dgm:t>
        <a:bodyPr/>
        <a:lstStyle/>
        <a:p>
          <a:endParaRPr lang="en-US" sz="1600"/>
        </a:p>
      </dgm:t>
    </dgm:pt>
    <dgm:pt modelId="{9DFFDA3D-AA78-4D03-B208-E95A9FB1429A}">
      <dgm:prSet custT="1"/>
      <dgm:spPr/>
      <dgm:t>
        <a:bodyPr/>
        <a:lstStyle/>
        <a:p>
          <a:r>
            <a:rPr lang="ru-RU" sz="2000" dirty="0">
              <a:solidFill>
                <a:schemeClr val="accent6">
                  <a:lumMod val="50000"/>
                </a:schemeClr>
              </a:solidFill>
            </a:rPr>
            <a:t>Биомеханический подход помогает понять основную роль определённых мышц, задействованных в движении, и развить двигательные качества, необходимые для достижения профессиональной компетентности. </a:t>
          </a:r>
          <a:endParaRPr lang="en-U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35BD05BE-9820-4D6D-8988-ABF2248BD790}" type="parTrans" cxnId="{DCC1C704-F374-4F98-8F15-B30D8CC5CCEC}">
      <dgm:prSet/>
      <dgm:spPr/>
      <dgm:t>
        <a:bodyPr/>
        <a:lstStyle/>
        <a:p>
          <a:endParaRPr lang="en-US" sz="1600"/>
        </a:p>
      </dgm:t>
    </dgm:pt>
    <dgm:pt modelId="{F16FDA51-69C3-4167-9F58-BC8B1F7558B6}" type="sibTrans" cxnId="{DCC1C704-F374-4F98-8F15-B30D8CC5CCEC}">
      <dgm:prSet/>
      <dgm:spPr/>
      <dgm:t>
        <a:bodyPr/>
        <a:lstStyle/>
        <a:p>
          <a:endParaRPr lang="en-US" sz="1600"/>
        </a:p>
      </dgm:t>
    </dgm:pt>
    <dgm:pt modelId="{48FFF5EE-943F-44E4-A82B-102FB60AA362}">
      <dgm:prSet custT="1"/>
      <dgm:spPr/>
      <dgm:t>
        <a:bodyPr/>
        <a:lstStyle/>
        <a:p>
          <a:r>
            <a:rPr lang="ru-RU" sz="2000" dirty="0">
              <a:solidFill>
                <a:schemeClr val="accent6">
                  <a:lumMod val="50000"/>
                </a:schemeClr>
              </a:solidFill>
            </a:rPr>
            <a:t>Анализ танцевального оборудования. С его помощью изучают обувь, поверхности и костюмы, используемые в танцах и упражнениях. </a:t>
          </a:r>
          <a:endParaRPr lang="en-U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FAE6FBEF-AEAC-4723-B16B-C32996A458C5}" type="parTrans" cxnId="{147AEBBA-DA81-4502-9C52-2078886F0D97}">
      <dgm:prSet/>
      <dgm:spPr/>
      <dgm:t>
        <a:bodyPr/>
        <a:lstStyle/>
        <a:p>
          <a:endParaRPr lang="en-US" sz="1600"/>
        </a:p>
      </dgm:t>
    </dgm:pt>
    <dgm:pt modelId="{B60EDD25-5978-40AE-9907-4928D6AA5F0C}" type="sibTrans" cxnId="{147AEBBA-DA81-4502-9C52-2078886F0D97}">
      <dgm:prSet/>
      <dgm:spPr/>
      <dgm:t>
        <a:bodyPr/>
        <a:lstStyle/>
        <a:p>
          <a:endParaRPr lang="en-US" sz="1600"/>
        </a:p>
      </dgm:t>
    </dgm:pt>
    <dgm:pt modelId="{6B6EFD87-4CD0-4429-8D70-258E924D3A7C}" type="pres">
      <dgm:prSet presAssocID="{3FB24216-F189-4E88-94ED-5DF2CD7F7F9B}" presName="linear" presStyleCnt="0">
        <dgm:presLayoutVars>
          <dgm:animLvl val="lvl"/>
          <dgm:resizeHandles val="exact"/>
        </dgm:presLayoutVars>
      </dgm:prSet>
      <dgm:spPr/>
    </dgm:pt>
    <dgm:pt modelId="{071842DA-A0EA-4B9E-BF71-40FD67ACED95}" type="pres">
      <dgm:prSet presAssocID="{632CE2D4-DB22-4EF4-B4D1-3676421D22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D9ADB2-1F66-425C-BC77-3241247A5D47}" type="pres">
      <dgm:prSet presAssocID="{B1D95343-E6ED-434C-ABFF-694C71B4D222}" presName="spacer" presStyleCnt="0"/>
      <dgm:spPr/>
    </dgm:pt>
    <dgm:pt modelId="{886D4F82-4745-4C5D-A4B4-64AEC0E1FA35}" type="pres">
      <dgm:prSet presAssocID="{15413DE2-C55D-439E-9616-C340EA776B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5EA519-9F4F-47FE-8F1E-0C103E4ADFA8}" type="pres">
      <dgm:prSet presAssocID="{5B060A52-DD83-4C82-B643-E45AF0D03479}" presName="spacer" presStyleCnt="0"/>
      <dgm:spPr/>
    </dgm:pt>
    <dgm:pt modelId="{51DA8378-CA0E-4988-82FA-3075235131A3}" type="pres">
      <dgm:prSet presAssocID="{9DFFDA3D-AA78-4D03-B208-E95A9FB142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C5E52D-A1DF-4F7B-ACE1-3402D6F58F56}" type="pres">
      <dgm:prSet presAssocID="{F16FDA51-69C3-4167-9F58-BC8B1F7558B6}" presName="spacer" presStyleCnt="0"/>
      <dgm:spPr/>
    </dgm:pt>
    <dgm:pt modelId="{AAB19A89-B47B-43B2-9481-47B0C8346674}" type="pres">
      <dgm:prSet presAssocID="{48FFF5EE-943F-44E4-A82B-102FB60AA3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CC1C704-F374-4F98-8F15-B30D8CC5CCEC}" srcId="{3FB24216-F189-4E88-94ED-5DF2CD7F7F9B}" destId="{9DFFDA3D-AA78-4D03-B208-E95A9FB1429A}" srcOrd="2" destOrd="0" parTransId="{35BD05BE-9820-4D6D-8988-ABF2248BD790}" sibTransId="{F16FDA51-69C3-4167-9F58-BC8B1F7558B6}"/>
    <dgm:cxn modelId="{0E9F1D10-63A7-4D7D-A03D-54E8F8FC24F4}" type="presOf" srcId="{9DFFDA3D-AA78-4D03-B208-E95A9FB1429A}" destId="{51DA8378-CA0E-4988-82FA-3075235131A3}" srcOrd="0" destOrd="0" presId="urn:microsoft.com/office/officeart/2005/8/layout/vList2"/>
    <dgm:cxn modelId="{1D086E1C-D15C-4C2E-B59E-884534C0D0E5}" type="presOf" srcId="{3FB24216-F189-4E88-94ED-5DF2CD7F7F9B}" destId="{6B6EFD87-4CD0-4429-8D70-258E924D3A7C}" srcOrd="0" destOrd="0" presId="urn:microsoft.com/office/officeart/2005/8/layout/vList2"/>
    <dgm:cxn modelId="{2F76E02E-4C6F-4842-8B5D-635BAE985FAD}" srcId="{3FB24216-F189-4E88-94ED-5DF2CD7F7F9B}" destId="{15413DE2-C55D-439E-9616-C340EA776BBA}" srcOrd="1" destOrd="0" parTransId="{77788FE4-8F27-4E8D-8179-DBC5C6159FA4}" sibTransId="{5B060A52-DD83-4C82-B643-E45AF0D03479}"/>
    <dgm:cxn modelId="{2BE66C62-B5D1-4D0B-BC13-377FF7C0DB0C}" srcId="{3FB24216-F189-4E88-94ED-5DF2CD7F7F9B}" destId="{632CE2D4-DB22-4EF4-B4D1-3676421D22F0}" srcOrd="0" destOrd="0" parTransId="{0C4CB55E-FAE2-4F90-BA3E-2022A1835A01}" sibTransId="{B1D95343-E6ED-434C-ABFF-694C71B4D222}"/>
    <dgm:cxn modelId="{F09B7B98-95CD-490C-94BE-65255E871B0E}" type="presOf" srcId="{15413DE2-C55D-439E-9616-C340EA776BBA}" destId="{886D4F82-4745-4C5D-A4B4-64AEC0E1FA35}" srcOrd="0" destOrd="0" presId="urn:microsoft.com/office/officeart/2005/8/layout/vList2"/>
    <dgm:cxn modelId="{D5F3E79E-1AFD-46BC-8791-395D9A0FDCB6}" type="presOf" srcId="{632CE2D4-DB22-4EF4-B4D1-3676421D22F0}" destId="{071842DA-A0EA-4B9E-BF71-40FD67ACED95}" srcOrd="0" destOrd="0" presId="urn:microsoft.com/office/officeart/2005/8/layout/vList2"/>
    <dgm:cxn modelId="{147AEBBA-DA81-4502-9C52-2078886F0D97}" srcId="{3FB24216-F189-4E88-94ED-5DF2CD7F7F9B}" destId="{48FFF5EE-943F-44E4-A82B-102FB60AA362}" srcOrd="3" destOrd="0" parTransId="{FAE6FBEF-AEAC-4723-B16B-C32996A458C5}" sibTransId="{B60EDD25-5978-40AE-9907-4928D6AA5F0C}"/>
    <dgm:cxn modelId="{1AD7E6C0-F824-4226-BEAF-2903FF93CB9A}" type="presOf" srcId="{48FFF5EE-943F-44E4-A82B-102FB60AA362}" destId="{AAB19A89-B47B-43B2-9481-47B0C8346674}" srcOrd="0" destOrd="0" presId="urn:microsoft.com/office/officeart/2005/8/layout/vList2"/>
    <dgm:cxn modelId="{DAC37DA1-0360-4F6C-8C24-A5631AC9055D}" type="presParOf" srcId="{6B6EFD87-4CD0-4429-8D70-258E924D3A7C}" destId="{071842DA-A0EA-4B9E-BF71-40FD67ACED95}" srcOrd="0" destOrd="0" presId="urn:microsoft.com/office/officeart/2005/8/layout/vList2"/>
    <dgm:cxn modelId="{071358A0-93B0-429D-B85D-165421BE2F59}" type="presParOf" srcId="{6B6EFD87-4CD0-4429-8D70-258E924D3A7C}" destId="{30D9ADB2-1F66-425C-BC77-3241247A5D47}" srcOrd="1" destOrd="0" presId="urn:microsoft.com/office/officeart/2005/8/layout/vList2"/>
    <dgm:cxn modelId="{635DFA46-7B58-4FD0-A513-83CDFB7F5F9D}" type="presParOf" srcId="{6B6EFD87-4CD0-4429-8D70-258E924D3A7C}" destId="{886D4F82-4745-4C5D-A4B4-64AEC0E1FA35}" srcOrd="2" destOrd="0" presId="urn:microsoft.com/office/officeart/2005/8/layout/vList2"/>
    <dgm:cxn modelId="{C75CBD77-FE3B-45D4-8708-9F4CBCCC149E}" type="presParOf" srcId="{6B6EFD87-4CD0-4429-8D70-258E924D3A7C}" destId="{D15EA519-9F4F-47FE-8F1E-0C103E4ADFA8}" srcOrd="3" destOrd="0" presId="urn:microsoft.com/office/officeart/2005/8/layout/vList2"/>
    <dgm:cxn modelId="{56011912-11A9-484A-8CDD-D963FEDCCF38}" type="presParOf" srcId="{6B6EFD87-4CD0-4429-8D70-258E924D3A7C}" destId="{51DA8378-CA0E-4988-82FA-3075235131A3}" srcOrd="4" destOrd="0" presId="urn:microsoft.com/office/officeart/2005/8/layout/vList2"/>
    <dgm:cxn modelId="{5C2812E0-293A-467F-BAC8-973A82B3753C}" type="presParOf" srcId="{6B6EFD87-4CD0-4429-8D70-258E924D3A7C}" destId="{F8C5E52D-A1DF-4F7B-ACE1-3402D6F58F56}" srcOrd="5" destOrd="0" presId="urn:microsoft.com/office/officeart/2005/8/layout/vList2"/>
    <dgm:cxn modelId="{A044FB3F-7977-4927-BC6D-6D9309AED913}" type="presParOf" srcId="{6B6EFD87-4CD0-4429-8D70-258E924D3A7C}" destId="{AAB19A89-B47B-43B2-9481-47B0C83466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0458B-C19C-45B0-B8A1-476762F420E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CF4DFD-8875-4741-90D7-4701DAA4867C}">
      <dgm:prSet/>
      <dgm:spPr/>
      <dgm:t>
        <a:bodyPr/>
        <a:lstStyle/>
        <a:p>
          <a:r>
            <a:rPr lang="ru-RU"/>
            <a:t>Определение рациональной организаций действий</a:t>
          </a:r>
          <a:endParaRPr lang="en-US"/>
        </a:p>
      </dgm:t>
    </dgm:pt>
    <dgm:pt modelId="{77D5F43E-1437-473A-B539-1CB89ABA483E}" type="parTrans" cxnId="{2E1D188A-803B-4A58-9866-CB848930C960}">
      <dgm:prSet/>
      <dgm:spPr/>
      <dgm:t>
        <a:bodyPr/>
        <a:lstStyle/>
        <a:p>
          <a:endParaRPr lang="en-US"/>
        </a:p>
      </dgm:t>
    </dgm:pt>
    <dgm:pt modelId="{0B4E86F5-3C4D-42FF-AD0C-E588BCE2DAF9}" type="sibTrans" cxnId="{2E1D188A-803B-4A58-9866-CB848930C960}">
      <dgm:prSet/>
      <dgm:spPr/>
      <dgm:t>
        <a:bodyPr/>
        <a:lstStyle/>
        <a:p>
          <a:endParaRPr lang="en-US"/>
        </a:p>
      </dgm:t>
    </dgm:pt>
    <dgm:pt modelId="{8B38390F-1EC6-4BC4-A35D-2D82B41F83D2}">
      <dgm:prSet/>
      <dgm:spPr/>
      <dgm:t>
        <a:bodyPr/>
        <a:lstStyle/>
        <a:p>
          <a:r>
            <a:rPr lang="ru-RU"/>
            <a:t>изучение особенности техники выдающихся спортсменов</a:t>
          </a:r>
          <a:endParaRPr lang="en-US"/>
        </a:p>
      </dgm:t>
    </dgm:pt>
    <dgm:pt modelId="{BB46D756-BC22-44AC-A667-7629FD0C1097}" type="parTrans" cxnId="{BE7A689F-1292-4DE0-8E15-F87F8617A43E}">
      <dgm:prSet/>
      <dgm:spPr/>
      <dgm:t>
        <a:bodyPr/>
        <a:lstStyle/>
        <a:p>
          <a:endParaRPr lang="en-US"/>
        </a:p>
      </dgm:t>
    </dgm:pt>
    <dgm:pt modelId="{2970D32A-E0B9-4152-94D0-507DEEFF85F5}" type="sibTrans" cxnId="{BE7A689F-1292-4DE0-8E15-F87F8617A43E}">
      <dgm:prSet/>
      <dgm:spPr/>
      <dgm:t>
        <a:bodyPr/>
        <a:lstStyle/>
        <a:p>
          <a:endParaRPr lang="en-US"/>
        </a:p>
      </dgm:t>
    </dgm:pt>
    <dgm:pt modelId="{EFCAFAA1-823B-4959-9C60-F3AC35F8A1C6}">
      <dgm:prSet/>
      <dgm:spPr/>
      <dgm:t>
        <a:bodyPr/>
        <a:lstStyle/>
        <a:p>
          <a:r>
            <a:rPr lang="ru-RU"/>
            <a:t>Разработка методических приемов освоения движений, методы технического самоконтроля и совершенствования техники</a:t>
          </a:r>
          <a:endParaRPr lang="en-US"/>
        </a:p>
      </dgm:t>
    </dgm:pt>
    <dgm:pt modelId="{E563E1C5-7992-4B4B-9072-65B2F666F4EA}" type="parTrans" cxnId="{8D7C3DBA-B77C-469D-8C54-282564F3183E}">
      <dgm:prSet/>
      <dgm:spPr/>
      <dgm:t>
        <a:bodyPr/>
        <a:lstStyle/>
        <a:p>
          <a:endParaRPr lang="en-US"/>
        </a:p>
      </dgm:t>
    </dgm:pt>
    <dgm:pt modelId="{688E5666-2993-4E07-94FB-D4DAB100EA47}" type="sibTrans" cxnId="{8D7C3DBA-B77C-469D-8C54-282564F3183E}">
      <dgm:prSet/>
      <dgm:spPr/>
      <dgm:t>
        <a:bodyPr/>
        <a:lstStyle/>
        <a:p>
          <a:endParaRPr lang="en-US"/>
        </a:p>
      </dgm:t>
    </dgm:pt>
    <dgm:pt modelId="{EF1E10DD-D1C7-4ED1-80BA-1660068D98E3}" type="pres">
      <dgm:prSet presAssocID="{DB80458B-C19C-45B0-B8A1-476762F420ED}" presName="root" presStyleCnt="0">
        <dgm:presLayoutVars>
          <dgm:dir/>
          <dgm:resizeHandles val="exact"/>
        </dgm:presLayoutVars>
      </dgm:prSet>
      <dgm:spPr/>
    </dgm:pt>
    <dgm:pt modelId="{C79F1476-BE35-4FDC-8F50-873E4E4B5FB3}" type="pres">
      <dgm:prSet presAssocID="{CDCF4DFD-8875-4741-90D7-4701DAA4867C}" presName="compNode" presStyleCnt="0"/>
      <dgm:spPr/>
    </dgm:pt>
    <dgm:pt modelId="{5BF91163-EC33-42D8-AB52-B6B8AF73B7E4}" type="pres">
      <dgm:prSet presAssocID="{CDCF4DFD-8875-4741-90D7-4701DAA4867C}" presName="bgRect" presStyleLbl="bgShp" presStyleIdx="0" presStyleCnt="3"/>
      <dgm:spPr/>
    </dgm:pt>
    <dgm:pt modelId="{52FCFDED-01D5-49DB-B60B-95579C5AA70F}" type="pres">
      <dgm:prSet presAssocID="{CDCF4DFD-8875-4741-90D7-4701DAA486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брание"/>
        </a:ext>
      </dgm:extLst>
    </dgm:pt>
    <dgm:pt modelId="{4B7E005B-D7A7-476E-B3A3-4145AED05B13}" type="pres">
      <dgm:prSet presAssocID="{CDCF4DFD-8875-4741-90D7-4701DAA4867C}" presName="spaceRect" presStyleCnt="0"/>
      <dgm:spPr/>
    </dgm:pt>
    <dgm:pt modelId="{79A4874F-2DD7-438D-97C1-8A6B6F5A181C}" type="pres">
      <dgm:prSet presAssocID="{CDCF4DFD-8875-4741-90D7-4701DAA4867C}" presName="parTx" presStyleLbl="revTx" presStyleIdx="0" presStyleCnt="3">
        <dgm:presLayoutVars>
          <dgm:chMax val="0"/>
          <dgm:chPref val="0"/>
        </dgm:presLayoutVars>
      </dgm:prSet>
      <dgm:spPr/>
    </dgm:pt>
    <dgm:pt modelId="{53C4DA80-9063-4344-8A33-E230182E7CD9}" type="pres">
      <dgm:prSet presAssocID="{0B4E86F5-3C4D-42FF-AD0C-E588BCE2DAF9}" presName="sibTrans" presStyleCnt="0"/>
      <dgm:spPr/>
    </dgm:pt>
    <dgm:pt modelId="{CEA42ECE-CE56-4591-89AF-7668C8C34E8F}" type="pres">
      <dgm:prSet presAssocID="{8B38390F-1EC6-4BC4-A35D-2D82B41F83D2}" presName="compNode" presStyleCnt="0"/>
      <dgm:spPr/>
    </dgm:pt>
    <dgm:pt modelId="{57F916F7-DFE9-42C9-95AF-E04712B76BB8}" type="pres">
      <dgm:prSet presAssocID="{8B38390F-1EC6-4BC4-A35D-2D82B41F83D2}" presName="bgRect" presStyleLbl="bgShp" presStyleIdx="1" presStyleCnt="3"/>
      <dgm:spPr/>
    </dgm:pt>
    <dgm:pt modelId="{AE7E0B9B-8801-4505-B715-8A4506EF4A21}" type="pres">
      <dgm:prSet presAssocID="{8B38390F-1EC6-4BC4-A35D-2D82B41F83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ыполнить"/>
        </a:ext>
      </dgm:extLst>
    </dgm:pt>
    <dgm:pt modelId="{ACEB5271-C5D7-424C-9503-BFE4AAE5BF27}" type="pres">
      <dgm:prSet presAssocID="{8B38390F-1EC6-4BC4-A35D-2D82B41F83D2}" presName="spaceRect" presStyleCnt="0"/>
      <dgm:spPr/>
    </dgm:pt>
    <dgm:pt modelId="{87728EAE-E809-4972-801E-9C8FBFB51BDB}" type="pres">
      <dgm:prSet presAssocID="{8B38390F-1EC6-4BC4-A35D-2D82B41F83D2}" presName="parTx" presStyleLbl="revTx" presStyleIdx="1" presStyleCnt="3">
        <dgm:presLayoutVars>
          <dgm:chMax val="0"/>
          <dgm:chPref val="0"/>
        </dgm:presLayoutVars>
      </dgm:prSet>
      <dgm:spPr/>
    </dgm:pt>
    <dgm:pt modelId="{E43BE44C-7F48-4D36-9301-52A6499A7E66}" type="pres">
      <dgm:prSet presAssocID="{2970D32A-E0B9-4152-94D0-507DEEFF85F5}" presName="sibTrans" presStyleCnt="0"/>
      <dgm:spPr/>
    </dgm:pt>
    <dgm:pt modelId="{0548B706-1387-409D-9FF9-01A5DCE32ED5}" type="pres">
      <dgm:prSet presAssocID="{EFCAFAA1-823B-4959-9C60-F3AC35F8A1C6}" presName="compNode" presStyleCnt="0"/>
      <dgm:spPr/>
    </dgm:pt>
    <dgm:pt modelId="{E254BA2E-AF96-4698-A425-B19D11CA3E97}" type="pres">
      <dgm:prSet presAssocID="{EFCAFAA1-823B-4959-9C60-F3AC35F8A1C6}" presName="bgRect" presStyleLbl="bgShp" presStyleIdx="2" presStyleCnt="3"/>
      <dgm:spPr/>
    </dgm:pt>
    <dgm:pt modelId="{38144ED5-3366-4C60-929B-27D6E9B841BB}" type="pres">
      <dgm:prSet presAssocID="{EFCAFAA1-823B-4959-9C60-F3AC35F8A1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BAA186AC-8E89-4DDF-A52F-81D7AE70D319}" type="pres">
      <dgm:prSet presAssocID="{EFCAFAA1-823B-4959-9C60-F3AC35F8A1C6}" presName="spaceRect" presStyleCnt="0"/>
      <dgm:spPr/>
    </dgm:pt>
    <dgm:pt modelId="{BAFC9E99-D17A-4C43-849A-185AD0685575}" type="pres">
      <dgm:prSet presAssocID="{EFCAFAA1-823B-4959-9C60-F3AC35F8A1C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53B764-8611-49BB-B377-9D468518070F}" type="presOf" srcId="{EFCAFAA1-823B-4959-9C60-F3AC35F8A1C6}" destId="{BAFC9E99-D17A-4C43-849A-185AD0685575}" srcOrd="0" destOrd="0" presId="urn:microsoft.com/office/officeart/2018/2/layout/IconVerticalSolidList"/>
    <dgm:cxn modelId="{233C6A83-ABC0-4250-A41A-E628FFB869D3}" type="presOf" srcId="{8B38390F-1EC6-4BC4-A35D-2D82B41F83D2}" destId="{87728EAE-E809-4972-801E-9C8FBFB51BDB}" srcOrd="0" destOrd="0" presId="urn:microsoft.com/office/officeart/2018/2/layout/IconVerticalSolidList"/>
    <dgm:cxn modelId="{2E1D188A-803B-4A58-9866-CB848930C960}" srcId="{DB80458B-C19C-45B0-B8A1-476762F420ED}" destId="{CDCF4DFD-8875-4741-90D7-4701DAA4867C}" srcOrd="0" destOrd="0" parTransId="{77D5F43E-1437-473A-B539-1CB89ABA483E}" sibTransId="{0B4E86F5-3C4D-42FF-AD0C-E588BCE2DAF9}"/>
    <dgm:cxn modelId="{BE7A689F-1292-4DE0-8E15-F87F8617A43E}" srcId="{DB80458B-C19C-45B0-B8A1-476762F420ED}" destId="{8B38390F-1EC6-4BC4-A35D-2D82B41F83D2}" srcOrd="1" destOrd="0" parTransId="{BB46D756-BC22-44AC-A667-7629FD0C1097}" sibTransId="{2970D32A-E0B9-4152-94D0-507DEEFF85F5}"/>
    <dgm:cxn modelId="{8D7C3DBA-B77C-469D-8C54-282564F3183E}" srcId="{DB80458B-C19C-45B0-B8A1-476762F420ED}" destId="{EFCAFAA1-823B-4959-9C60-F3AC35F8A1C6}" srcOrd="2" destOrd="0" parTransId="{E563E1C5-7992-4B4B-9072-65B2F666F4EA}" sibTransId="{688E5666-2993-4E07-94FB-D4DAB100EA47}"/>
    <dgm:cxn modelId="{5EFB42BF-F383-4538-9419-336D2FA8CF63}" type="presOf" srcId="{DB80458B-C19C-45B0-B8A1-476762F420ED}" destId="{EF1E10DD-D1C7-4ED1-80BA-1660068D98E3}" srcOrd="0" destOrd="0" presId="urn:microsoft.com/office/officeart/2018/2/layout/IconVerticalSolidList"/>
    <dgm:cxn modelId="{96984FEB-F10A-4882-9D43-8A6298BD9547}" type="presOf" srcId="{CDCF4DFD-8875-4741-90D7-4701DAA4867C}" destId="{79A4874F-2DD7-438D-97C1-8A6B6F5A181C}" srcOrd="0" destOrd="0" presId="urn:microsoft.com/office/officeart/2018/2/layout/IconVerticalSolidList"/>
    <dgm:cxn modelId="{ED748627-62AA-494D-AFA3-4BA0B2929236}" type="presParOf" srcId="{EF1E10DD-D1C7-4ED1-80BA-1660068D98E3}" destId="{C79F1476-BE35-4FDC-8F50-873E4E4B5FB3}" srcOrd="0" destOrd="0" presId="urn:microsoft.com/office/officeart/2018/2/layout/IconVerticalSolidList"/>
    <dgm:cxn modelId="{4F94BACA-EF26-48BA-9594-496F956D8E98}" type="presParOf" srcId="{C79F1476-BE35-4FDC-8F50-873E4E4B5FB3}" destId="{5BF91163-EC33-42D8-AB52-B6B8AF73B7E4}" srcOrd="0" destOrd="0" presId="urn:microsoft.com/office/officeart/2018/2/layout/IconVerticalSolidList"/>
    <dgm:cxn modelId="{AEA5757A-2419-4614-9F00-1148B0720B1A}" type="presParOf" srcId="{C79F1476-BE35-4FDC-8F50-873E4E4B5FB3}" destId="{52FCFDED-01D5-49DB-B60B-95579C5AA70F}" srcOrd="1" destOrd="0" presId="urn:microsoft.com/office/officeart/2018/2/layout/IconVerticalSolidList"/>
    <dgm:cxn modelId="{67805DB5-75B0-4E51-9B24-4108F33E0D2C}" type="presParOf" srcId="{C79F1476-BE35-4FDC-8F50-873E4E4B5FB3}" destId="{4B7E005B-D7A7-476E-B3A3-4145AED05B13}" srcOrd="2" destOrd="0" presId="urn:microsoft.com/office/officeart/2018/2/layout/IconVerticalSolidList"/>
    <dgm:cxn modelId="{ACA4A1A6-6DC1-46AD-99DE-0E47C8CECD85}" type="presParOf" srcId="{C79F1476-BE35-4FDC-8F50-873E4E4B5FB3}" destId="{79A4874F-2DD7-438D-97C1-8A6B6F5A181C}" srcOrd="3" destOrd="0" presId="urn:microsoft.com/office/officeart/2018/2/layout/IconVerticalSolidList"/>
    <dgm:cxn modelId="{FFF701A1-31A9-4879-AF14-8D72ADECE41C}" type="presParOf" srcId="{EF1E10DD-D1C7-4ED1-80BA-1660068D98E3}" destId="{53C4DA80-9063-4344-8A33-E230182E7CD9}" srcOrd="1" destOrd="0" presId="urn:microsoft.com/office/officeart/2018/2/layout/IconVerticalSolidList"/>
    <dgm:cxn modelId="{4000C421-AB18-4897-AD91-1E1B07D409C9}" type="presParOf" srcId="{EF1E10DD-D1C7-4ED1-80BA-1660068D98E3}" destId="{CEA42ECE-CE56-4591-89AF-7668C8C34E8F}" srcOrd="2" destOrd="0" presId="urn:microsoft.com/office/officeart/2018/2/layout/IconVerticalSolidList"/>
    <dgm:cxn modelId="{BA679234-55AC-4740-A9F4-8402EA0E1DE9}" type="presParOf" srcId="{CEA42ECE-CE56-4591-89AF-7668C8C34E8F}" destId="{57F916F7-DFE9-42C9-95AF-E04712B76BB8}" srcOrd="0" destOrd="0" presId="urn:microsoft.com/office/officeart/2018/2/layout/IconVerticalSolidList"/>
    <dgm:cxn modelId="{796F941C-E866-45E8-9F46-E89F183C8832}" type="presParOf" srcId="{CEA42ECE-CE56-4591-89AF-7668C8C34E8F}" destId="{AE7E0B9B-8801-4505-B715-8A4506EF4A21}" srcOrd="1" destOrd="0" presId="urn:microsoft.com/office/officeart/2018/2/layout/IconVerticalSolidList"/>
    <dgm:cxn modelId="{189AC315-7701-414F-966E-0B25BEBCC87A}" type="presParOf" srcId="{CEA42ECE-CE56-4591-89AF-7668C8C34E8F}" destId="{ACEB5271-C5D7-424C-9503-BFE4AAE5BF27}" srcOrd="2" destOrd="0" presId="urn:microsoft.com/office/officeart/2018/2/layout/IconVerticalSolidList"/>
    <dgm:cxn modelId="{B74B01D5-A219-4761-A518-988A71DBC26B}" type="presParOf" srcId="{CEA42ECE-CE56-4591-89AF-7668C8C34E8F}" destId="{87728EAE-E809-4972-801E-9C8FBFB51BDB}" srcOrd="3" destOrd="0" presId="urn:microsoft.com/office/officeart/2018/2/layout/IconVerticalSolidList"/>
    <dgm:cxn modelId="{4F7FE844-E875-479D-9E3E-3171303913B6}" type="presParOf" srcId="{EF1E10DD-D1C7-4ED1-80BA-1660068D98E3}" destId="{E43BE44C-7F48-4D36-9301-52A6499A7E66}" srcOrd="3" destOrd="0" presId="urn:microsoft.com/office/officeart/2018/2/layout/IconVerticalSolidList"/>
    <dgm:cxn modelId="{8BA4A93E-E2D8-429A-8C81-A3CFC1118F63}" type="presParOf" srcId="{EF1E10DD-D1C7-4ED1-80BA-1660068D98E3}" destId="{0548B706-1387-409D-9FF9-01A5DCE32ED5}" srcOrd="4" destOrd="0" presId="urn:microsoft.com/office/officeart/2018/2/layout/IconVerticalSolidList"/>
    <dgm:cxn modelId="{C49BE94B-2888-4C09-A15D-A547AE6B4BEC}" type="presParOf" srcId="{0548B706-1387-409D-9FF9-01A5DCE32ED5}" destId="{E254BA2E-AF96-4698-A425-B19D11CA3E97}" srcOrd="0" destOrd="0" presId="urn:microsoft.com/office/officeart/2018/2/layout/IconVerticalSolidList"/>
    <dgm:cxn modelId="{186BC88D-CE46-4415-A68A-5241043A7FAE}" type="presParOf" srcId="{0548B706-1387-409D-9FF9-01A5DCE32ED5}" destId="{38144ED5-3366-4C60-929B-27D6E9B841BB}" srcOrd="1" destOrd="0" presId="urn:microsoft.com/office/officeart/2018/2/layout/IconVerticalSolidList"/>
    <dgm:cxn modelId="{A02451CC-C06B-4663-B32A-4CECECFA6F8E}" type="presParOf" srcId="{0548B706-1387-409D-9FF9-01A5DCE32ED5}" destId="{BAA186AC-8E89-4DDF-A52F-81D7AE70D319}" srcOrd="2" destOrd="0" presId="urn:microsoft.com/office/officeart/2018/2/layout/IconVerticalSolidList"/>
    <dgm:cxn modelId="{2CA21E8E-4FCC-4C07-90FB-368DBAE9A729}" type="presParOf" srcId="{0548B706-1387-409D-9FF9-01A5DCE32ED5}" destId="{BAFC9E99-D17A-4C43-849A-185AD06855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B15B65-D058-4CF9-B963-09A755907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34F54-ED93-4F4D-9B99-32E1105D1DAB}">
      <dgm:prSet custT="1"/>
      <dgm:spPr/>
      <dgm:t>
        <a:bodyPr/>
        <a:lstStyle/>
        <a:p>
          <a:r>
            <a:rPr lang="ru-RU" sz="2000" dirty="0">
              <a:solidFill>
                <a:schemeClr val="accent6">
                  <a:lumMod val="75000"/>
                </a:schemeClr>
              </a:solidFill>
            </a:rPr>
            <a:t>◦ ﻿Танцевальные упражнения повышают деятельность всех систем организма, являются одним из действенных факторов профилактики различных заболеваний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BB84AEA6-2EF7-4496-BE03-1001BF2E0709}" type="parTrans" cxnId="{C5F4BF99-9753-40BA-B87A-8B4252397F5D}">
      <dgm:prSet/>
      <dgm:spPr/>
      <dgm:t>
        <a:bodyPr/>
        <a:lstStyle/>
        <a:p>
          <a:endParaRPr lang="en-US"/>
        </a:p>
      </dgm:t>
    </dgm:pt>
    <dgm:pt modelId="{24787521-A842-471C-9F2F-844273653D65}" type="sibTrans" cxnId="{C5F4BF99-9753-40BA-B87A-8B4252397F5D}">
      <dgm:prSet/>
      <dgm:spPr/>
      <dgm:t>
        <a:bodyPr/>
        <a:lstStyle/>
        <a:p>
          <a:endParaRPr lang="en-US"/>
        </a:p>
      </dgm:t>
    </dgm:pt>
    <dgm:pt modelId="{ADA6CEB4-D62B-4597-8163-4973E8E4100D}">
      <dgm:prSet custT="1"/>
      <dgm:spPr/>
      <dgm:t>
        <a:bodyPr/>
        <a:lstStyle/>
        <a:p>
          <a:r>
            <a:rPr lang="ru-RU" sz="2000" dirty="0">
              <a:solidFill>
                <a:schemeClr val="accent6">
                  <a:lumMod val="75000"/>
                </a:schemeClr>
              </a:solidFill>
            </a:rPr>
            <a:t>◦ ﻿Легко дозируемые упражнения могут использоваться как для развития физических качеств спортсменов высокого класса, так и для развития подрастающего поколения, для людей с ослабленным здоровьем, пожилого возраста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AECA4DB2-CA48-44C6-B148-EBE6A61E2561}" type="parTrans" cxnId="{623FD648-B479-45E2-BBBD-923C6CC01D19}">
      <dgm:prSet/>
      <dgm:spPr/>
      <dgm:t>
        <a:bodyPr/>
        <a:lstStyle/>
        <a:p>
          <a:endParaRPr lang="en-US"/>
        </a:p>
      </dgm:t>
    </dgm:pt>
    <dgm:pt modelId="{6E7B5A15-07F0-4AAF-B499-464311958847}" type="sibTrans" cxnId="{623FD648-B479-45E2-BBBD-923C6CC01D19}">
      <dgm:prSet/>
      <dgm:spPr/>
      <dgm:t>
        <a:bodyPr/>
        <a:lstStyle/>
        <a:p>
          <a:endParaRPr lang="en-US"/>
        </a:p>
      </dgm:t>
    </dgm:pt>
    <dgm:pt modelId="{D7A7B662-7FA0-41A2-82B3-60978EB322C1}">
      <dgm:prSet custT="1"/>
      <dgm:spPr/>
      <dgm:t>
        <a:bodyPr/>
        <a:lstStyle/>
        <a:p>
          <a:r>
            <a:rPr lang="ru-RU" sz="2000" dirty="0">
              <a:solidFill>
                <a:schemeClr val="accent6">
                  <a:lumMod val="75000"/>
                </a:schemeClr>
              </a:solidFill>
            </a:rPr>
            <a:t>◦ ﻿Танцевальный упражнения оказывают весьма разностороннее влияние: они развивают силу, быстроту, выносливость, улучшают подвижность в суставах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8F4AA5F4-211C-4BB3-8AAD-74E720F22EE2}" type="parTrans" cxnId="{8E8B626B-F000-4FB0-B0C2-74440AB9961C}">
      <dgm:prSet/>
      <dgm:spPr/>
      <dgm:t>
        <a:bodyPr/>
        <a:lstStyle/>
        <a:p>
          <a:endParaRPr lang="en-US"/>
        </a:p>
      </dgm:t>
    </dgm:pt>
    <dgm:pt modelId="{F61B8B0A-E32B-486E-BB46-4C4EA1A93396}" type="sibTrans" cxnId="{8E8B626B-F000-4FB0-B0C2-74440AB9961C}">
      <dgm:prSet/>
      <dgm:spPr/>
      <dgm:t>
        <a:bodyPr/>
        <a:lstStyle/>
        <a:p>
          <a:endParaRPr lang="en-US"/>
        </a:p>
      </dgm:t>
    </dgm:pt>
    <dgm:pt modelId="{FB8644FB-FAA5-4AB1-8410-CB341D8656FB}">
      <dgm:prSet custT="1"/>
      <dgm:spPr/>
      <dgm:t>
        <a:bodyPr/>
        <a:lstStyle/>
        <a:p>
          <a:r>
            <a:rPr lang="ru-RU" sz="2000" dirty="0">
              <a:solidFill>
                <a:schemeClr val="accent6">
                  <a:lumMod val="75000"/>
                </a:schemeClr>
              </a:solidFill>
            </a:rPr>
            <a:t>◦  Широкое использование танцевальных упражнений в занятиях содействует повышению функциональных возможностей организма, обеспечивает высокую работоспособность.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910B1ABD-A480-430E-BF29-8A4F1ED836A0}" type="parTrans" cxnId="{FE3B52C1-9718-4A3E-813B-F12B27FC71B0}">
      <dgm:prSet/>
      <dgm:spPr/>
      <dgm:t>
        <a:bodyPr/>
        <a:lstStyle/>
        <a:p>
          <a:endParaRPr lang="en-US"/>
        </a:p>
      </dgm:t>
    </dgm:pt>
    <dgm:pt modelId="{5FDADEB2-ED29-431A-97E0-D1015F9523C2}" type="sibTrans" cxnId="{FE3B52C1-9718-4A3E-813B-F12B27FC71B0}">
      <dgm:prSet/>
      <dgm:spPr/>
      <dgm:t>
        <a:bodyPr/>
        <a:lstStyle/>
        <a:p>
          <a:endParaRPr lang="en-US"/>
        </a:p>
      </dgm:t>
    </dgm:pt>
    <dgm:pt modelId="{6611FF1F-E1FC-4DF9-B6C1-8F240EB74953}" type="pres">
      <dgm:prSet presAssocID="{C0B15B65-D058-4CF9-B963-09A755907133}" presName="linear" presStyleCnt="0">
        <dgm:presLayoutVars>
          <dgm:animLvl val="lvl"/>
          <dgm:resizeHandles val="exact"/>
        </dgm:presLayoutVars>
      </dgm:prSet>
      <dgm:spPr/>
    </dgm:pt>
    <dgm:pt modelId="{1F540114-5BDF-4462-8C08-A83D14A528A7}" type="pres">
      <dgm:prSet presAssocID="{3F834F54-ED93-4F4D-9B99-32E1105D1DAB}" presName="parentText" presStyleLbl="node1" presStyleIdx="0" presStyleCnt="4" custLinFactY="3937" custLinFactNeighborX="-112" custLinFactNeighborY="100000">
        <dgm:presLayoutVars>
          <dgm:chMax val="0"/>
          <dgm:bulletEnabled val="1"/>
        </dgm:presLayoutVars>
      </dgm:prSet>
      <dgm:spPr/>
    </dgm:pt>
    <dgm:pt modelId="{3F56D2B9-9537-46D1-9A62-E41A049C8FEB}" type="pres">
      <dgm:prSet presAssocID="{24787521-A842-471C-9F2F-844273653D65}" presName="spacer" presStyleCnt="0"/>
      <dgm:spPr/>
    </dgm:pt>
    <dgm:pt modelId="{0957271E-14F8-4E9E-B6A2-A39A32876E43}" type="pres">
      <dgm:prSet presAssocID="{ADA6CEB4-D62B-4597-8163-4973E8E4100D}" presName="parentText" presStyleLbl="node1" presStyleIdx="1" presStyleCnt="4" custLinFactY="2794" custLinFactNeighborY="100000">
        <dgm:presLayoutVars>
          <dgm:chMax val="0"/>
          <dgm:bulletEnabled val="1"/>
        </dgm:presLayoutVars>
      </dgm:prSet>
      <dgm:spPr/>
    </dgm:pt>
    <dgm:pt modelId="{8F72226E-F55E-472F-BA0C-55076F492239}" type="pres">
      <dgm:prSet presAssocID="{6E7B5A15-07F0-4AAF-B499-464311958847}" presName="spacer" presStyleCnt="0"/>
      <dgm:spPr/>
    </dgm:pt>
    <dgm:pt modelId="{AE6CF355-8C91-4D8D-90FF-29D767B79BB0}" type="pres">
      <dgm:prSet presAssocID="{D7A7B662-7FA0-41A2-82B3-60978EB322C1}" presName="parentText" presStyleLbl="node1" presStyleIdx="2" presStyleCnt="4" custLinFactNeighborX="-112" custLinFactNeighborY="60380">
        <dgm:presLayoutVars>
          <dgm:chMax val="0"/>
          <dgm:bulletEnabled val="1"/>
        </dgm:presLayoutVars>
      </dgm:prSet>
      <dgm:spPr/>
    </dgm:pt>
    <dgm:pt modelId="{AF61DF91-C144-42E7-A8DE-F30DEE43057B}" type="pres">
      <dgm:prSet presAssocID="{F61B8B0A-E32B-486E-BB46-4C4EA1A93396}" presName="spacer" presStyleCnt="0"/>
      <dgm:spPr/>
    </dgm:pt>
    <dgm:pt modelId="{331C7286-7332-4C88-B8F1-6F442FACC414}" type="pres">
      <dgm:prSet presAssocID="{FB8644FB-FAA5-4AB1-8410-CB341D8656FB}" presName="parentText" presStyleLbl="node1" presStyleIdx="3" presStyleCnt="4" custLinFactY="542" custLinFactNeighborY="100000">
        <dgm:presLayoutVars>
          <dgm:chMax val="0"/>
          <dgm:bulletEnabled val="1"/>
        </dgm:presLayoutVars>
      </dgm:prSet>
      <dgm:spPr/>
    </dgm:pt>
  </dgm:ptLst>
  <dgm:cxnLst>
    <dgm:cxn modelId="{623FD648-B479-45E2-BBBD-923C6CC01D19}" srcId="{C0B15B65-D058-4CF9-B963-09A755907133}" destId="{ADA6CEB4-D62B-4597-8163-4973E8E4100D}" srcOrd="1" destOrd="0" parTransId="{AECA4DB2-CA48-44C6-B148-EBE6A61E2561}" sibTransId="{6E7B5A15-07F0-4AAF-B499-464311958847}"/>
    <dgm:cxn modelId="{8E8B626B-F000-4FB0-B0C2-74440AB9961C}" srcId="{C0B15B65-D058-4CF9-B963-09A755907133}" destId="{D7A7B662-7FA0-41A2-82B3-60978EB322C1}" srcOrd="2" destOrd="0" parTransId="{8F4AA5F4-211C-4BB3-8AAD-74E720F22EE2}" sibTransId="{F61B8B0A-E32B-486E-BB46-4C4EA1A93396}"/>
    <dgm:cxn modelId="{A2D12350-89B9-41BC-9C27-FBD6563D68E1}" type="presOf" srcId="{D7A7B662-7FA0-41A2-82B3-60978EB322C1}" destId="{AE6CF355-8C91-4D8D-90FF-29D767B79BB0}" srcOrd="0" destOrd="0" presId="urn:microsoft.com/office/officeart/2005/8/layout/vList2"/>
    <dgm:cxn modelId="{26B51C85-3F6F-4526-B272-AC42BDFA2C1C}" type="presOf" srcId="{ADA6CEB4-D62B-4597-8163-4973E8E4100D}" destId="{0957271E-14F8-4E9E-B6A2-A39A32876E43}" srcOrd="0" destOrd="0" presId="urn:microsoft.com/office/officeart/2005/8/layout/vList2"/>
    <dgm:cxn modelId="{C5F4BF99-9753-40BA-B87A-8B4252397F5D}" srcId="{C0B15B65-D058-4CF9-B963-09A755907133}" destId="{3F834F54-ED93-4F4D-9B99-32E1105D1DAB}" srcOrd="0" destOrd="0" parTransId="{BB84AEA6-2EF7-4496-BE03-1001BF2E0709}" sibTransId="{24787521-A842-471C-9F2F-844273653D65}"/>
    <dgm:cxn modelId="{7BE980A8-2E99-4554-8696-43C4796268C1}" type="presOf" srcId="{FB8644FB-FAA5-4AB1-8410-CB341D8656FB}" destId="{331C7286-7332-4C88-B8F1-6F442FACC414}" srcOrd="0" destOrd="0" presId="urn:microsoft.com/office/officeart/2005/8/layout/vList2"/>
    <dgm:cxn modelId="{FE3B52C1-9718-4A3E-813B-F12B27FC71B0}" srcId="{C0B15B65-D058-4CF9-B963-09A755907133}" destId="{FB8644FB-FAA5-4AB1-8410-CB341D8656FB}" srcOrd="3" destOrd="0" parTransId="{910B1ABD-A480-430E-BF29-8A4F1ED836A0}" sibTransId="{5FDADEB2-ED29-431A-97E0-D1015F9523C2}"/>
    <dgm:cxn modelId="{07522BCE-E06F-40C4-AEFA-E03DB73BFFF6}" type="presOf" srcId="{3F834F54-ED93-4F4D-9B99-32E1105D1DAB}" destId="{1F540114-5BDF-4462-8C08-A83D14A528A7}" srcOrd="0" destOrd="0" presId="urn:microsoft.com/office/officeart/2005/8/layout/vList2"/>
    <dgm:cxn modelId="{D18FEEE1-832F-47CD-98F3-00A515D8B1DA}" type="presOf" srcId="{C0B15B65-D058-4CF9-B963-09A755907133}" destId="{6611FF1F-E1FC-4DF9-B6C1-8F240EB74953}" srcOrd="0" destOrd="0" presId="urn:microsoft.com/office/officeart/2005/8/layout/vList2"/>
    <dgm:cxn modelId="{28E0E49E-1146-4F0D-81D1-9284BC28E6B0}" type="presParOf" srcId="{6611FF1F-E1FC-4DF9-B6C1-8F240EB74953}" destId="{1F540114-5BDF-4462-8C08-A83D14A528A7}" srcOrd="0" destOrd="0" presId="urn:microsoft.com/office/officeart/2005/8/layout/vList2"/>
    <dgm:cxn modelId="{56EDE2B4-C38C-4A64-9CAC-B4F9344F18EA}" type="presParOf" srcId="{6611FF1F-E1FC-4DF9-B6C1-8F240EB74953}" destId="{3F56D2B9-9537-46D1-9A62-E41A049C8FEB}" srcOrd="1" destOrd="0" presId="urn:microsoft.com/office/officeart/2005/8/layout/vList2"/>
    <dgm:cxn modelId="{730BFBA6-3679-41FC-9ACD-D33BBDFC4FB1}" type="presParOf" srcId="{6611FF1F-E1FC-4DF9-B6C1-8F240EB74953}" destId="{0957271E-14F8-4E9E-B6A2-A39A32876E43}" srcOrd="2" destOrd="0" presId="urn:microsoft.com/office/officeart/2005/8/layout/vList2"/>
    <dgm:cxn modelId="{F6000F85-AED3-41ED-BAEB-AF8272A0EDC4}" type="presParOf" srcId="{6611FF1F-E1FC-4DF9-B6C1-8F240EB74953}" destId="{8F72226E-F55E-472F-BA0C-55076F492239}" srcOrd="3" destOrd="0" presId="urn:microsoft.com/office/officeart/2005/8/layout/vList2"/>
    <dgm:cxn modelId="{2846ABDC-E39F-4D37-A313-AA3A3CFA92F0}" type="presParOf" srcId="{6611FF1F-E1FC-4DF9-B6C1-8F240EB74953}" destId="{AE6CF355-8C91-4D8D-90FF-29D767B79BB0}" srcOrd="4" destOrd="0" presId="urn:microsoft.com/office/officeart/2005/8/layout/vList2"/>
    <dgm:cxn modelId="{B875E588-8F5B-4542-9118-6F1B21C6E84D}" type="presParOf" srcId="{6611FF1F-E1FC-4DF9-B6C1-8F240EB74953}" destId="{AF61DF91-C144-42E7-A8DE-F30DEE43057B}" srcOrd="5" destOrd="0" presId="urn:microsoft.com/office/officeart/2005/8/layout/vList2"/>
    <dgm:cxn modelId="{61E396A7-A693-4081-A8B6-8091F17FA3A6}" type="presParOf" srcId="{6611FF1F-E1FC-4DF9-B6C1-8F240EB74953}" destId="{331C7286-7332-4C88-B8F1-6F442FACC4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842DA-A0EA-4B9E-BF71-40FD67ACED95}">
      <dsp:nvSpPr>
        <dsp:cNvPr id="0" name=""/>
        <dsp:cNvSpPr/>
      </dsp:nvSpPr>
      <dsp:spPr>
        <a:xfrm>
          <a:off x="0" y="1472"/>
          <a:ext cx="6389381" cy="1441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</a:rPr>
            <a:t>Взаимодействие с опорой при выполнении танцевальных шагов назад в различном темпе у спортсменок разной квалификации. Выявлены закономерности изменения кинематических и динамических показателей. </a:t>
          </a:r>
          <a:endParaRPr lang="en-U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0356" y="71828"/>
        <a:ext cx="6248669" cy="1300536"/>
      </dsp:txXfrm>
    </dsp:sp>
    <dsp:sp modelId="{886D4F82-4745-4C5D-A4B4-64AEC0E1FA35}">
      <dsp:nvSpPr>
        <dsp:cNvPr id="0" name=""/>
        <dsp:cNvSpPr/>
      </dsp:nvSpPr>
      <dsp:spPr>
        <a:xfrm>
          <a:off x="0" y="1455391"/>
          <a:ext cx="6389381" cy="1441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</a:rPr>
            <a:t>Анализ нагрузки на тело при выполнении танцевальных движений. Это позволило определить безопасный способ исполнения того или иного элемента. </a:t>
          </a:r>
          <a:endParaRPr lang="en-U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0356" y="1525747"/>
        <a:ext cx="6248669" cy="1300536"/>
      </dsp:txXfrm>
    </dsp:sp>
    <dsp:sp modelId="{51DA8378-CA0E-4988-82FA-3075235131A3}">
      <dsp:nvSpPr>
        <dsp:cNvPr id="0" name=""/>
        <dsp:cNvSpPr/>
      </dsp:nvSpPr>
      <dsp:spPr>
        <a:xfrm>
          <a:off x="0" y="2909309"/>
          <a:ext cx="6389381" cy="1441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</a:rPr>
            <a:t>Биомеханический подход помогает понять основную роль определённых мышц, задействованных в движении, и развить двигательные качества, необходимые для достижения профессиональной компетентности. </a:t>
          </a:r>
          <a:endParaRPr lang="en-U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0356" y="2979665"/>
        <a:ext cx="6248669" cy="1300536"/>
      </dsp:txXfrm>
    </dsp:sp>
    <dsp:sp modelId="{AAB19A89-B47B-43B2-9481-47B0C8346674}">
      <dsp:nvSpPr>
        <dsp:cNvPr id="0" name=""/>
        <dsp:cNvSpPr/>
      </dsp:nvSpPr>
      <dsp:spPr>
        <a:xfrm>
          <a:off x="0" y="4363228"/>
          <a:ext cx="6389381" cy="1441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</a:rPr>
            <a:t>Анализ танцевального оборудования. С его помощью изучают обувь, поверхности и костюмы, используемые в танцах и упражнениях. </a:t>
          </a:r>
          <a:endParaRPr lang="en-U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0356" y="4433584"/>
        <a:ext cx="6248669" cy="1300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91163-EC33-42D8-AB52-B6B8AF73B7E4}">
      <dsp:nvSpPr>
        <dsp:cNvPr id="0" name=""/>
        <dsp:cNvSpPr/>
      </dsp:nvSpPr>
      <dsp:spPr>
        <a:xfrm>
          <a:off x="0" y="482"/>
          <a:ext cx="10511626" cy="1127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CFDED-01D5-49DB-B60B-95579C5AA70F}">
      <dsp:nvSpPr>
        <dsp:cNvPr id="0" name=""/>
        <dsp:cNvSpPr/>
      </dsp:nvSpPr>
      <dsp:spPr>
        <a:xfrm>
          <a:off x="341184" y="254255"/>
          <a:ext cx="620336" cy="6203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874F-2DD7-438D-97C1-8A6B6F5A181C}">
      <dsp:nvSpPr>
        <dsp:cNvPr id="0" name=""/>
        <dsp:cNvSpPr/>
      </dsp:nvSpPr>
      <dsp:spPr>
        <a:xfrm>
          <a:off x="1302705" y="482"/>
          <a:ext cx="9208921" cy="1127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68" tIns="119368" rIns="119368" bIns="1193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Определение рациональной организаций действий</a:t>
          </a:r>
          <a:endParaRPr lang="en-US" sz="2500" kern="1200"/>
        </a:p>
      </dsp:txBody>
      <dsp:txXfrm>
        <a:off x="1302705" y="482"/>
        <a:ext cx="9208921" cy="1127883"/>
      </dsp:txXfrm>
    </dsp:sp>
    <dsp:sp modelId="{57F916F7-DFE9-42C9-95AF-E04712B76BB8}">
      <dsp:nvSpPr>
        <dsp:cNvPr id="0" name=""/>
        <dsp:cNvSpPr/>
      </dsp:nvSpPr>
      <dsp:spPr>
        <a:xfrm>
          <a:off x="0" y="1410336"/>
          <a:ext cx="10511626" cy="1127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E0B9B-8801-4505-B715-8A4506EF4A21}">
      <dsp:nvSpPr>
        <dsp:cNvPr id="0" name=""/>
        <dsp:cNvSpPr/>
      </dsp:nvSpPr>
      <dsp:spPr>
        <a:xfrm>
          <a:off x="341184" y="1664110"/>
          <a:ext cx="620336" cy="6203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28EAE-E809-4972-801E-9C8FBFB51BDB}">
      <dsp:nvSpPr>
        <dsp:cNvPr id="0" name=""/>
        <dsp:cNvSpPr/>
      </dsp:nvSpPr>
      <dsp:spPr>
        <a:xfrm>
          <a:off x="1302705" y="1410336"/>
          <a:ext cx="9208921" cy="1127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68" tIns="119368" rIns="119368" bIns="1193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изучение особенности техники выдающихся спортсменов</a:t>
          </a:r>
          <a:endParaRPr lang="en-US" sz="2500" kern="1200"/>
        </a:p>
      </dsp:txBody>
      <dsp:txXfrm>
        <a:off x="1302705" y="1410336"/>
        <a:ext cx="9208921" cy="1127883"/>
      </dsp:txXfrm>
    </dsp:sp>
    <dsp:sp modelId="{E254BA2E-AF96-4698-A425-B19D11CA3E97}">
      <dsp:nvSpPr>
        <dsp:cNvPr id="0" name=""/>
        <dsp:cNvSpPr/>
      </dsp:nvSpPr>
      <dsp:spPr>
        <a:xfrm>
          <a:off x="0" y="2820191"/>
          <a:ext cx="10511626" cy="1127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44ED5-3366-4C60-929B-27D6E9B841BB}">
      <dsp:nvSpPr>
        <dsp:cNvPr id="0" name=""/>
        <dsp:cNvSpPr/>
      </dsp:nvSpPr>
      <dsp:spPr>
        <a:xfrm>
          <a:off x="341184" y="3073965"/>
          <a:ext cx="620336" cy="6203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C9E99-D17A-4C43-849A-185AD0685575}">
      <dsp:nvSpPr>
        <dsp:cNvPr id="0" name=""/>
        <dsp:cNvSpPr/>
      </dsp:nvSpPr>
      <dsp:spPr>
        <a:xfrm>
          <a:off x="1302705" y="2820191"/>
          <a:ext cx="9208921" cy="1127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68" tIns="119368" rIns="119368" bIns="1193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Разработка методических приемов освоения движений, методы технического самоконтроля и совершенствования техники</a:t>
          </a:r>
          <a:endParaRPr lang="en-US" sz="2500" kern="1200"/>
        </a:p>
      </dsp:txBody>
      <dsp:txXfrm>
        <a:off x="1302705" y="2820191"/>
        <a:ext cx="9208921" cy="1127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40114-5BDF-4462-8C08-A83D14A528A7}">
      <dsp:nvSpPr>
        <dsp:cNvPr id="0" name=""/>
        <dsp:cNvSpPr/>
      </dsp:nvSpPr>
      <dsp:spPr>
        <a:xfrm>
          <a:off x="0" y="66845"/>
          <a:ext cx="6242839" cy="135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75000"/>
                </a:schemeClr>
              </a:solidFill>
            </a:rPr>
            <a:t>◦ ﻿Танцевальные упражнения повышают деятельность всех систем организма, являются одним из действенных факторов профилактики различных заболеваний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6237" y="133082"/>
        <a:ext cx="6110365" cy="1224394"/>
      </dsp:txXfrm>
    </dsp:sp>
    <dsp:sp modelId="{0957271E-14F8-4E9E-B6A2-A39A32876E43}">
      <dsp:nvSpPr>
        <dsp:cNvPr id="0" name=""/>
        <dsp:cNvSpPr/>
      </dsp:nvSpPr>
      <dsp:spPr>
        <a:xfrm>
          <a:off x="0" y="1420018"/>
          <a:ext cx="6242839" cy="135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75000"/>
                </a:schemeClr>
              </a:solidFill>
            </a:rPr>
            <a:t>◦ ﻿Легко дозируемые упражнения могут использоваться как для развития физических качеств спортсменов высокого класса, так и для развития подрастающего поколения, для людей с ослабленным здоровьем, пожилого возраста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6237" y="1486255"/>
        <a:ext cx="6110365" cy="1224394"/>
      </dsp:txXfrm>
    </dsp:sp>
    <dsp:sp modelId="{AE6CF355-8C91-4D8D-90FF-29D767B79BB0}">
      <dsp:nvSpPr>
        <dsp:cNvPr id="0" name=""/>
        <dsp:cNvSpPr/>
      </dsp:nvSpPr>
      <dsp:spPr>
        <a:xfrm>
          <a:off x="0" y="2746108"/>
          <a:ext cx="6242839" cy="135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75000"/>
                </a:schemeClr>
              </a:solidFill>
            </a:rPr>
            <a:t>◦ ﻿Танцевальный упражнения оказывают весьма разностороннее влияние: они развивают силу, быстроту, выносливость, улучшают подвижность в суставах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6237" y="2812345"/>
        <a:ext cx="6110365" cy="1224394"/>
      </dsp:txXfrm>
    </dsp:sp>
    <dsp:sp modelId="{331C7286-7332-4C88-B8F1-6F442FACC414}">
      <dsp:nvSpPr>
        <dsp:cNvPr id="0" name=""/>
        <dsp:cNvSpPr/>
      </dsp:nvSpPr>
      <dsp:spPr>
        <a:xfrm>
          <a:off x="0" y="4109270"/>
          <a:ext cx="6242839" cy="135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75000"/>
                </a:schemeClr>
              </a:solidFill>
            </a:rPr>
            <a:t>◦  Широкое использование танцевальных упражнений в занятиях содействует повышению функциональных возможностей организма, обеспечивает высокую работоспособность.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6237" y="4175507"/>
        <a:ext cx="6110365" cy="122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r>
              <a:rPr lang="ru-RU" b="1" i="0" u="none" strike="noStrike" cap="all" dirty="0">
                <a:solidFill>
                  <a:schemeClr val="accent6">
                    <a:lumMod val="75000"/>
                  </a:schemeClr>
                </a:solidFill>
                <a:effectLst/>
                <a:latin typeface="Roboto Condensed" panose="020F0502020204030204" pitchFamily="2" charset="0"/>
              </a:rPr>
              <a:t>Влияние занятий танцами на здоровье детей на начальном этапе подготовки</a:t>
            </a:r>
            <a:br>
              <a:rPr lang="ru-RU" b="1" i="0" u="none" strike="noStrike" cap="all" dirty="0">
                <a:solidFill>
                  <a:srgbClr val="FFFFFF"/>
                </a:solidFill>
                <a:effectLst/>
                <a:latin typeface="Roboto Condensed" panose="020F0502020204030204" pitchFamily="2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E50BA-5E56-C315-5670-92FD111E97D0}"/>
              </a:ext>
            </a:extLst>
          </p:cNvPr>
          <p:cNvSpPr txBox="1"/>
          <p:nvPr/>
        </p:nvSpPr>
        <p:spPr>
          <a:xfrm>
            <a:off x="442860" y="3913239"/>
            <a:ext cx="4068180" cy="286232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/>
              <a:t>Выполнила:</a:t>
            </a:r>
          </a:p>
          <a:p>
            <a:r>
              <a:rPr lang="ru-RU" dirty="0"/>
              <a:t>Черникова Д.Г., студентка 203 группы, ФГБОУ ВО «ВГАФК» </a:t>
            </a:r>
          </a:p>
          <a:p>
            <a:r>
              <a:rPr lang="ru-RU" dirty="0"/>
              <a:t>Руководители: </a:t>
            </a:r>
          </a:p>
          <a:p>
            <a:r>
              <a:rPr lang="ru-RU" dirty="0"/>
              <a:t>Лущик Ирина Владимировна </a:t>
            </a:r>
          </a:p>
          <a:p>
            <a:r>
              <a:rPr lang="ru-RU" dirty="0"/>
              <a:t>Доцент кафедры ТиТФКиС ФГБОУ ВО «ВГАФК»</a:t>
            </a:r>
          </a:p>
          <a:p>
            <a:r>
              <a:rPr lang="ru-RU" dirty="0"/>
              <a:t>Абдрахманова Ирина Владимировна</a:t>
            </a:r>
          </a:p>
          <a:p>
            <a:r>
              <a:rPr lang="ru-RU" dirty="0"/>
              <a:t>Доцент кафедры ТиТФКиС ФГБОУ ВО «ВГАФК»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9985C-A55D-BF8E-515E-74EA7722BB72}"/>
              </a:ext>
            </a:extLst>
          </p:cNvPr>
          <p:cNvSpPr txBox="1"/>
          <p:nvPr/>
        </p:nvSpPr>
        <p:spPr>
          <a:xfrm>
            <a:off x="1310909" y="23646"/>
            <a:ext cx="957018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МИНИСТЕРСТВО СПОРТА РОССИЙСКОЙ ФЕДЕРАЦИИ</a:t>
            </a:r>
          </a:p>
          <a:p>
            <a:pPr algn="ctr"/>
            <a:r>
              <a:rPr lang="ru-RU" dirty="0"/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dirty="0"/>
              <a:t>«ВОЛГОГРАДСКАЯ ГОСУДАРСТВЕННАЯ АКАДЕМИЯ ФИЗИЧЕСКОЙ КУЛЬТУРЫ»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Биомеханика танца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316067"/>
            <a:ext cx="10511627" cy="394855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>
              <a:lnSpc>
                <a:spcPct val="90000"/>
              </a:lnSpc>
            </a:pPr>
            <a:r>
              <a:rPr lang="ru-RU" sz="2000" dirty="0"/>
              <a:t>Биомеханика - раздел биофизики, изучающий механические свойства живых тканей, органов и организма в целом, а также физические явления, происходящие в них в процессе жизнедеятельности, и перемещения тела в пространстве</a:t>
            </a:r>
          </a:p>
          <a:p>
            <a:pPr marL="0" indent="0" rtl="0">
              <a:lnSpc>
                <a:spcPct val="90000"/>
              </a:lnSpc>
              <a:buNone/>
            </a:pPr>
            <a:endParaRPr lang="ru-RU" sz="2000" dirty="0"/>
          </a:p>
          <a:p>
            <a:pPr rtl="0">
              <a:lnSpc>
                <a:spcPct val="90000"/>
              </a:lnSpc>
            </a:pPr>
            <a:r>
              <a:rPr lang="ru-RU" sz="2000" dirty="0"/>
              <a:t>Танец - ритмичные выразительные движения тела, обычно выстраиваемые в определённую композицию и исполняемые с музыкальным сопровождением</a:t>
            </a:r>
          </a:p>
          <a:p>
            <a:pPr marL="0" indent="0" rtl="0">
              <a:lnSpc>
                <a:spcPct val="90000"/>
              </a:lnSpc>
              <a:buNone/>
            </a:pPr>
            <a:endParaRPr lang="ru-RU" sz="2000" dirty="0"/>
          </a:p>
          <a:p>
            <a:pPr rtl="0">
              <a:lnSpc>
                <a:spcPct val="90000"/>
              </a:lnSpc>
            </a:pPr>
            <a:r>
              <a:rPr lang="ru-RU" sz="2000" dirty="0"/>
              <a:t>Движение, вот ключ к разгадке этой взаимосвязи. Танец развивается благодаря науке, при этом давая ей почву для исследований. Поэтому как бы мы не отделяли искусство от науки, без основных, «естественных» законов и принципов биомеханики хореография развиваться не сможет.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pPr rtl="0">
              <a:spcAft>
                <a:spcPts val="600"/>
              </a:spcAft>
            </a:pPr>
            <a:fld id="{48F63A3B-78C7-47BE-AE5E-E10140E04643}" type="slidenum">
              <a:rPr lang="ru-RU" smtClean="0"/>
              <a:pPr rtl="0">
                <a:spcAft>
                  <a:spcPts val="60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678AD-AAD8-591C-77DF-F8088618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 anchor="b">
            <a:normAutofit/>
          </a:bodyPr>
          <a:lstStyle/>
          <a:p>
            <a:r>
              <a:rPr lang="ru-RU" dirty="0"/>
              <a:t>Задачи спортивной биомеханики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37422-BA36-2560-528C-811366754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ru-RU" smtClean="0"/>
              <a:pPr rtl="0">
                <a:spcAft>
                  <a:spcPts val="600"/>
                </a:spcAft>
              </a:pPr>
              <a:t>11</a:t>
            </a:fld>
            <a:endParaRPr lang="ru-RU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4AF5C0B4-E7B0-E792-4856-87CAE5029D3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68695571"/>
              </p:ext>
            </p:extLst>
          </p:nvPr>
        </p:nvGraphicFramePr>
        <p:xfrm>
          <a:off x="914400" y="2316067"/>
          <a:ext cx="10511627" cy="394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72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865AD-C981-6DDF-5AB6-47E65829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биомеханических характеристик и их</a:t>
            </a:r>
            <a:br>
              <a:rPr lang="ru-RU" dirty="0"/>
            </a:br>
            <a:r>
              <a:rPr lang="ru-RU" dirty="0"/>
              <a:t>единицы измерения</a:t>
            </a:r>
          </a:p>
        </p:txBody>
      </p:sp>
      <p:pic>
        <p:nvPicPr>
          <p:cNvPr id="6" name="Объект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05025412-B11F-08A8-9F08-8C50432F27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13307"/>
          <a:stretch/>
        </p:blipFill>
        <p:spPr>
          <a:xfrm>
            <a:off x="2135740" y="2198645"/>
            <a:ext cx="8068946" cy="435274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ACD620-40C6-39D1-C7F1-2D883A016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58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6C620F6-E263-E069-2EAA-281D376B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5775"/>
            <a:ext cx="7843837" cy="1012782"/>
          </a:xfrm>
        </p:spPr>
        <p:txBody>
          <a:bodyPr/>
          <a:lstStyle/>
          <a:p>
            <a:r>
              <a:rPr lang="ru-RU" sz="1600" dirty="0"/>
              <a:t>Исследования показывают, что занятия танцами могут оказывать положительное влияние на профилактику травматизма у детей по нескольким причинам: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BB6BC46-C6C0-54F7-60EC-CACB2037E4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1468098"/>
            <a:ext cx="7718323" cy="452620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lang="ru-RU" sz="2000" dirty="0">
                <a:solidFill>
                  <a:srgbClr val="FF000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Улучшение координации и баланса</a:t>
            </a:r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: Танцы требуют от детей контроля над своим телом, способствуя улучшению координации и баланса. </a:t>
            </a:r>
          </a:p>
          <a:p>
            <a:endParaRPr lang="ru-RU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2. </a:t>
            </a:r>
            <a:r>
              <a:rPr lang="ru-RU" sz="2000" dirty="0">
                <a:solidFill>
                  <a:srgbClr val="FF000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Развитие мышечной силы</a:t>
            </a:r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: Танцы развивают основные группы мышц, что укрепляет тело и делает его более устойчивым к травмам.</a:t>
            </a:r>
          </a:p>
          <a:p>
            <a:endParaRPr lang="ru-RU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3. </a:t>
            </a:r>
            <a:r>
              <a:rPr lang="ru-RU" sz="2000" dirty="0">
                <a:solidFill>
                  <a:srgbClr val="FF000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Гибкость</a:t>
            </a:r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: Занятия танцами способствуют увеличению гибкости, уменьшая риск растяжений и других травм.</a:t>
            </a:r>
          </a:p>
          <a:p>
            <a:endParaRPr lang="ru-RU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4. </a:t>
            </a:r>
            <a:r>
              <a:rPr lang="ru-RU" sz="2000" dirty="0">
                <a:solidFill>
                  <a:srgbClr val="FF000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Обучение безопасным движениям</a:t>
            </a:r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: В процессе обучения танцам дети осваивают безопасные техники выполнения движений и падений.</a:t>
            </a:r>
          </a:p>
          <a:p>
            <a:endParaRPr lang="ru-RU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5. </a:t>
            </a:r>
            <a:r>
              <a:rPr lang="ru-RU" sz="2000" dirty="0">
                <a:solidFill>
                  <a:srgbClr val="FF000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Социальные навыки и уверенность</a:t>
            </a:r>
            <a:r>
              <a:rPr lang="ru-RU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: Участие в групповых занятиях танцами развивает социальные навыки и уверенность в себе.</a:t>
            </a:r>
          </a:p>
        </p:txBody>
      </p:sp>
      <p:pic>
        <p:nvPicPr>
          <p:cNvPr id="11" name="Рисунок 10" descr="Изображение выглядит как спорт, человек, танцы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7F07B4F-2CCD-0F07-B396-F647925AA4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088" r="19088"/>
          <a:stretch>
            <a:fillRect/>
          </a:stretch>
        </p:blipFill>
        <p:spPr/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3DCE5-3B32-F46F-7252-64A483AF4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94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5DF0D-3225-D2E7-F93F-D174CCDA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932237" cy="1524662"/>
          </a:xfrm>
        </p:spPr>
        <p:txBody>
          <a:bodyPr anchor="b">
            <a:normAutofit/>
          </a:bodyPr>
          <a:lstStyle/>
          <a:p>
            <a:r>
              <a:rPr lang="ru-RU" dirty="0"/>
              <a:t>Заключение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B75473-02D7-47DD-D50A-ED946FA6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ru-RU" sz="11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ru-RU" sz="110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1DFD0890-CDF1-E6AC-11D9-87C25B499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24516"/>
              </p:ext>
            </p:extLst>
          </p:nvPr>
        </p:nvGraphicFramePr>
        <p:xfrm>
          <a:off x="5190208" y="954325"/>
          <a:ext cx="6242839" cy="546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D5A95C-8285-10CE-1B98-CD3776DEC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974" y="2378197"/>
            <a:ext cx="3932261" cy="35664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9A3720-AB7B-77D6-CAF0-594D42B83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869" y="1645765"/>
            <a:ext cx="3932261" cy="356646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порт, танцы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18769C6-1265-75FD-FBAA-CA9FF3E80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20" y="2378197"/>
            <a:ext cx="3342968" cy="33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430114"/>
            <a:ext cx="6903076" cy="372181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342900" indent="-342900" rtl="0">
              <a:spcAft>
                <a:spcPts val="600"/>
              </a:spcAft>
              <a:buFontTx/>
              <a:buChar char="-"/>
            </a:pPr>
            <a:r>
              <a:rPr lang="ru-RU" sz="3200" dirty="0"/>
              <a:t>Как влияет танцевальный спорт на здоровье детей</a:t>
            </a:r>
          </a:p>
          <a:p>
            <a:pPr marL="342900" indent="-342900" rtl="0">
              <a:spcAft>
                <a:spcPts val="600"/>
              </a:spcAft>
              <a:buFontTx/>
              <a:buChar char="-"/>
            </a:pPr>
            <a:r>
              <a:rPr lang="ru-RU" sz="3200" dirty="0"/>
              <a:t>Биомеханика танца. История развития</a:t>
            </a:r>
          </a:p>
          <a:p>
            <a:pPr marL="342900" indent="-342900" rtl="0">
              <a:spcAft>
                <a:spcPts val="600"/>
              </a:spcAft>
              <a:buFontTx/>
              <a:buChar char="-"/>
            </a:pPr>
            <a:r>
              <a:rPr lang="ru-RU" sz="3200" dirty="0"/>
              <a:t>Влияние занятий танцами на профилактику травматизма у детей</a:t>
            </a:r>
          </a:p>
        </p:txBody>
      </p:sp>
      <p:pic>
        <p:nvPicPr>
          <p:cNvPr id="6" name="Рисунок 5" descr="Изображение выглядит как спорт, человек, танцы, танцор&#10;&#10;Автоматически созданное описание">
            <a:extLst>
              <a:ext uri="{FF2B5EF4-FFF2-40B4-BE49-F238E27FC236}">
                <a16:creationId xmlns:a16="http://schemas.microsoft.com/office/drawing/2014/main" id="{E295EA5E-75CF-4B5D-28B8-1BD7CCC496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632" r="3632"/>
          <a:stretch>
            <a:fillRect/>
          </a:stretch>
        </p:blipFill>
        <p:spPr>
          <a:xfrm>
            <a:off x="8990013" y="3405188"/>
            <a:ext cx="3201987" cy="345281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pPr rtl="0">
              <a:spcAft>
                <a:spcPts val="600"/>
              </a:spcAft>
            </a:pPr>
            <a:fld id="{48F63A3B-78C7-47BE-AE5E-E10140E04643}" type="slidenum">
              <a:rPr lang="ru-RU" smtClean="0"/>
              <a:pPr rtl="0">
                <a:spcAft>
                  <a:spcPts val="60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928688"/>
            <a:ext cx="9875463" cy="999746"/>
          </a:xfrm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rtl="0">
              <a:lnSpc>
                <a:spcPct val="90000"/>
              </a:lnSpc>
            </a:pPr>
            <a:r>
              <a:rPr lang="ru-RU" dirty="0"/>
              <a:t>Как влияет танцевальный спорт на здоровье детей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A4E2DEF-E3E5-DD6B-1AD6-F02E216B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057221"/>
            <a:ext cx="5829147" cy="3961593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Танцевальный спорт положительно влияет на здоровье детей, способствуя развитию координации, силы и гибкости, а также улучшая осанку и выносливость</a:t>
            </a:r>
          </a:p>
          <a:p>
            <a:r>
              <a:rPr lang="ru-RU" sz="2600" dirty="0"/>
              <a:t>Когнитивные навыки: Запоминание хореографии и ритмов развивает память, внимание и концентрацию.</a:t>
            </a:r>
          </a:p>
          <a:p>
            <a:r>
              <a:rPr lang="ru-RU" sz="2600" dirty="0"/>
              <a:t> Профилактика заболеваний: Регулярная физическая активность помогает укрепить иммунную систему и снизить риск развития различных заболеваний.</a:t>
            </a:r>
          </a:p>
          <a:p>
            <a:endParaRPr lang="ru-RU" dirty="0"/>
          </a:p>
        </p:txBody>
      </p:sp>
      <p:pic>
        <p:nvPicPr>
          <p:cNvPr id="6" name="Объект 5" descr="Изображение выглядит как спорт, человек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36D6EE21-8CE6-98A8-64DE-09EB3B299E14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rcRect l="8513" r="3513"/>
          <a:stretch/>
        </p:blipFill>
        <p:spPr>
          <a:xfrm>
            <a:off x="7940842" y="2108662"/>
            <a:ext cx="3485184" cy="3961593"/>
          </a:xfrm>
          <a:noFill/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D52A99D-631D-F4E4-4986-D9CEB17F6F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ru-RU" smtClean="0"/>
              <a:pPr rtl="0">
                <a:spcAft>
                  <a:spcPts val="60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История развития</a:t>
            </a: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>
              <a:spcAft>
                <a:spcPts val="600"/>
              </a:spcAft>
            </a:pPr>
            <a:r>
              <a:rPr lang="ru-RU" sz="2300" dirty="0"/>
              <a:t>Первым в своих трактатах описывал закономерности движения животных и человека Аристотель. Он писал о частях тела, необходимых для перемещения в пространстве, о произвольных и непроизвольных движениях, о мотивации движений животных и человека.</a:t>
            </a:r>
          </a:p>
          <a:p>
            <a:pPr rtl="0">
              <a:spcAft>
                <a:spcPts val="600"/>
              </a:spcAft>
            </a:pPr>
            <a:endParaRPr lang="ru-RU" sz="2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pPr rtl="0">
              <a:spcAft>
                <a:spcPts val="600"/>
              </a:spcAft>
            </a:pPr>
            <a:fld id="{48F63A3B-78C7-47BE-AE5E-E10140E04643}" type="slidenum">
              <a:rPr lang="ru-RU" smtClean="0"/>
              <a:pPr rtl="0">
                <a:spcAft>
                  <a:spcPts val="60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774" y="457199"/>
            <a:ext cx="6501881" cy="5343528"/>
          </a:xfrm>
        </p:spPr>
        <p:txBody>
          <a:bodyPr rtlCol="0" anchor="ctr">
            <a:normAutofit fontScale="90000"/>
          </a:bodyPr>
          <a:lstStyle>
            <a:defPPr>
              <a:defRPr lang="ru-RU"/>
            </a:defPPr>
          </a:lstStyle>
          <a:p>
            <a:pPr rtl="0">
              <a:lnSpc>
                <a:spcPct val="90000"/>
              </a:lnSpc>
            </a:pPr>
            <a:r>
              <a:rPr lang="ru-RU" sz="1800" dirty="0">
                <a:latin typeface="+mn-lt"/>
              </a:rPr>
              <a:t>XIX век - новый этап развития биомеханики физических упражнений.</a:t>
            </a:r>
            <a:br>
              <a:rPr lang="ru-RU" sz="1800" dirty="0">
                <a:latin typeface="+mn-lt"/>
              </a:rPr>
            </a:br>
            <a:br>
              <a:rPr lang="ru-RU" sz="1800" dirty="0">
                <a:latin typeface="+mn-lt"/>
              </a:rPr>
            </a:b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 Эдуард и Вильгельм Вебер (немецкие физиологи – прим. редакции) провели классические опыты по изучению ходьбы человека с использованием экспериментальных способов измерения: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 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- горизонтальные линейки</a:t>
            </a:r>
            <a:br>
              <a:rPr lang="ru-RU" sz="1800" dirty="0">
                <a:latin typeface="+mn-lt"/>
              </a:rPr>
            </a:b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- катетометр - прибор для измерения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   вертикальных расстояний </a:t>
            </a:r>
            <a:br>
              <a:rPr lang="ru-RU" sz="1800" dirty="0">
                <a:latin typeface="+mn-lt"/>
              </a:rPr>
            </a:b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- часы с терциями.</a:t>
            </a:r>
            <a:br>
              <a:rPr lang="ru-RU" sz="1800" dirty="0">
                <a:latin typeface="+mn-lt"/>
              </a:rPr>
            </a:b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 БЫЛИ Определены:</a:t>
            </a:r>
            <a:br>
              <a:rPr lang="ru-RU" sz="1800" dirty="0">
                <a:latin typeface="+mn-lt"/>
              </a:rPr>
            </a:b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- наклон и вертикальные перемещения   туловища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- скорость ходьбы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- длина и частота шагов </a:t>
            </a:r>
            <a:br>
              <a:rPr lang="ru-RU" sz="1400" dirty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pic>
        <p:nvPicPr>
          <p:cNvPr id="9" name="Рисунок 8" descr="Изображение выглядит как микроскоп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0D091B8B-3954-AA3F-5CE5-99FAD3D4CD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003" b="7002"/>
          <a:stretch/>
        </p:blipFill>
        <p:spPr>
          <a:xfrm>
            <a:off x="443345" y="10"/>
            <a:ext cx="4344695" cy="6359515"/>
          </a:xfrm>
          <a:noFill/>
        </p:spPr>
      </p:pic>
      <p:sp>
        <p:nvSpPr>
          <p:cNvPr id="2" name="Номер слайда 1" hidden="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spcAft>
                <a:spcPts val="600"/>
              </a:spcAft>
            </a:pPr>
            <a:fld id="{48F63A3B-78C7-47BE-AE5E-E10140E04643}" type="slidenum">
              <a:rPr lang="ru-RU" smtClean="0"/>
              <a:pPr rtl="0">
                <a:spcAft>
                  <a:spcPts val="60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88C07-1182-7268-357D-A1E2BB88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2943"/>
            <a:ext cx="7843837" cy="101278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От наблюдений к научному эксперименту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72507-45E7-F2E3-7B4A-0EFC9820B5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1918836"/>
            <a:ext cx="6903076" cy="37218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Новый этап в изучении движений ознаменовало изобретение фотографии. Использование фотоаппаратов позволяло наглядно изучать положения конечностей человеческого тела при беге, ходьбе, прыжке.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Благодаря ей русский физиолог Иван Сеченов детально анализирует физические упражнения: сгибание рук в висе, приседание и вставание на одной ноге («пистолет»).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Н. А. Бернштейн, создатель теории современной биомеханики. Он определил разницу между движениями животного и человека. Так как человек наделён разумом, он никогда не двигается просто так. Его движения сопряжены с мотивацией.</a:t>
            </a:r>
          </a:p>
        </p:txBody>
      </p:sp>
      <p:pic>
        <p:nvPicPr>
          <p:cNvPr id="6" name="Рисунок 5" descr="Изображение выглядит как Штриховая графика, зарисовка, рисунок, сустав&#10;&#10;Автоматически созданное описание">
            <a:extLst>
              <a:ext uri="{FF2B5EF4-FFF2-40B4-BE49-F238E27FC236}">
                <a16:creationId xmlns:a16="http://schemas.microsoft.com/office/drawing/2014/main" id="{3EEC5B14-8009-2663-11D4-30ED19CEFB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6284" b="6284"/>
          <a:stretch>
            <a:fillRect/>
          </a:stretch>
        </p:blipFill>
        <p:spPr>
          <a:xfrm>
            <a:off x="8623780" y="3429000"/>
            <a:ext cx="3201987" cy="345281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E7A1F2-80A1-8DF9-4A28-D1AB229F6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ru-RU" smtClean="0"/>
              <a:pPr rtl="0">
                <a:spcAft>
                  <a:spcPts val="60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3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D1400-0C2F-E376-F0D9-BFDF9145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441145"/>
            <a:ext cx="3932237" cy="15246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эксперименты в области биомеханики в танцевальном спорте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6BE6FE-E567-B0B9-B1CF-22F82D46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ru-RU" sz="11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ru-RU" sz="1100"/>
          </a:p>
        </p:txBody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32569354-E5A0-8DDE-956E-A18F04E9C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526467"/>
              </p:ext>
            </p:extLst>
          </p:nvPr>
        </p:nvGraphicFramePr>
        <p:xfrm>
          <a:off x="5183187" y="457198"/>
          <a:ext cx="6389381" cy="580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Изображение выглядит как зарисовка, Штриховая графика, рисунок, Книжка-раскраска&#10;&#10;Автоматически созданное описание">
            <a:extLst>
              <a:ext uri="{FF2B5EF4-FFF2-40B4-BE49-F238E27FC236}">
                <a16:creationId xmlns:a16="http://schemas.microsoft.com/office/drawing/2014/main" id="{405B2610-B079-3313-34AF-BCBE27857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02498"/>
            <a:ext cx="4978670" cy="33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F6020-AEE6-5AFD-C1B3-512CBDFC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anchor="b">
            <a:normAutofit/>
          </a:bodyPr>
          <a:lstStyle/>
          <a:p>
            <a:r>
              <a:rPr lang="ru-RU" sz="3300"/>
              <a:t>БИОМЕХАНИКА СПОРТИВНОГО БАЛЬНОГО ТАНЦА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DCE92-78FC-747F-6690-05A2CC2579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Начало становления научно-теоретической базы бального танца приходится на XX век. В 1924 году Имперское общество учителей танца заложило основу для развития этого направления, разработало основные идеи и стандартизировало технику исполнения.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Бальный танец объединил национальные истоки и идею каждого танца, трансформируя их в определённую техническую систему исполнения. При этом он не заимствовал другие танцевальные системы в качестве основы, как это было, например, в народно-сценическом танце, методика обучения которому глубоко связана с классическим танцем.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1900" dirty="0"/>
          </a:p>
        </p:txBody>
      </p:sp>
      <p:pic>
        <p:nvPicPr>
          <p:cNvPr id="7" name="Рисунок 6" descr="Изображение выглядит как человек, одежда, обувь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7128027D-0DE3-68B4-CBD0-5A7EF63BA8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r="-4" b="31535"/>
          <a:stretch/>
        </p:blipFill>
        <p:spPr>
          <a:xfrm>
            <a:off x="8989454" y="3405189"/>
            <a:ext cx="3202546" cy="3452811"/>
          </a:xfrm>
          <a:noFill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5D04DA-C0E4-2EB5-1AE2-F48F4AAF8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ru-RU" smtClean="0"/>
              <a:pPr rtl="0">
                <a:spcAft>
                  <a:spcPts val="60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6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AA1B6-9B49-E061-EE07-C53F79577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6B30F-A41D-00D1-4348-83404AD82AA0}"/>
              </a:ext>
            </a:extLst>
          </p:cNvPr>
          <p:cNvSpPr txBox="1"/>
          <p:nvPr/>
        </p:nvSpPr>
        <p:spPr>
          <a:xfrm>
            <a:off x="765974" y="928688"/>
            <a:ext cx="442545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Анализируя использование биомеханики в танцевальном искусстве,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необходимо упомянуть о месте танца в государственной культурной политике в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1920-е гг.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то время руководство страны выбрало политику жесткой критики танца и даже его запрета.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Традиционный городской танец был отторгнут и рассматривался как явление буржуазной культуры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идеологически чуждое пролетариату. Это вступало в противоречие с популярностью танца и все растущим спросом на него со стороны населения.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63391-B92D-D6B0-AC26-74A2855337ED}"/>
              </a:ext>
            </a:extLst>
          </p:cNvPr>
          <p:cNvSpPr txBox="1"/>
          <p:nvPr/>
        </p:nvSpPr>
        <p:spPr>
          <a:xfrm>
            <a:off x="5602629" y="933144"/>
            <a:ext cx="475580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Биомеханика, вызывавшая ассоциации с трудом, заводом и гимнастикой, стала решением этой проблемы.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Хореологическая лаборатория Государственной академии художественных наук, объединявшая теоретиков и практиков танца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В лаборатории исследовалось: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художественное движение с позиций его специфики, временных и пространственных законов профессиональной техники и рациональной организации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проводились выставки, задачей которых было сопоставление разных видов движения: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танцевального, физкультурного и трудового </a:t>
            </a:r>
          </a:p>
        </p:txBody>
      </p:sp>
    </p:spTree>
    <p:extLst>
      <p:ext uri="{BB962C8B-B14F-4D97-AF65-F5344CB8AC3E}">
        <p14:creationId xmlns:p14="http://schemas.microsoft.com/office/powerpoint/2010/main" val="24936444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{71E5D766-35B4-482E-93CC-8CE953683418}tf78438558_win32</Template>
  <TotalTime>387</TotalTime>
  <Words>1037</Words>
  <Application>Microsoft Office PowerPoint</Application>
  <PresentationFormat>Широкоэкранный</PresentationFormat>
  <Paragraphs>87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Roboto Condensed</vt:lpstr>
      <vt:lpstr>Times new Roman</vt:lpstr>
      <vt:lpstr>Пользовательская</vt:lpstr>
      <vt:lpstr>Влияние занятий танцами на здоровье детей на начальном этапе подготовки </vt:lpstr>
      <vt:lpstr>Введение</vt:lpstr>
      <vt:lpstr>Как влияет танцевальный спорт на здоровье детей </vt:lpstr>
      <vt:lpstr>История развития</vt:lpstr>
      <vt:lpstr>XIX век - новый этап развития биомеханики физических упражнений.    Эдуард и Вильгельм Вебер (немецкие физиологи – прим. редакции) провели классические опыты по изучению ходьбы человека с использованием экспериментальных способов измерения:   - горизонтальные линейки  - катетометр - прибор для измерения    вертикальных расстояний   - часы с терциями.   БЫЛИ Определены:  - наклон и вертикальные перемещения   туловища - скорость ходьбы - длина и частота шагов  </vt:lpstr>
      <vt:lpstr>От наблюдений к научному эксперименту</vt:lpstr>
      <vt:lpstr>эксперименты в области биомеханики в танцевальном спорте</vt:lpstr>
      <vt:lpstr>БИОМЕХАНИКА СПОРТИВНОГО БАЛЬНОГО ТАНЦА</vt:lpstr>
      <vt:lpstr>Презентация PowerPoint</vt:lpstr>
      <vt:lpstr>Биомеханика танца</vt:lpstr>
      <vt:lpstr>Задачи спортивной биомеханики</vt:lpstr>
      <vt:lpstr>Виды биомеханических характеристик и их единицы измерения</vt:lpstr>
      <vt:lpstr>Исследования показывают, что занятия танцами могут оказывать положительное влияние на профилактику травматизма у детей по нескольким причинам: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Дарина Черникова</dc:creator>
  <cp:lastModifiedBy>Дарина Черникова</cp:lastModifiedBy>
  <cp:revision>3</cp:revision>
  <dcterms:created xsi:type="dcterms:W3CDTF">2024-10-06T16:21:27Z</dcterms:created>
  <dcterms:modified xsi:type="dcterms:W3CDTF">2024-10-29T05:19:29Z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