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5"/>
  </p:notesMasterIdLst>
  <p:sldIdLst>
    <p:sldId id="257" r:id="rId2"/>
    <p:sldId id="256" r:id="rId3"/>
    <p:sldId id="258" r:id="rId4"/>
    <p:sldId id="259" r:id="rId5"/>
    <p:sldId id="260" r:id="rId6"/>
    <p:sldId id="261" r:id="rId7"/>
    <p:sldId id="267" r:id="rId8"/>
    <p:sldId id="268" r:id="rId9"/>
    <p:sldId id="262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ана Неталиева" initials="ДН" lastIdx="1" clrIdx="0">
    <p:extLst>
      <p:ext uri="{19B8F6BF-5375-455C-9EA6-DF929625EA0E}">
        <p15:presenceInfo xmlns:p15="http://schemas.microsoft.com/office/powerpoint/2012/main" userId="4bb0d95bf92438e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commentAuthors" Target="commentAuthors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notesMaster" Target="notesMasters/notesMaster1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 /><Relationship Id="rId2" Type="http://schemas.microsoft.com/office/2011/relationships/chartColorStyle" Target="colors1.xml" /><Relationship Id="rId1" Type="http://schemas.microsoft.com/office/2011/relationships/chartStyle" Target="style1.xml" 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 /><Relationship Id="rId2" Type="http://schemas.microsoft.com/office/2011/relationships/chartColorStyle" Target="colors2.xml" /><Relationship Id="rId1" Type="http://schemas.microsoft.com/office/2011/relationships/chartStyle" Target="style2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Угол растяжки</a:t>
            </a:r>
          </a:p>
        </c:rich>
      </c:tx>
      <c:layout>
        <c:manualLayout>
          <c:xMode val="edge"/>
          <c:yMode val="edge"/>
          <c:x val="0.3854797140380267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1993595841900038E-2"/>
          <c:y val="6.2641072489266841E-2"/>
          <c:w val="0.91627694919787339"/>
          <c:h val="0.7298948542040595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Лист1!$A$2:$A$5</c:f>
              <c:strCache>
                <c:ptCount val="3"/>
                <c:pt idx="0">
                  <c:v>5 лет</c:v>
                </c:pt>
                <c:pt idx="1">
                  <c:v>6 лет</c:v>
                </c:pt>
                <c:pt idx="2">
                  <c:v>7 лет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160</c:v>
                </c:pt>
                <c:pt idx="1">
                  <c:v>180</c:v>
                </c:pt>
                <c:pt idx="2">
                  <c:v>200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F18-4104-BEA1-FEE81F4B7B4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5 лет</c:v>
                </c:pt>
                <c:pt idx="1">
                  <c:v>6 лет</c:v>
                </c:pt>
                <c:pt idx="2">
                  <c:v>7 лет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F18-4104-BEA1-FEE81F4B7B4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5 лет</c:v>
                </c:pt>
                <c:pt idx="1">
                  <c:v>6 лет</c:v>
                </c:pt>
                <c:pt idx="2">
                  <c:v>7 лет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F18-4104-BEA1-FEE81F4B7B4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32375664"/>
        <c:axId val="832364848"/>
      </c:lineChart>
      <c:catAx>
        <c:axId val="832375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32364848"/>
        <c:crosses val="autoZero"/>
        <c:auto val="1"/>
        <c:lblAlgn val="ctr"/>
        <c:lblOffset val="100"/>
        <c:noMultiLvlLbl val="0"/>
      </c:catAx>
      <c:valAx>
        <c:axId val="832364848"/>
        <c:scaling>
          <c:orientation val="minMax"/>
          <c:max val="200"/>
          <c:min val="1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32375664"/>
        <c:crosses val="autoZero"/>
        <c:crossBetween val="between"/>
        <c:majorUnit val="10"/>
      </c:valAx>
      <c:spPr>
        <a:solidFill>
          <a:schemeClr val="accent6">
            <a:lumMod val="75000"/>
          </a:schemeClr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5 лет</c:v>
                </c:pt>
                <c:pt idx="1">
                  <c:v>6 лет</c:v>
                </c:pt>
                <c:pt idx="2">
                  <c:v>7 лет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0.6</c:v>
                </c:pt>
                <c:pt idx="1">
                  <c:v>0.3</c:v>
                </c:pt>
                <c:pt idx="2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9A-49AB-9378-3489CAEDEC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92166864"/>
        <c:axId val="1492172688"/>
      </c:lineChart>
      <c:catAx>
        <c:axId val="1492166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2172688"/>
        <c:crossesAt val="0"/>
        <c:auto val="1"/>
        <c:lblAlgn val="ctr"/>
        <c:lblOffset val="100"/>
        <c:noMultiLvlLbl val="0"/>
      </c:catAx>
      <c:valAx>
        <c:axId val="1492172688"/>
        <c:scaling>
          <c:orientation val="minMax"/>
          <c:max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2166864"/>
        <c:crosses val="autoZero"/>
        <c:crossBetween val="between"/>
      </c:valAx>
      <c:spPr>
        <a:solidFill>
          <a:schemeClr val="accent6">
            <a:lumMod val="75000"/>
          </a:schemeClr>
        </a:solidFill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8D7BC-EE04-47D3-ACB4-EE0B8C45E150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03B0D6-4A07-48C3-9650-EFC3F503E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022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3B0D6-4A07-48C3-9650-EFC3F503E4A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60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85449-67D9-48CB-A4C7-D795E89D777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2FC4-5B9C-43D5-864D-A41E51D3D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240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85449-67D9-48CB-A4C7-D795E89D777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2FC4-5B9C-43D5-864D-A41E51D3D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37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85449-67D9-48CB-A4C7-D795E89D777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2FC4-5B9C-43D5-864D-A41E51D3D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403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85449-67D9-48CB-A4C7-D795E89D777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2FC4-5B9C-43D5-864D-A41E51D3D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184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85449-67D9-48CB-A4C7-D795E89D777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2FC4-5B9C-43D5-864D-A41E51D3D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172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85449-67D9-48CB-A4C7-D795E89D777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2FC4-5B9C-43D5-864D-A41E51D3D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18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85449-67D9-48CB-A4C7-D795E89D777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2FC4-5B9C-43D5-864D-A41E51D3D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743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85449-67D9-48CB-A4C7-D795E89D777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2FC4-5B9C-43D5-864D-A41E51D3D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11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85449-67D9-48CB-A4C7-D795E89D777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2FC4-5B9C-43D5-864D-A41E51D3D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0650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85449-67D9-48CB-A4C7-D795E89D777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2FC4-5B9C-43D5-864D-A41E51D3D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0027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85449-67D9-48CB-A4C7-D795E89D777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2FC4-5B9C-43D5-864D-A41E51D3D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51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85449-67D9-48CB-A4C7-D795E89D777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2FC4-5B9C-43D5-864D-A41E51D3D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16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85449-67D9-48CB-A4C7-D795E89D777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2FC4-5B9C-43D5-864D-A41E51D3D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1228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4D685449-67D9-48CB-A4C7-D795E89D777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C3B92FC4-5B9C-43D5-864D-A41E51D3D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130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theme" Target="../theme/theme1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4D685449-67D9-48CB-A4C7-D795E89D777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C3B92FC4-5B9C-43D5-864D-A41E51D3D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9643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6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6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6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6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6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 /><Relationship Id="rId1" Type="http://schemas.openxmlformats.org/officeDocument/2006/relationships/slideLayout" Target="../slideLayouts/slideLayout6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 /><Relationship Id="rId1" Type="http://schemas.openxmlformats.org/officeDocument/2006/relationships/slideLayout" Target="../slideLayouts/slideLayout6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6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DA139C-A197-62AF-5590-AE632E857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5459" y="0"/>
            <a:ext cx="11541082" cy="2827293"/>
          </a:xfrm>
        </p:spPr>
        <p:txBody>
          <a:bodyPr/>
          <a:lstStyle/>
          <a:p>
            <a:pPr algn="ctr"/>
            <a:r>
              <a:rPr lang="ru-RU" sz="4400" dirty="0"/>
              <a:t>В</a:t>
            </a:r>
            <a:r>
              <a:rPr lang="ru-RU" sz="3600" dirty="0"/>
              <a:t>лияние занятий художественной гимнастикой на здоровье в возрасте от 5 до 7 лет на начальном этапе подготовки: биомеханический аспект</a:t>
            </a:r>
            <a:endParaRPr lang="ru-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ED925F0-54C8-DA81-28DD-9A4F0D3989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81331" y="4909483"/>
            <a:ext cx="8710670" cy="1948517"/>
          </a:xfrm>
        </p:spPr>
        <p:txBody>
          <a:bodyPr>
            <a:normAutofit lnSpcReduction="10000"/>
          </a:bodyPr>
          <a:lstStyle/>
          <a:p>
            <a:r>
              <a:rPr lang="ru-RU" sz="2400" b="0" dirty="0">
                <a:latin typeface="+mj-lt"/>
              </a:rPr>
              <a:t>Работу выполнила</a:t>
            </a:r>
            <a:r>
              <a:rPr lang="en-US" sz="2400" b="0" dirty="0">
                <a:latin typeface="+mj-lt"/>
              </a:rPr>
              <a:t>:</a:t>
            </a:r>
            <a:r>
              <a:rPr lang="ru-RU" sz="2400" b="0" dirty="0">
                <a:latin typeface="+mj-lt"/>
              </a:rPr>
              <a:t> </a:t>
            </a:r>
            <a:r>
              <a:rPr lang="ru-RU" sz="2400" b="0" dirty="0" err="1">
                <a:latin typeface="+mj-lt"/>
              </a:rPr>
              <a:t>Неталиева</a:t>
            </a:r>
            <a:r>
              <a:rPr lang="ru-RU" sz="2400" b="0" dirty="0">
                <a:latin typeface="+mj-lt"/>
              </a:rPr>
              <a:t> Дана </a:t>
            </a:r>
            <a:r>
              <a:rPr lang="ru-RU" sz="2400" b="0" dirty="0" err="1">
                <a:latin typeface="+mj-lt"/>
              </a:rPr>
              <a:t>Муслимовна</a:t>
            </a:r>
            <a:br>
              <a:rPr lang="ru-RU" sz="2400" b="0" dirty="0">
                <a:latin typeface="+mj-lt"/>
              </a:rPr>
            </a:br>
            <a:r>
              <a:rPr lang="ru-RU" sz="2400" b="0" dirty="0">
                <a:latin typeface="+mj-lt"/>
              </a:rPr>
              <a:t>студентка 204 группы ФГБОУ ВО "ВГАФК”</a:t>
            </a:r>
            <a:br>
              <a:rPr lang="ru-RU" sz="2400" b="0" dirty="0">
                <a:latin typeface="+mj-lt"/>
              </a:rPr>
            </a:br>
            <a:r>
              <a:rPr lang="ru-RU" sz="2400" b="0" dirty="0">
                <a:latin typeface="+mj-lt"/>
              </a:rPr>
              <a:t>Научные руководители: </a:t>
            </a:r>
            <a:r>
              <a:rPr lang="ru-RU" sz="2400" dirty="0"/>
              <a:t>Абдрахманова </a:t>
            </a:r>
            <a:r>
              <a:rPr lang="ru-RU" sz="2400" dirty="0" err="1"/>
              <a:t>И.В.,доцент</a:t>
            </a:r>
            <a:r>
              <a:rPr lang="ru-RU" sz="2400" dirty="0"/>
              <a:t> кафедры </a:t>
            </a:r>
            <a:r>
              <a:rPr lang="ru-RU" sz="2400" dirty="0" err="1"/>
              <a:t>ТиТФКиС</a:t>
            </a:r>
            <a:r>
              <a:rPr lang="ru-RU" sz="2400" dirty="0"/>
              <a:t> ФГБОУ ВО "ВГАФК“, </a:t>
            </a:r>
            <a:r>
              <a:rPr lang="ru-RU" sz="2400" dirty="0" err="1"/>
              <a:t>Лущик</a:t>
            </a:r>
            <a:r>
              <a:rPr lang="ru-RU" sz="2400" dirty="0"/>
              <a:t> </a:t>
            </a:r>
            <a:r>
              <a:rPr lang="ru-RU" sz="2400" dirty="0" err="1"/>
              <a:t>И.В.,доцент</a:t>
            </a:r>
            <a:r>
              <a:rPr lang="ru-RU" sz="2400" dirty="0"/>
              <a:t> кафедры </a:t>
            </a:r>
            <a:r>
              <a:rPr lang="ru-RU" sz="2400" dirty="0" err="1"/>
              <a:t>ТиТФКиС</a:t>
            </a:r>
            <a:r>
              <a:rPr lang="ru-RU" sz="2400" dirty="0"/>
              <a:t> ФГБОУ ВО "ВГАФК"</a:t>
            </a:r>
            <a:endParaRPr lang="ru-RU" sz="2400" b="0" dirty="0">
              <a:latin typeface="+mj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884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004A7A7-07A0-6842-DCDC-208C7A1C58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0" y="21168"/>
            <a:ext cx="10572000" cy="1477128"/>
          </a:xfrm>
        </p:spPr>
        <p:txBody>
          <a:bodyPr/>
          <a:lstStyle/>
          <a:p>
            <a:pPr algn="ctr"/>
            <a:r>
              <a:rPr lang="ru-RU" sz="3600" dirty="0"/>
              <a:t>Профилактика травматизма </a:t>
            </a:r>
            <a:r>
              <a:rPr lang="ru-RU" sz="3600"/>
              <a:t>при проведении </a:t>
            </a:r>
            <a:r>
              <a:rPr lang="ru-RU" sz="3600" dirty="0"/>
              <a:t>занятий</a:t>
            </a: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B7B82680-2A76-15AB-9EB2-6CF731A6F6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254178"/>
            <a:ext cx="12283807" cy="1289841"/>
          </a:xfrm>
        </p:spPr>
        <p:txBody>
          <a:bodyPr>
            <a:noAutofit/>
          </a:bodyPr>
          <a:lstStyle/>
          <a:p>
            <a:r>
              <a:rPr lang="ru-RU" sz="2400" dirty="0"/>
              <a:t>профилактика травматизма при занятиях задача первостепенной важности. Биомеханические аспекты играют ключевую роль в обеспечении безопасности юных спортсменок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779F2BC-7B5C-297D-C8E7-1FC7C85C8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723" y="1486410"/>
            <a:ext cx="5048250" cy="30957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6351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004A7A7-07A0-6842-DCDC-208C7A1C5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330507"/>
            <a:ext cx="10571998" cy="970450"/>
          </a:xfrm>
        </p:spPr>
        <p:txBody>
          <a:bodyPr/>
          <a:lstStyle/>
          <a:p>
            <a:pPr algn="ctr"/>
            <a:r>
              <a:rPr lang="ru-RU" sz="3600" dirty="0"/>
              <a:t>Подготовка к тренировкам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301839-8FF9-8859-7BEE-D86269C0C00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4692072"/>
            <a:ext cx="6096000" cy="183542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sz="26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19CC6F5-FE36-6BA5-B1F0-02DF88633A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55" y="2049704"/>
            <a:ext cx="3737079" cy="46071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34CA642C-B465-6FA9-73C1-27B08DF5B703}"/>
              </a:ext>
            </a:extLst>
          </p:cNvPr>
          <p:cNvSpPr/>
          <p:nvPr/>
        </p:nvSpPr>
        <p:spPr>
          <a:xfrm>
            <a:off x="135466" y="2373744"/>
            <a:ext cx="7937685" cy="428307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разминка</a:t>
            </a:r>
            <a:r>
              <a:rPr lang="ru-RU" dirty="0"/>
              <a:t>:</a:t>
            </a:r>
          </a:p>
          <a:p>
            <a:r>
              <a:rPr lang="ru-RU" dirty="0"/>
              <a:t>важно уделить достаточное время разминке, включающей в себя упражнения, направленные на разогрев мышц, улучшение кровообращения и повышение гибкости. это снижает риск растяжений и разрывов связок</a:t>
            </a:r>
          </a:p>
          <a:p>
            <a:r>
              <a:rPr lang="ru-RU" b="1" dirty="0"/>
              <a:t>
индивидуальный подход</a:t>
            </a:r>
            <a:r>
              <a:rPr lang="ru-RU" dirty="0"/>
              <a:t>: </a:t>
            </a:r>
          </a:p>
          <a:p>
            <a:r>
              <a:rPr lang="ru-RU" dirty="0"/>
              <a:t>учитывайте физическое развитие каждого ребенка, его уровень подготовки и индивидуальные особенности. Не все дети обладают одинаковой гибкостью и силой</a:t>
            </a:r>
          </a:p>
          <a:p>
            <a:r>
              <a:rPr lang="ru-RU" b="1" dirty="0"/>
              <a:t>
оснащение зала</a:t>
            </a:r>
            <a:r>
              <a:rPr lang="ru-RU" dirty="0"/>
              <a:t>: </a:t>
            </a:r>
          </a:p>
          <a:p>
            <a:r>
              <a:rPr lang="ru-RU" dirty="0"/>
              <a:t>обеспечьте наличие гимнастических снарядов, соответствующих возрасту и уровню подготовки детей</a:t>
            </a:r>
          </a:p>
        </p:txBody>
      </p:sp>
    </p:spTree>
    <p:extLst>
      <p:ext uri="{BB962C8B-B14F-4D97-AF65-F5344CB8AC3E}">
        <p14:creationId xmlns:p14="http://schemas.microsoft.com/office/powerpoint/2010/main" val="114887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004A7A7-07A0-6842-DCDC-208C7A1C5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320194"/>
            <a:ext cx="10571998" cy="970450"/>
          </a:xfrm>
        </p:spPr>
        <p:txBody>
          <a:bodyPr/>
          <a:lstStyle/>
          <a:p>
            <a:pPr algn="ctr"/>
            <a:r>
              <a:rPr lang="ru-RU" sz="3600" dirty="0"/>
              <a:t>Техника выполнения упражнений</a:t>
            </a:r>
          </a:p>
        </p:txBody>
      </p:sp>
      <p:pic>
        <p:nvPicPr>
          <p:cNvPr id="2" name="Объект 1">
            <a:extLst>
              <a:ext uri="{FF2B5EF4-FFF2-40B4-BE49-F238E27FC236}">
                <a16:creationId xmlns:a16="http://schemas.microsoft.com/office/drawing/2014/main" id="{F68AD928-DBD9-0491-FF0F-4AAF34EBAA4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966" y="1943100"/>
            <a:ext cx="3130677" cy="46894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03727B82-AEE4-0256-6029-17C0A72DE1D5}"/>
              </a:ext>
            </a:extLst>
          </p:cNvPr>
          <p:cNvSpPr/>
          <p:nvPr/>
        </p:nvSpPr>
        <p:spPr>
          <a:xfrm>
            <a:off x="209357" y="2324482"/>
            <a:ext cx="8472825" cy="430811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
правильное обучение</a:t>
            </a:r>
            <a:r>
              <a:rPr lang="ru-RU" dirty="0"/>
              <a:t>:</a:t>
            </a:r>
          </a:p>
          <a:p>
            <a:r>
              <a:rPr lang="ru-RU" dirty="0"/>
              <a:t>тренеры должны обучать детей правильному выполнению всех элементов, уделяя особое внимание технике, чтобы избежать перегрузок и неправильного распределения нагрузки на суставы</a:t>
            </a:r>
          </a:p>
          <a:p>
            <a:r>
              <a:rPr lang="ru-RU" b="1" dirty="0"/>
              <a:t>
постепенное увеличение нагрузки</a:t>
            </a:r>
            <a:r>
              <a:rPr lang="ru-RU" dirty="0"/>
              <a:t>:</a:t>
            </a:r>
          </a:p>
          <a:p>
            <a:r>
              <a:rPr lang="ru-RU" dirty="0"/>
              <a:t>важно постепенно увеличивать интенсивность тренировок и сложность элементов, давая детям время привыкнуть к новым нагрузкам</a:t>
            </a:r>
          </a:p>
          <a:p>
            <a:r>
              <a:rPr lang="ru-RU" b="1" dirty="0"/>
              <a:t>
правильная растяжка</a:t>
            </a:r>
            <a:r>
              <a:rPr lang="ru-RU" dirty="0"/>
              <a:t>:</a:t>
            </a:r>
          </a:p>
          <a:p>
            <a:r>
              <a:rPr lang="ru-RU" dirty="0"/>
              <a:t>растяжка должна быть плавной, без резких движений и усилий. необходимо контролировать угол растяжки и учитывать возможности ребенка</a:t>
            </a:r>
          </a:p>
        </p:txBody>
      </p:sp>
    </p:spTree>
    <p:extLst>
      <p:ext uri="{BB962C8B-B14F-4D97-AF65-F5344CB8AC3E}">
        <p14:creationId xmlns:p14="http://schemas.microsoft.com/office/powerpoint/2010/main" val="171749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004A7A7-07A0-6842-DCDC-208C7A1C5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159637"/>
            <a:ext cx="10571998" cy="970450"/>
          </a:xfrm>
        </p:spPr>
        <p:txBody>
          <a:bodyPr/>
          <a:lstStyle/>
          <a:p>
            <a:pPr algn="ctr"/>
            <a:r>
              <a:rPr lang="ru-RU" sz="3600" dirty="0"/>
              <a:t>Биомеханические аспекты</a:t>
            </a:r>
          </a:p>
        </p:txBody>
      </p:sp>
      <p:pic>
        <p:nvPicPr>
          <p:cNvPr id="2" name="Объект 1">
            <a:extLst>
              <a:ext uri="{FF2B5EF4-FFF2-40B4-BE49-F238E27FC236}">
                <a16:creationId xmlns:a16="http://schemas.microsoft.com/office/drawing/2014/main" id="{68153AAF-80E5-7650-393E-C628371A683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236" y="2094791"/>
            <a:ext cx="3318408" cy="46035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F4ED17E-5691-60D4-C76A-6E8E059D7A85}"/>
              </a:ext>
            </a:extLst>
          </p:cNvPr>
          <p:cNvSpPr/>
          <p:nvPr/>
        </p:nvSpPr>
        <p:spPr>
          <a:xfrm>
            <a:off x="295563" y="2324943"/>
            <a:ext cx="8103369" cy="437342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
правильное использование мышц</a:t>
            </a:r>
            <a:r>
              <a:rPr lang="ru-RU" dirty="0"/>
              <a:t>:</a:t>
            </a:r>
          </a:p>
          <a:p>
            <a:r>
              <a:rPr lang="ru-RU" dirty="0"/>
              <a:t>нужно обучать детей использовать правильные мышцы для выполнения упражнений, чтобы избежать перегрузок и травм</a:t>
            </a:r>
          </a:p>
          <a:p>
            <a:r>
              <a:rPr lang="ru-RU" b="1" dirty="0"/>
              <a:t>
равномерное распределение нагрузки</a:t>
            </a:r>
            <a:r>
              <a:rPr lang="ru-RU" dirty="0"/>
              <a:t>:</a:t>
            </a:r>
          </a:p>
          <a:p>
            <a:r>
              <a:rPr lang="ru-RU" dirty="0"/>
              <a:t>нагрузка должна равномерно распределяется по всему телу, чтобы снизить риск травм в отдельных суставах</a:t>
            </a:r>
          </a:p>
          <a:p>
            <a:r>
              <a:rPr lang="ru-RU" b="1" dirty="0"/>
              <a:t>
контроль за техникой дыхания</a:t>
            </a:r>
            <a:r>
              <a:rPr lang="ru-RU" dirty="0"/>
              <a:t>:</a:t>
            </a:r>
          </a:p>
          <a:p>
            <a:r>
              <a:rPr lang="ru-RU" dirty="0"/>
              <a:t>правильное дыхание важно для эффективного выполнения упражнений и предотвращения перегрузок</a:t>
            </a:r>
          </a:p>
        </p:txBody>
      </p:sp>
    </p:spTree>
    <p:extLst>
      <p:ext uri="{BB962C8B-B14F-4D97-AF65-F5344CB8AC3E}">
        <p14:creationId xmlns:p14="http://schemas.microsoft.com/office/powerpoint/2010/main" val="33421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16BAAE-4B2B-ED6F-97C5-2A5F357921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0" y="0"/>
            <a:ext cx="10572000" cy="1049037"/>
          </a:xfrm>
        </p:spPr>
        <p:txBody>
          <a:bodyPr/>
          <a:lstStyle/>
          <a:p>
            <a:pPr algn="ctr"/>
            <a:r>
              <a:rPr lang="ru-RU" sz="3600" dirty="0"/>
              <a:t>Позитивное влияние занятий на тренировке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3B445C2-A852-D3D5-FA7A-7E09285F5C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0" y="5255047"/>
            <a:ext cx="10572000" cy="1388124"/>
          </a:xfrm>
        </p:spPr>
        <p:txBody>
          <a:bodyPr>
            <a:noAutofit/>
          </a:bodyPr>
          <a:lstStyle/>
          <a:p>
            <a:r>
              <a:rPr lang="ru-RU" sz="2400" dirty="0"/>
              <a:t>занятия художественной гимнастикой в возрасте от 5 до 7 лет оказывают положительное влияние на здоровье ребенка с точки зрения биомеханики, закладывая фундамент для гармоничного физического развития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487A71A-7883-122D-8C5D-FEB45452D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181" y="1354349"/>
            <a:ext cx="5067637" cy="29994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5401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004A7A7-07A0-6842-DCDC-208C7A1C5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89020"/>
            <a:ext cx="10571998" cy="1003501"/>
          </a:xfrm>
        </p:spPr>
        <p:txBody>
          <a:bodyPr/>
          <a:lstStyle/>
          <a:p>
            <a:pPr algn="ctr"/>
            <a:r>
              <a:rPr lang="ru-RU" sz="3600" dirty="0"/>
              <a:t>Развитие двигательных навыков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603221E1-26FE-DE9C-C018-3C50F9B431A5}"/>
              </a:ext>
            </a:extLst>
          </p:cNvPr>
          <p:cNvSpPr/>
          <p:nvPr/>
        </p:nvSpPr>
        <p:spPr>
          <a:xfrm>
            <a:off x="629704" y="1887494"/>
            <a:ext cx="10571998" cy="497050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координация</a:t>
            </a:r>
            <a:r>
              <a:rPr lang="ru-RU" dirty="0"/>
              <a:t>:</a:t>
            </a:r>
          </a:p>
          <a:p>
            <a:r>
              <a:rPr lang="ru-RU" dirty="0"/>
              <a:t>дети учатся синхронизировать движения рук, ног, туловища, улучшая взаимодействие между мышцами и мозгом
</a:t>
            </a:r>
            <a:r>
              <a:rPr lang="ru-RU" b="1" dirty="0"/>
              <a:t>гибкость</a:t>
            </a:r>
            <a:r>
              <a:rPr lang="ru-RU" dirty="0"/>
              <a:t>:</a:t>
            </a:r>
          </a:p>
          <a:p>
            <a:r>
              <a:rPr lang="ru-RU" dirty="0"/>
              <a:t>растяжка и упражнения на гибкость, характерные для гимнастики, увеличивают диапазон движений в суставах, улучшая подвижность, снижая риск травм и повышая функциональность тела
</a:t>
            </a:r>
            <a:r>
              <a:rPr lang="ru-RU" b="1" dirty="0"/>
              <a:t>
сила и выносливость</a:t>
            </a:r>
            <a:r>
              <a:rPr lang="ru-RU" dirty="0"/>
              <a:t>:</a:t>
            </a:r>
          </a:p>
          <a:p>
            <a:r>
              <a:rPr lang="ru-RU" dirty="0"/>
              <a:t>упражнения с собственным весом, гимнастические снаряды и элементы акробатики способствуют развитию мышечной силы и выносливости, что улучшает общее физическое состояние и укрепляет скелетную систему.
</a:t>
            </a:r>
            <a:r>
              <a:rPr lang="ru-RU" b="1" dirty="0"/>
              <a:t>осанка</a:t>
            </a:r>
            <a:r>
              <a:rPr lang="ru-RU" dirty="0"/>
              <a:t>:</a:t>
            </a:r>
          </a:p>
          <a:p>
            <a:r>
              <a:rPr lang="ru-RU" dirty="0"/>
              <a:t>правильная осанка, прививаемая на начальном этапе, предупреждает развитие сколиоза, искривления позвоночника и других ортопедических проблем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B6AFF2-3541-F987-3507-F1E69B05D721}"/>
              </a:ext>
            </a:extLst>
          </p:cNvPr>
          <p:cNvSpPr txBox="1"/>
          <p:nvPr/>
        </p:nvSpPr>
        <p:spPr>
          <a:xfrm>
            <a:off x="1360727" y="1305341"/>
            <a:ext cx="9260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159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004A7A7-07A0-6842-DCDC-208C7A1C5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894" y="0"/>
            <a:ext cx="10571998" cy="986012"/>
          </a:xfrm>
        </p:spPr>
        <p:txBody>
          <a:bodyPr/>
          <a:lstStyle/>
          <a:p>
            <a:pPr algn="ctr"/>
            <a:r>
              <a:rPr lang="ru-RU" sz="3600" dirty="0"/>
              <a:t>Стимуляция роста и развития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301839-8FF9-8859-7BEE-D86269C0C00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905919"/>
            <a:ext cx="10553700" cy="20656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sz="2600" dirty="0"/>
              <a:t> костно-мышечная система: </a:t>
            </a:r>
          </a:p>
          <a:p>
            <a:pPr marL="0" indent="0">
              <a:buNone/>
            </a:pPr>
            <a:r>
              <a:rPr lang="ru-RU" sz="2600" dirty="0"/>
              <a:t>нагрузка, создаваемая упражнениями, стимулирует рост костей и укрепляет мышцы, способствуя гармоничному развитию скелета и мышечной системы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9C386A3-CB27-F454-F042-0BD4E44BF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959" y="3717680"/>
            <a:ext cx="3808080" cy="28814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1798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004A7A7-07A0-6842-DCDC-208C7A1C58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0" y="26674"/>
            <a:ext cx="10572000" cy="859757"/>
          </a:xfrm>
        </p:spPr>
        <p:txBody>
          <a:bodyPr/>
          <a:lstStyle/>
          <a:p>
            <a:pPr algn="ctr"/>
            <a:r>
              <a:rPr lang="ru-RU" sz="3600" dirty="0"/>
              <a:t>Опасности влияния занятий</a:t>
            </a: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B7B82680-2A76-15AB-9EB2-6CF731A6F6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244029"/>
            <a:ext cx="12283807" cy="1477128"/>
          </a:xfrm>
        </p:spPr>
        <p:txBody>
          <a:bodyPr>
            <a:noAutofit/>
          </a:bodyPr>
          <a:lstStyle/>
          <a:p>
            <a:r>
              <a:rPr lang="ru-RU" sz="2400" dirty="0"/>
              <a:t>занятия художественной гимнастикой в возрасте от 5 до 7 лет, несмотря на множество преимуществ, могут нести в себе определенные риски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C961065-C927-83C3-E3AF-175472E22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6142" y="988565"/>
            <a:ext cx="5319716" cy="35804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7636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004A7A7-07A0-6842-DCDC-208C7A1C5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535" y="286713"/>
            <a:ext cx="10571998" cy="970450"/>
          </a:xfrm>
        </p:spPr>
        <p:txBody>
          <a:bodyPr/>
          <a:lstStyle/>
          <a:p>
            <a:pPr algn="ctr"/>
            <a:r>
              <a:rPr lang="ru-RU" sz="3600" dirty="0"/>
              <a:t>Перегрузка и риск травм</a:t>
            </a:r>
          </a:p>
        </p:txBody>
      </p:sp>
      <p:pic>
        <p:nvPicPr>
          <p:cNvPr id="2" name="Объект 1">
            <a:extLst>
              <a:ext uri="{FF2B5EF4-FFF2-40B4-BE49-F238E27FC236}">
                <a16:creationId xmlns:a16="http://schemas.microsoft.com/office/drawing/2014/main" id="{7D7E4411-E2AE-F7AA-18A3-66FE4332B7C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052" y="2028151"/>
            <a:ext cx="3028526" cy="4635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D591845C-2652-2836-C3CB-D274F9F0328C}"/>
              </a:ext>
            </a:extLst>
          </p:cNvPr>
          <p:cNvSpPr/>
          <p:nvPr/>
        </p:nvSpPr>
        <p:spPr>
          <a:xfrm>
            <a:off x="176270" y="2222500"/>
            <a:ext cx="8493597" cy="46355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перегрузка суставов:</a:t>
            </a:r>
          </a:p>
          <a:p>
            <a:r>
              <a:rPr lang="ru-RU" dirty="0"/>
              <a:t>детские суставы еще не полностью сформированы, и чрезмерные нагрузки могут привести к травмам, таким как растяжения связок, вывихи, микротравмы хрящевой ткани
</a:t>
            </a:r>
          </a:p>
          <a:p>
            <a:r>
              <a:rPr lang="ru-RU" b="1" dirty="0"/>
              <a:t>угол растяжки: </a:t>
            </a:r>
            <a:endParaRPr lang="ru-RU" dirty="0"/>
          </a:p>
          <a:p>
            <a:r>
              <a:rPr lang="ru-RU" dirty="0"/>
              <a:t>неправильное выполнение растяжки с чрезмерным углом может привести к повреждению связок и сухожилий, особенно в суставах, таких как плечевой, тазобедренный, голеностопный. важно следить за тем, чтобы угол растяжки соответствовал возрасту ребенка и его физическим возможностям
</a:t>
            </a:r>
          </a:p>
          <a:p>
            <a:r>
              <a:rPr lang="ru-RU" b="1" dirty="0"/>
              <a:t>повреждение роста костей:</a:t>
            </a:r>
            <a:endParaRPr lang="ru-RU" dirty="0"/>
          </a:p>
          <a:p>
            <a:r>
              <a:rPr lang="ru-RU" dirty="0"/>
              <a:t>чрезмерная нагрузка, несоответствующая возрасту, может нарушить рост костной ткани и привести к проблемам с развитием скелета</a:t>
            </a:r>
          </a:p>
        </p:txBody>
      </p:sp>
    </p:spTree>
    <p:extLst>
      <p:ext uri="{BB962C8B-B14F-4D97-AF65-F5344CB8AC3E}">
        <p14:creationId xmlns:p14="http://schemas.microsoft.com/office/powerpoint/2010/main" val="100437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E1E032-264C-A031-B57F-787A95593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220337"/>
            <a:ext cx="10571998" cy="1197301"/>
          </a:xfrm>
        </p:spPr>
        <p:txBody>
          <a:bodyPr/>
          <a:lstStyle/>
          <a:p>
            <a:pPr algn="ctr"/>
            <a:r>
              <a:rPr lang="ru-RU" sz="3600" dirty="0"/>
              <a:t>Количественные характеристики в возрасте от 5 до 7 лет: угол растяжки</a:t>
            </a: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3C609521-20E4-9320-651E-B892803854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1707519"/>
              </p:ext>
            </p:extLst>
          </p:nvPr>
        </p:nvGraphicFramePr>
        <p:xfrm>
          <a:off x="1976916" y="2203035"/>
          <a:ext cx="7343354" cy="4654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9040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E1E032-264C-A031-B57F-787A95593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550844"/>
            <a:ext cx="10571998" cy="1197301"/>
          </a:xfrm>
        </p:spPr>
        <p:txBody>
          <a:bodyPr/>
          <a:lstStyle/>
          <a:p>
            <a:pPr algn="ctr"/>
            <a:r>
              <a:rPr lang="ru-RU" sz="3600" dirty="0"/>
              <a:t>Статистика начала обучения художественной гимнастике в процентах от 5 до 7 лет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34802D3A-C6ED-4877-DEA1-2FF33DB993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0712542"/>
              </p:ext>
            </p:extLst>
          </p:nvPr>
        </p:nvGraphicFramePr>
        <p:xfrm>
          <a:off x="2401676" y="2379643"/>
          <a:ext cx="7758323" cy="447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277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004A7A7-07A0-6842-DCDC-208C7A1C5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170103"/>
            <a:ext cx="10571998" cy="970450"/>
          </a:xfrm>
        </p:spPr>
        <p:txBody>
          <a:bodyPr/>
          <a:lstStyle/>
          <a:p>
            <a:pPr algn="ctr"/>
            <a:r>
              <a:rPr lang="ru-RU" sz="3600" dirty="0"/>
              <a:t>Биомеханические аспекты</a:t>
            </a:r>
          </a:p>
        </p:txBody>
      </p:sp>
      <p:pic>
        <p:nvPicPr>
          <p:cNvPr id="2" name="Объект 1">
            <a:extLst>
              <a:ext uri="{FF2B5EF4-FFF2-40B4-BE49-F238E27FC236}">
                <a16:creationId xmlns:a16="http://schemas.microsoft.com/office/drawing/2014/main" id="{8D3CB2FD-E080-B1DF-EE42-582805BFC43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335" y="2052397"/>
            <a:ext cx="3291479" cy="4635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3035E268-9817-FFE3-2C85-AB2D6545061E}"/>
              </a:ext>
            </a:extLst>
          </p:cNvPr>
          <p:cNvSpPr/>
          <p:nvPr/>
        </p:nvSpPr>
        <p:spPr>
          <a:xfrm>
            <a:off x="134186" y="2188440"/>
            <a:ext cx="8424844" cy="436341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
неправильная техника растяжки:</a:t>
            </a:r>
          </a:p>
          <a:p>
            <a:r>
              <a:rPr lang="ru-RU" dirty="0"/>
              <a:t>если растяжка выполняется неправильно, с использованием силы вместо плавных движений, может привести к разрыву связок или повреждению сухожилий</a:t>
            </a:r>
          </a:p>
          <a:p>
            <a:r>
              <a:rPr lang="ru-RU" b="1" dirty="0"/>
              <a:t>
чрезмерное давление на позвоночник:</a:t>
            </a:r>
            <a:endParaRPr lang="ru-RU" dirty="0"/>
          </a:p>
          <a:p>
            <a:r>
              <a:rPr lang="ru-RU" dirty="0"/>
              <a:t>некоторые элементы гимнастики, такие как шпагат или «мостик», могут создать чрезмерное давление на позвоночник, особенно у детей, чьи мышцы еще не достаточно сильные</a:t>
            </a:r>
          </a:p>
          <a:p>
            <a:r>
              <a:rPr lang="ru-RU" b="1" dirty="0"/>
              <a:t>
проблемы с дыханием:</a:t>
            </a:r>
          </a:p>
          <a:p>
            <a:r>
              <a:rPr lang="ru-RU" dirty="0"/>
              <a:t>неправильное дыхание во время выполнения упражнений может привести к головокружению, слабости и даже обморокам</a:t>
            </a:r>
          </a:p>
        </p:txBody>
      </p:sp>
    </p:spTree>
    <p:extLst>
      <p:ext uri="{BB962C8B-B14F-4D97-AF65-F5344CB8AC3E}">
        <p14:creationId xmlns:p14="http://schemas.microsoft.com/office/powerpoint/2010/main" val="16003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Цитаты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Цитаты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Цитаты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TM03457503[[fn=Цитаты]]</Template>
  <TotalTime>169</TotalTime>
  <Words>693</Words>
  <Application>Microsoft Office PowerPoint</Application>
  <PresentationFormat>Широкоэкранный</PresentationFormat>
  <Paragraphs>58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Цитаты</vt:lpstr>
      <vt:lpstr>Влияние занятий художественной гимнастикой на здоровье в возрасте от 5 до 7 лет на начальном этапе подготовки: биомеханический аспект</vt:lpstr>
      <vt:lpstr>Позитивное влияние занятий на тренировке</vt:lpstr>
      <vt:lpstr>Развитие двигательных навыков</vt:lpstr>
      <vt:lpstr>Стимуляция роста и развития</vt:lpstr>
      <vt:lpstr>Опасности влияния занятий</vt:lpstr>
      <vt:lpstr>Перегрузка и риск травм</vt:lpstr>
      <vt:lpstr>Количественные характеристики в возрасте от 5 до 7 лет: угол растяжки</vt:lpstr>
      <vt:lpstr>Статистика начала обучения художественной гимнастике в процентах от 5 до 7 лет</vt:lpstr>
      <vt:lpstr>Биомеханические аспекты</vt:lpstr>
      <vt:lpstr>Профилактика травматизма при проведении занятий</vt:lpstr>
      <vt:lpstr>Подготовка к тренировкам</vt:lpstr>
      <vt:lpstr>Техника выполнения упражнений</vt:lpstr>
      <vt:lpstr>Биомеханические аспекты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занятий художественной гимнастикой на здоровье в возрасте от 5 до 7 лет на начальном этапе подготовки: Биомеханический аспект</dc:title>
  <dc:creator>bountyy y</dc:creator>
  <cp:lastModifiedBy>Дана Неталиева</cp:lastModifiedBy>
  <cp:revision>12</cp:revision>
  <dcterms:created xsi:type="dcterms:W3CDTF">2024-10-09T16:49:24Z</dcterms:created>
  <dcterms:modified xsi:type="dcterms:W3CDTF">2024-10-23T11:26:33Z</dcterms:modified>
</cp:coreProperties>
</file>