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8"/>
  </p:notesMasterIdLst>
  <p:handoutMasterIdLst>
    <p:handoutMasterId r:id="rId19"/>
  </p:handoutMasterIdLst>
  <p:sldIdLst>
    <p:sldId id="259" r:id="rId2"/>
    <p:sldId id="258" r:id="rId3"/>
    <p:sldId id="260" r:id="rId4"/>
    <p:sldId id="261" r:id="rId5"/>
    <p:sldId id="271" r:id="rId6"/>
    <p:sldId id="262" r:id="rId7"/>
    <p:sldId id="27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FCD8"/>
    <a:srgbClr val="B54C2D"/>
    <a:srgbClr val="DDA147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423655-99F4-414A-A281-B166C626FBED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39DCE-FDDD-4C68-8894-D92266AFB0D9}" type="datetime1">
              <a:rPr lang="ru-RU" smtClean="0"/>
              <a:pPr rtl="0"/>
              <a:t>24.10.2024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76F51D-0E6E-4A75-A23B-D254C0D52FAE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39109F-FA39-4352-92A9-8AA49B62A697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B8888-E102-45DF-A94C-4B7EAA750ED8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62D60-F5ED-487E-879C-FFEAD324A64B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" sz="80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 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" sz="80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CB53E-3003-46EC-9147-1EB4A113050D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90B4B-F7DE-484E-BCF4-80CF0386CBEA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Рисунок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Рисунок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6" name="Рисунок 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53675-63B5-475C-9581-11F28D58B6F8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7FA24-3B06-42D5-9D27-1B01EF6B8A1A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4A81F-4A8D-4EFF-B3FE-B7FF49A0FE1D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4FA72-B21F-47D1-986F-7973CEFBCDC2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23D99-D265-49DC-9C82-B2D75F321266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519514-BEB7-4F29-887F-8F464FC6AC4F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Рисунок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677EE-D5B7-49AE-9C2F-2BBA7A188D04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E4904-EB69-4509-980A-A41B9F62C514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90A9C-323C-4429-AE52-049736C99CF5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08748-9155-4E8C-8B18-D34929B7DA3F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438F62-8E28-4B7D-A8DA-6957C9310073}" type="datetime1">
              <a:rPr lang="ru-RU" smtClean="0"/>
              <a:pPr rtl="0"/>
              <a:t>24.10.2024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F338F7-D97C-4122-9BE8-A78CC781FF6F}" type="datetime1">
              <a:rPr lang="ru-RU" smtClean="0"/>
              <a:pPr/>
              <a:t>24.10.2024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дводный вид на пустой плавательный бассейн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330" y="627619"/>
            <a:ext cx="8919527" cy="2186101"/>
          </a:xfrm>
        </p:spPr>
        <p:txBody>
          <a:bodyPr rtlCol="0">
            <a:normAutofit/>
          </a:bodyPr>
          <a:lstStyle/>
          <a:p>
            <a:pPr rtl="0"/>
            <a:r>
              <a:rPr lang="ru" sz="4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Влияние занятий плаванием на здоровье детей на начальном этапе подготовки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F7E9B-816E-D7F0-8954-FF0EA02891BB}"/>
              </a:ext>
            </a:extLst>
          </p:cNvPr>
          <p:cNvSpPr txBox="1"/>
          <p:nvPr/>
        </p:nvSpPr>
        <p:spPr>
          <a:xfrm>
            <a:off x="5747197" y="4175425"/>
            <a:ext cx="61882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Выполнила: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Студентка 203 гр. Панкратова Д.Т.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ФГБОУ ВО «ВГАФК»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Руководители:</a:t>
            </a:r>
          </a:p>
          <a:p>
            <a:r>
              <a:rPr lang="ru-RU" sz="2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Лущик</a:t>
            </a:r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Ирина Владимировна. Доцент кафедры </a:t>
            </a:r>
            <a:r>
              <a:rPr lang="ru-RU" sz="2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ТиТФКис</a:t>
            </a:r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ФГБОУ ВО «ВГАФК»</a:t>
            </a:r>
          </a:p>
          <a:p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Абдрахманова Ирина Владимировна. Доцент кафедры </a:t>
            </a:r>
            <a:r>
              <a:rPr lang="ru-RU" sz="2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ТиТФКис</a:t>
            </a:r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ФГБОУ ВО «ВГАФК»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01423F2-0D64-6217-44D4-F70846221E2D}"/>
              </a:ext>
            </a:extLst>
          </p:cNvPr>
          <p:cNvSpPr/>
          <p:nvPr/>
        </p:nvSpPr>
        <p:spPr>
          <a:xfrm>
            <a:off x="515388" y="399011"/>
            <a:ext cx="10706794" cy="1562793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Силы гидродинамического сопротивления. 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Когда пловец не создает достаточную по величине продвигающую силу, скорость его замедляется. Данные факты обусловлены величиной сопротивления, создаваемого пловцами во время плавания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805D181-670C-A727-7BD7-D635CFB39C8C}"/>
              </a:ext>
            </a:extLst>
          </p:cNvPr>
          <p:cNvSpPr/>
          <p:nvPr/>
        </p:nvSpPr>
        <p:spPr>
          <a:xfrm>
            <a:off x="515387" y="3594903"/>
            <a:ext cx="2974787" cy="239512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Существует три компонента общего гидродинамического сопротивления 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3CDDAA7-9378-C80D-FD65-E989793183B5}"/>
              </a:ext>
            </a:extLst>
          </p:cNvPr>
          <p:cNvSpPr/>
          <p:nvPr/>
        </p:nvSpPr>
        <p:spPr>
          <a:xfrm>
            <a:off x="4422371" y="2809702"/>
            <a:ext cx="978408" cy="861614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E9247FB4-6293-7C06-FDF8-53916CA9D864}"/>
              </a:ext>
            </a:extLst>
          </p:cNvPr>
          <p:cNvSpPr/>
          <p:nvPr/>
        </p:nvSpPr>
        <p:spPr>
          <a:xfrm>
            <a:off x="4422371" y="4303810"/>
            <a:ext cx="978408" cy="861614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36B77C6-12DD-5F0F-FE50-31F75011E7F0}"/>
              </a:ext>
            </a:extLst>
          </p:cNvPr>
          <p:cNvSpPr/>
          <p:nvPr/>
        </p:nvSpPr>
        <p:spPr>
          <a:xfrm>
            <a:off x="4422371" y="5797919"/>
            <a:ext cx="978408" cy="861615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D1689A9-0515-172B-0DBA-6F774ED2A2F8}"/>
              </a:ext>
            </a:extLst>
          </p:cNvPr>
          <p:cNvSpPr/>
          <p:nvPr/>
        </p:nvSpPr>
        <p:spPr>
          <a:xfrm>
            <a:off x="5852161" y="2809702"/>
            <a:ext cx="6101542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поверхностное (сопротивление трения)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602156A-6452-1F06-E249-3CF20E6538CB}"/>
              </a:ext>
            </a:extLst>
          </p:cNvPr>
          <p:cNvSpPr/>
          <p:nvPr/>
        </p:nvSpPr>
        <p:spPr>
          <a:xfrm>
            <a:off x="5852161" y="3956858"/>
            <a:ext cx="6101542" cy="167121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вихревое сопротивление, или сопротивление формы, обусловленное образованием зоны вихрей в кильватере тела и пропорциональное площади поперечного сечения тела, взаимодействующей с «набегающим» потоком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11ADC1B-26F7-0894-02C6-A1CC1026D08D}"/>
              </a:ext>
            </a:extLst>
          </p:cNvPr>
          <p:cNvSpPr/>
          <p:nvPr/>
        </p:nvSpPr>
        <p:spPr>
          <a:xfrm>
            <a:off x="5852161" y="5797919"/>
            <a:ext cx="6101542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волновое, образованное частью объема сопротивление воды, вытесняемого телом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B29A5D4-79C2-ABC3-F170-46A38845F2CB}"/>
              </a:ext>
            </a:extLst>
          </p:cNvPr>
          <p:cNvSpPr/>
          <p:nvPr/>
        </p:nvSpPr>
        <p:spPr>
          <a:xfrm>
            <a:off x="2431296" y="286789"/>
            <a:ext cx="7329407" cy="1928554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Сопротивление трения (поверхностное сопротивление) 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возникает при движении потока вдоль грубой поверхности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11A5601-5D91-CC61-7A4E-6DC4013C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5" y="2872837"/>
            <a:ext cx="6129252" cy="36983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F97D0F-92EC-3DCB-952B-14B507A6700D}"/>
              </a:ext>
            </a:extLst>
          </p:cNvPr>
          <p:cNvSpPr/>
          <p:nvPr/>
        </p:nvSpPr>
        <p:spPr>
          <a:xfrm>
            <a:off x="120357" y="2414848"/>
            <a:ext cx="4621877" cy="2493818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Гладкость кожного покрова, волосяной покров, качество плавательного костюма являются факторами, создающими трение при движении пловца в водной среде. Зависимость сопротивления трения от скорости плавания носит линейный характер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FE22835-33B4-5B5F-C613-C0C94141770B}"/>
              </a:ext>
            </a:extLst>
          </p:cNvPr>
          <p:cNvSpPr/>
          <p:nvPr/>
        </p:nvSpPr>
        <p:spPr>
          <a:xfrm>
            <a:off x="120357" y="5108171"/>
            <a:ext cx="4621877" cy="146304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Считается, что при скорости плавания 1÷2 м/сек доля сопротивления трения от суммарной величины гидродинамического сопротивления составляет примерно 15÷20 %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4130CAE-6943-7BE6-39AD-BD75C8F6EA03}"/>
              </a:ext>
            </a:extLst>
          </p:cNvPr>
          <p:cNvSpPr/>
          <p:nvPr/>
        </p:nvSpPr>
        <p:spPr>
          <a:xfrm>
            <a:off x="2431296" y="419794"/>
            <a:ext cx="7329407" cy="139238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Сопротивление формы 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обусловлено особенностями геометрии тела пловца и является еще одним компонентом пассивного сопротивления (но может быть и частью активного сопротивления)</a:t>
            </a:r>
          </a:p>
        </p:txBody>
      </p:sp>
      <p:pic>
        <p:nvPicPr>
          <p:cNvPr id="4" name="Picture 2" descr="Гидродинамическое сопротивление при плавании - Новости - Футбол">
            <a:extLst>
              <a:ext uri="{FF2B5EF4-FFF2-40B4-BE49-F238E27FC236}">
                <a16:creationId xmlns:a16="http://schemas.microsoft.com/office/drawing/2014/main" id="{D4E6250B-13E9-0EB1-3BA2-1F358765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3" y="2917422"/>
            <a:ext cx="4132964" cy="3105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443221C-A0A5-C53E-2962-10526616C570}"/>
              </a:ext>
            </a:extLst>
          </p:cNvPr>
          <p:cNvSpPr/>
          <p:nvPr/>
        </p:nvSpPr>
        <p:spPr>
          <a:xfrm>
            <a:off x="5669280" y="2163041"/>
            <a:ext cx="5054138" cy="1695797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Его величина зависит от плотности воды, формы и площади поперечного сечения тела и пропорциональна квадрату скорости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1AA3B89-2D8A-3F74-E89F-C140F4845B19}"/>
              </a:ext>
            </a:extLst>
          </p:cNvPr>
          <p:cNvSpPr/>
          <p:nvPr/>
        </p:nvSpPr>
        <p:spPr>
          <a:xfrm>
            <a:off x="4788130" y="4227024"/>
            <a:ext cx="2709949" cy="221118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Наибольшая площадь поперечного сечения, перпендикулярная потоку у взрослого спортсмена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BCE618D-4220-35E2-426B-3CB9A653820F}"/>
              </a:ext>
            </a:extLst>
          </p:cNvPr>
          <p:cNvSpPr/>
          <p:nvPr/>
        </p:nvSpPr>
        <p:spPr>
          <a:xfrm>
            <a:off x="8961120" y="4227024"/>
            <a:ext cx="2709949" cy="221118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 горизонтальном положении с вытянутыми вперед руками составляет 0,070÷0,095 м2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1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48F15AF-D2BD-EE67-7415-006C2CB5848B}"/>
              </a:ext>
            </a:extLst>
          </p:cNvPr>
          <p:cNvSpPr/>
          <p:nvPr/>
        </p:nvSpPr>
        <p:spPr>
          <a:xfrm>
            <a:off x="1277666" y="232756"/>
            <a:ext cx="9398920" cy="89429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Волновое сопротивление 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создается при движении пловца по поверхности воды или на незначительной глубине под водой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FBBC607-9D6D-382D-C6CE-1D69625222C0}"/>
              </a:ext>
            </a:extLst>
          </p:cNvPr>
          <p:cNvSpPr/>
          <p:nvPr/>
        </p:nvSpPr>
        <p:spPr>
          <a:xfrm>
            <a:off x="228952" y="3144920"/>
            <a:ext cx="3453032" cy="249849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Источниками волнообразования являются</a:t>
            </a:r>
            <a:endParaRPr lang="ru-RU" sz="24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C2CC82A-8C7C-DBC6-F03C-B14B3F7CA754}"/>
              </a:ext>
            </a:extLst>
          </p:cNvPr>
          <p:cNvSpPr/>
          <p:nvPr/>
        </p:nvSpPr>
        <p:spPr>
          <a:xfrm>
            <a:off x="5173013" y="2594412"/>
            <a:ext cx="5503573" cy="1101016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акцентированные вертикальные движения («</a:t>
            </a:r>
            <a:r>
              <a:rPr lang="ru-RU" sz="20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вылетание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» из воды в баттерфляе, приподнимание головы для вдоха в кроле)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8630C18-38FC-4A93-9D15-873BFD662D7E}"/>
              </a:ext>
            </a:extLst>
          </p:cNvPr>
          <p:cNvSpPr/>
          <p:nvPr/>
        </p:nvSpPr>
        <p:spPr>
          <a:xfrm>
            <a:off x="5173013" y="4013308"/>
            <a:ext cx="5503573" cy="102702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поперечные и любые другие движения, отклоняющие тело от горизонтального положения</a:t>
            </a:r>
            <a:endParaRPr lang="ru-RU" sz="20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55B696C-8F86-05ED-560B-068C0BAF5080}"/>
              </a:ext>
            </a:extLst>
          </p:cNvPr>
          <p:cNvSpPr/>
          <p:nvPr/>
        </p:nvSpPr>
        <p:spPr>
          <a:xfrm>
            <a:off x="5173013" y="5395206"/>
            <a:ext cx="5503572" cy="102702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неравномерное продвижение пловца («рывки»)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0791F0A9-060C-6623-29D9-D5A9FE147867}"/>
              </a:ext>
            </a:extLst>
          </p:cNvPr>
          <p:cNvSpPr/>
          <p:nvPr/>
        </p:nvSpPr>
        <p:spPr>
          <a:xfrm>
            <a:off x="3863662" y="2697774"/>
            <a:ext cx="978408" cy="894292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34A632F-919D-7D16-48E0-2867EA9FDBE1}"/>
              </a:ext>
            </a:extLst>
          </p:cNvPr>
          <p:cNvSpPr/>
          <p:nvPr/>
        </p:nvSpPr>
        <p:spPr>
          <a:xfrm>
            <a:off x="3863662" y="4079672"/>
            <a:ext cx="978408" cy="894292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035D2529-F381-3FC5-8407-21FAFC25E032}"/>
              </a:ext>
            </a:extLst>
          </p:cNvPr>
          <p:cNvSpPr/>
          <p:nvPr/>
        </p:nvSpPr>
        <p:spPr>
          <a:xfrm>
            <a:off x="3863662" y="5461570"/>
            <a:ext cx="978408" cy="894292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726930A-3F63-06F7-1608-C7D466C087D7}"/>
              </a:ext>
            </a:extLst>
          </p:cNvPr>
          <p:cNvSpPr/>
          <p:nvPr/>
        </p:nvSpPr>
        <p:spPr>
          <a:xfrm>
            <a:off x="1277665" y="1502573"/>
            <a:ext cx="9398919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Так как волнообразование требует энергии, то единственным ее источником является пловец. Энергия, которая может быть использована для создания </a:t>
            </a:r>
            <a:r>
              <a:rPr lang="ru-RU" sz="18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пропульсивных</a:t>
            </a:r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сил, теряется на волнообразование</a:t>
            </a:r>
            <a:endParaRPr lang="ru-RU" sz="18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2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592D3F1-93A3-26B0-3271-024671C05959}"/>
              </a:ext>
            </a:extLst>
          </p:cNvPr>
          <p:cNvSpPr/>
          <p:nvPr/>
        </p:nvSpPr>
        <p:spPr>
          <a:xfrm>
            <a:off x="244758" y="319631"/>
            <a:ext cx="4629135" cy="1995055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Плавание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положительно влияет на мышцы и суставы. Вода действует обезболивающе и оказывает массирующее влияние, что улучшает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3D6D21CB-848F-571C-BDCD-A6D3F11799F5}"/>
              </a:ext>
            </a:extLst>
          </p:cNvPr>
          <p:cNvSpPr/>
          <p:nvPr/>
        </p:nvSpPr>
        <p:spPr>
          <a:xfrm>
            <a:off x="432262" y="2588654"/>
            <a:ext cx="1051303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9615E89C-AF59-11FD-F9D2-5D4568EF6D09}"/>
              </a:ext>
            </a:extLst>
          </p:cNvPr>
          <p:cNvSpPr/>
          <p:nvPr/>
        </p:nvSpPr>
        <p:spPr>
          <a:xfrm>
            <a:off x="4010094" y="2588654"/>
            <a:ext cx="1051303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AA919E7-63A6-D5C9-69F2-DF471A8194E9}"/>
              </a:ext>
            </a:extLst>
          </p:cNvPr>
          <p:cNvSpPr/>
          <p:nvPr/>
        </p:nvSpPr>
        <p:spPr>
          <a:xfrm>
            <a:off x="62831" y="3841030"/>
            <a:ext cx="1953530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питание кожи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10A6E4B-8B93-7973-D7ED-CC4BAD561CE4}"/>
              </a:ext>
            </a:extLst>
          </p:cNvPr>
          <p:cNvSpPr/>
          <p:nvPr/>
        </p:nvSpPr>
        <p:spPr>
          <a:xfrm>
            <a:off x="3477297" y="3841030"/>
            <a:ext cx="1953530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повышает эластичность кожи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939574C-4C7F-AA00-E433-47EE0966C451}"/>
              </a:ext>
            </a:extLst>
          </p:cNvPr>
          <p:cNvSpPr/>
          <p:nvPr/>
        </p:nvSpPr>
        <p:spPr>
          <a:xfrm>
            <a:off x="5606796" y="551534"/>
            <a:ext cx="978408" cy="909635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5ED3CF-91B9-8CD5-11EE-5E502CB5728F}"/>
              </a:ext>
            </a:extLst>
          </p:cNvPr>
          <p:cNvSpPr/>
          <p:nvPr/>
        </p:nvSpPr>
        <p:spPr>
          <a:xfrm>
            <a:off x="7791716" y="293873"/>
            <a:ext cx="2846231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если плавание происходит в морской воде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905CA2F-F115-BD1B-4AEB-95219A46C8F1}"/>
              </a:ext>
            </a:extLst>
          </p:cNvPr>
          <p:cNvSpPr/>
          <p:nvPr/>
        </p:nvSpPr>
        <p:spPr>
          <a:xfrm>
            <a:off x="8689179" y="1477559"/>
            <a:ext cx="1051303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CEF3FC7-9A60-FE8C-CC2B-E364086F997E}"/>
              </a:ext>
            </a:extLst>
          </p:cNvPr>
          <p:cNvSpPr/>
          <p:nvPr/>
        </p:nvSpPr>
        <p:spPr>
          <a:xfrm>
            <a:off x="8014889" y="2725253"/>
            <a:ext cx="2399882" cy="1168758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оказывает выраженное химическое воздействие</a:t>
            </a:r>
          </a:p>
        </p:txBody>
      </p:sp>
      <p:pic>
        <p:nvPicPr>
          <p:cNvPr id="1026" name="Picture 2" descr="Лечебное плавание в санатории «Ерино» в Москве и Подмосковье">
            <a:extLst>
              <a:ext uri="{FF2B5EF4-FFF2-40B4-BE49-F238E27FC236}">
                <a16:creationId xmlns:a16="http://schemas.microsoft.com/office/drawing/2014/main" id="{E20B81BD-0D45-E879-7704-2146C5FD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78" y="4163297"/>
            <a:ext cx="3432152" cy="257411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3500" prstMaterial="matte">
            <a:contourClr>
              <a:srgbClr val="002060"/>
            </a:contourClr>
          </a:sp3d>
        </p:spPr>
      </p:pic>
    </p:spTree>
    <p:extLst>
      <p:ext uri="{BB962C8B-B14F-4D97-AF65-F5344CB8AC3E}">
        <p14:creationId xmlns:p14="http://schemas.microsoft.com/office/powerpoint/2010/main" val="242752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E1BBB2E-85A0-03B3-6A64-5FC108E6B152}"/>
              </a:ext>
            </a:extLst>
          </p:cNvPr>
          <p:cNvSpPr/>
          <p:nvPr/>
        </p:nvSpPr>
        <p:spPr>
          <a:xfrm>
            <a:off x="1964575" y="232756"/>
            <a:ext cx="8262850" cy="1512916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Лечебное значение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плавания особенно наглядно прослеживается в комплексном лечении заболеваний опорно-двигательного аппарата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6B98C03-F8AF-EEEE-698C-B0C0F9D6E30F}"/>
              </a:ext>
            </a:extLst>
          </p:cNvPr>
          <p:cNvSpPr/>
          <p:nvPr/>
        </p:nvSpPr>
        <p:spPr>
          <a:xfrm>
            <a:off x="218941" y="1957589"/>
            <a:ext cx="2562896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При плавании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724C35A-7E6E-002C-9018-5A1E15AC2E6E}"/>
              </a:ext>
            </a:extLst>
          </p:cNvPr>
          <p:cNvSpPr/>
          <p:nvPr/>
        </p:nvSpPr>
        <p:spPr>
          <a:xfrm>
            <a:off x="3052293" y="1996796"/>
            <a:ext cx="592428" cy="835986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A515166-DE3D-2D48-CBDA-FD2625A61AA6}"/>
              </a:ext>
            </a:extLst>
          </p:cNvPr>
          <p:cNvSpPr/>
          <p:nvPr/>
        </p:nvSpPr>
        <p:spPr>
          <a:xfrm>
            <a:off x="965913" y="3008459"/>
            <a:ext cx="1068947" cy="663260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DB582D6-7E0A-FFDA-B974-C3D983D30D52}"/>
              </a:ext>
            </a:extLst>
          </p:cNvPr>
          <p:cNvSpPr/>
          <p:nvPr/>
        </p:nvSpPr>
        <p:spPr>
          <a:xfrm>
            <a:off x="218941" y="3749243"/>
            <a:ext cx="2562895" cy="113978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происходит естественная разгрузка позвоночника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3753B9AD-63FB-9B56-2DB9-83B405A4642D}"/>
              </a:ext>
            </a:extLst>
          </p:cNvPr>
          <p:cNvSpPr/>
          <p:nvPr/>
        </p:nvSpPr>
        <p:spPr>
          <a:xfrm>
            <a:off x="939319" y="5103019"/>
            <a:ext cx="1122133" cy="663260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25407EC-9758-D59E-A205-0A1858AEDCCC}"/>
              </a:ext>
            </a:extLst>
          </p:cNvPr>
          <p:cNvSpPr/>
          <p:nvPr/>
        </p:nvSpPr>
        <p:spPr>
          <a:xfrm>
            <a:off x="218940" y="5849289"/>
            <a:ext cx="2833353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исчезает асимметрия в работе межпозвоночных мышц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E5D7387-4AD4-C1D2-0690-B79477FC0EE9}"/>
              </a:ext>
            </a:extLst>
          </p:cNvPr>
          <p:cNvSpPr/>
          <p:nvPr/>
        </p:nvSpPr>
        <p:spPr>
          <a:xfrm>
            <a:off x="4005328" y="1844898"/>
            <a:ext cx="2562896" cy="113978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восстанавливаются условия для нормального роста тел позвонков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087411BD-8095-8BD4-99D1-1432A01D8759}"/>
              </a:ext>
            </a:extLst>
          </p:cNvPr>
          <p:cNvSpPr/>
          <p:nvPr/>
        </p:nvSpPr>
        <p:spPr>
          <a:xfrm>
            <a:off x="6954592" y="1996796"/>
            <a:ext cx="592428" cy="896185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7620373-32E4-6758-A456-00B1C0A1725D}"/>
              </a:ext>
            </a:extLst>
          </p:cNvPr>
          <p:cNvSpPr/>
          <p:nvPr/>
        </p:nvSpPr>
        <p:spPr>
          <a:xfrm>
            <a:off x="7933388" y="1868677"/>
            <a:ext cx="1970466" cy="1139781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дополняет разгрузку зон роста</a:t>
            </a:r>
          </a:p>
        </p:txBody>
      </p:sp>
      <p:pic>
        <p:nvPicPr>
          <p:cNvPr id="2050" name="Picture 2" descr="Лечебное плавание - Центр функциональной реабилитации «АКВИЛА»">
            <a:extLst>
              <a:ext uri="{FF2B5EF4-FFF2-40B4-BE49-F238E27FC236}">
                <a16:creationId xmlns:a16="http://schemas.microsoft.com/office/drawing/2014/main" id="{B8BE3C8B-7531-97D6-B194-4C720159F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33" y="4319134"/>
            <a:ext cx="3606085" cy="2401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ечебное плавание - Центр функциональной реабилитации «АКВИЛА»">
            <a:extLst>
              <a:ext uri="{FF2B5EF4-FFF2-40B4-BE49-F238E27FC236}">
                <a16:creationId xmlns:a16="http://schemas.microsoft.com/office/drawing/2014/main" id="{1139A97A-24A2-AAB7-BD71-F9A5CA0D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22" y="3234847"/>
            <a:ext cx="4465337" cy="29739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41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8599AD-C246-CB85-F205-C2B9FF21C188}"/>
              </a:ext>
            </a:extLst>
          </p:cNvPr>
          <p:cNvSpPr txBox="1"/>
          <p:nvPr/>
        </p:nvSpPr>
        <p:spPr>
          <a:xfrm>
            <a:off x="1559169" y="808106"/>
            <a:ext cx="8056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СПАСИБО ЗА ВНИМАНИЕ!</a:t>
            </a:r>
          </a:p>
        </p:txBody>
      </p:sp>
      <p:pic>
        <p:nvPicPr>
          <p:cNvPr id="3074" name="Picture 2" descr="Лечебное плавание">
            <a:extLst>
              <a:ext uri="{FF2B5EF4-FFF2-40B4-BE49-F238E27FC236}">
                <a16:creationId xmlns:a16="http://schemas.microsoft.com/office/drawing/2014/main" id="{EC1D1004-1CF5-ABC7-3257-5A2D7A6F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9" y="2533667"/>
            <a:ext cx="3861045" cy="4144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лавательный бассейн Олимпия Волгоград 2022. Теплый детский бассейн.  Обучение. Свободное плавание.">
            <a:extLst>
              <a:ext uri="{FF2B5EF4-FFF2-40B4-BE49-F238E27FC236}">
                <a16:creationId xmlns:a16="http://schemas.microsoft.com/office/drawing/2014/main" id="{CA9A08CB-FC30-A57C-CEC0-D28BF8BC5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518" y="2477196"/>
            <a:ext cx="5818910" cy="4200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CF184D1-D459-7268-769D-51E54EEE23F6}"/>
              </a:ext>
            </a:extLst>
          </p:cNvPr>
          <p:cNvSpPr/>
          <p:nvPr/>
        </p:nvSpPr>
        <p:spPr>
          <a:xfrm>
            <a:off x="565265" y="365760"/>
            <a:ext cx="3690852" cy="573578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Плавание</a:t>
            </a:r>
          </a:p>
          <a:p>
            <a:pPr algn="ctr"/>
            <a:r>
              <a:rPr lang="ru-RU" sz="24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– один из универсальных видов спорта, который подходит практически всем: и пожилым, и молодым, и людям, которые уже имеют какой-то опыт физической нагрузки, и новичкам, а также тем, у кого есть какие-то проблемы со здоровьем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151213B-1028-F7F7-5328-3F039FE48995}"/>
              </a:ext>
            </a:extLst>
          </p:cNvPr>
          <p:cNvSpPr/>
          <p:nvPr/>
        </p:nvSpPr>
        <p:spPr>
          <a:xfrm>
            <a:off x="7049191" y="515389"/>
            <a:ext cx="3990109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Плавание</a:t>
            </a:r>
            <a:endParaRPr lang="ru-RU" sz="2400" dirty="0">
              <a:solidFill>
                <a:srgbClr val="FF000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6CF05B63-91CB-E7AE-6583-E4C86FC0F691}"/>
              </a:ext>
            </a:extLst>
          </p:cNvPr>
          <p:cNvSpPr/>
          <p:nvPr/>
        </p:nvSpPr>
        <p:spPr>
          <a:xfrm>
            <a:off x="8801930" y="1542738"/>
            <a:ext cx="484632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684F5A2-4B96-C94E-B3E9-6B0DDC07BA3E}"/>
              </a:ext>
            </a:extLst>
          </p:cNvPr>
          <p:cNvSpPr/>
          <p:nvPr/>
        </p:nvSpPr>
        <p:spPr>
          <a:xfrm>
            <a:off x="7265323" y="2824248"/>
            <a:ext cx="3557846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- укрепляет</a:t>
            </a:r>
          </a:p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дыхательную систему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F6B8EBF-43A1-3FFE-2D99-40BD6E2CF1D7}"/>
              </a:ext>
            </a:extLst>
          </p:cNvPr>
          <p:cNvSpPr/>
          <p:nvPr/>
        </p:nvSpPr>
        <p:spPr>
          <a:xfrm>
            <a:off x="8801930" y="4041750"/>
            <a:ext cx="484632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0BE7CF3-8375-497E-34EF-66B6E1C49C63}"/>
              </a:ext>
            </a:extLst>
          </p:cNvPr>
          <p:cNvSpPr/>
          <p:nvPr/>
        </p:nvSpPr>
        <p:spPr>
          <a:xfrm>
            <a:off x="7265323" y="5133107"/>
            <a:ext cx="3557846" cy="1473755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- б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лаготворно действует на сердечно-сосудистую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систему</a:t>
            </a: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Скачать картинки Счастливый пловец, стоковые фото Счастливый пловец в  хорошем качестве | Depositphotos">
            <a:extLst>
              <a:ext uri="{FF2B5EF4-FFF2-40B4-BE49-F238E27FC236}">
                <a16:creationId xmlns:a16="http://schemas.microsoft.com/office/drawing/2014/main" id="{337063AC-F5B6-D94D-93F4-6D9CF8C53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2410692"/>
            <a:ext cx="5320146" cy="4172989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contourW="571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7A23883-E221-BE45-0248-1986DDAE0D57}"/>
              </a:ext>
            </a:extLst>
          </p:cNvPr>
          <p:cNvSpPr/>
          <p:nvPr/>
        </p:nvSpPr>
        <p:spPr>
          <a:xfrm>
            <a:off x="315884" y="315122"/>
            <a:ext cx="5054451" cy="18425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Помимо положительного воздействия на физическое здоровье организма, плавание также влияет на моральное состояние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6DA7EE95-643B-BFE6-1108-0A2DAB5CBE19}"/>
              </a:ext>
            </a:extLst>
          </p:cNvPr>
          <p:cNvSpPr/>
          <p:nvPr/>
        </p:nvSpPr>
        <p:spPr>
          <a:xfrm>
            <a:off x="7029901" y="2356398"/>
            <a:ext cx="900268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1FA706E-76E2-E2BA-5554-67F1E3729F0E}"/>
              </a:ext>
            </a:extLst>
          </p:cNvPr>
          <p:cNvSpPr/>
          <p:nvPr/>
        </p:nvSpPr>
        <p:spPr>
          <a:xfrm>
            <a:off x="5798324" y="3557966"/>
            <a:ext cx="2507277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целеустремленность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AF75ED3-7B2F-C9E8-0CA5-32A2124198B3}"/>
              </a:ext>
            </a:extLst>
          </p:cNvPr>
          <p:cNvSpPr/>
          <p:nvPr/>
        </p:nvSpPr>
        <p:spPr>
          <a:xfrm>
            <a:off x="6601828" y="274319"/>
            <a:ext cx="4633356" cy="186059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Регулярные занятия в бассейне способствуют формированию личностных качеств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6C81F32D-A7E9-7F69-778B-FB00B6148E08}"/>
              </a:ext>
            </a:extLst>
          </p:cNvPr>
          <p:cNvSpPr/>
          <p:nvPr/>
        </p:nvSpPr>
        <p:spPr>
          <a:xfrm>
            <a:off x="9860672" y="2368590"/>
            <a:ext cx="900268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FE9EF4-111D-0B11-3533-6CC5761636C1}"/>
              </a:ext>
            </a:extLst>
          </p:cNvPr>
          <p:cNvSpPr/>
          <p:nvPr/>
        </p:nvSpPr>
        <p:spPr>
          <a:xfrm>
            <a:off x="9471695" y="3557966"/>
            <a:ext cx="2507277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самостоятельность</a:t>
            </a:r>
            <a:endParaRPr lang="ru-RU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6CA0E73-9236-3EFA-9B29-4274E8DE89AA}"/>
              </a:ext>
            </a:extLst>
          </p:cNvPr>
          <p:cNvSpPr/>
          <p:nvPr/>
        </p:nvSpPr>
        <p:spPr>
          <a:xfrm>
            <a:off x="8468374" y="4497186"/>
            <a:ext cx="900267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E5F228-D2AD-8153-84FF-ED4CA0B18A1E}"/>
              </a:ext>
            </a:extLst>
          </p:cNvPr>
          <p:cNvSpPr/>
          <p:nvPr/>
        </p:nvSpPr>
        <p:spPr>
          <a:xfrm>
            <a:off x="7664868" y="5669281"/>
            <a:ext cx="2507277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формирование силы воли</a:t>
            </a: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649337-E9C9-61BE-6C1F-FF8536A1C23E}"/>
              </a:ext>
            </a:extLst>
          </p:cNvPr>
          <p:cNvSpPr/>
          <p:nvPr/>
        </p:nvSpPr>
        <p:spPr>
          <a:xfrm>
            <a:off x="873113" y="691138"/>
            <a:ext cx="2759825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Биомеханика плавания</a:t>
            </a:r>
            <a:endParaRPr lang="ru-RU" sz="2400" dirty="0">
              <a:solidFill>
                <a:srgbClr val="FF000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C3EBDD1-C22A-D3D1-CDF6-DE18DCAF6F14}"/>
              </a:ext>
            </a:extLst>
          </p:cNvPr>
          <p:cNvSpPr/>
          <p:nvPr/>
        </p:nvSpPr>
        <p:spPr>
          <a:xfrm>
            <a:off x="1826311" y="1907174"/>
            <a:ext cx="973835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79DEC0F-F5CA-7CC7-25EB-928BC26936F2}"/>
              </a:ext>
            </a:extLst>
          </p:cNvPr>
          <p:cNvSpPr/>
          <p:nvPr/>
        </p:nvSpPr>
        <p:spPr>
          <a:xfrm>
            <a:off x="297686" y="3187218"/>
            <a:ext cx="4031087" cy="2941815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наука, изучающая движения человека в воде с точки зрения физики, биологии и медицины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A7BEFF1-1B3D-88C3-581C-661A5A168906}"/>
              </a:ext>
            </a:extLst>
          </p:cNvPr>
          <p:cNvSpPr/>
          <p:nvPr/>
        </p:nvSpPr>
        <p:spPr>
          <a:xfrm>
            <a:off x="5117592" y="460760"/>
            <a:ext cx="6201295" cy="1446414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К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лючевой аспект биомеханики плавания - правильное использование тела для создания движения в воде.</a:t>
            </a:r>
          </a:p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 Это включает в себя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CC371DD-BCE2-040F-84F1-E0A2F2720286}"/>
              </a:ext>
            </a:extLst>
          </p:cNvPr>
          <p:cNvSpPr/>
          <p:nvPr/>
        </p:nvSpPr>
        <p:spPr>
          <a:xfrm>
            <a:off x="5273096" y="5681154"/>
            <a:ext cx="3158836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правильное положение тела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8C7EC5C-A674-1781-8BBD-0BD5F1D6773E}"/>
              </a:ext>
            </a:extLst>
          </p:cNvPr>
          <p:cNvSpPr/>
          <p:nvPr/>
        </p:nvSpPr>
        <p:spPr>
          <a:xfrm>
            <a:off x="6638820" y="3187218"/>
            <a:ext cx="3158836" cy="978408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правильное использование рук и ног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913047E-78B2-F6A8-CE58-262497EEC8DA}"/>
              </a:ext>
            </a:extLst>
          </p:cNvPr>
          <p:cNvSpPr/>
          <p:nvPr/>
        </p:nvSpPr>
        <p:spPr>
          <a:xfrm>
            <a:off x="8913741" y="4766755"/>
            <a:ext cx="3158836" cy="914399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координацию движений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86B0375B-88FF-3DF0-7CC7-1F994AD7BE8F}"/>
              </a:ext>
            </a:extLst>
          </p:cNvPr>
          <p:cNvSpPr/>
          <p:nvPr/>
        </p:nvSpPr>
        <p:spPr>
          <a:xfrm>
            <a:off x="6151902" y="4479847"/>
            <a:ext cx="973835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CDDC310B-738A-7CA8-16F9-42D531875AB4}"/>
              </a:ext>
            </a:extLst>
          </p:cNvPr>
          <p:cNvSpPr/>
          <p:nvPr/>
        </p:nvSpPr>
        <p:spPr>
          <a:xfrm>
            <a:off x="7731321" y="2027236"/>
            <a:ext cx="973835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969D8E43-8AD1-2B58-DE12-93B7618482A9}"/>
              </a:ext>
            </a:extLst>
          </p:cNvPr>
          <p:cNvSpPr/>
          <p:nvPr/>
        </p:nvSpPr>
        <p:spPr>
          <a:xfrm>
            <a:off x="10020459" y="3501439"/>
            <a:ext cx="973835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28578D7-6FEA-FC2A-A7D0-4471CDCB7066}"/>
              </a:ext>
            </a:extLst>
          </p:cNvPr>
          <p:cNvSpPr/>
          <p:nvPr/>
        </p:nvSpPr>
        <p:spPr>
          <a:xfrm>
            <a:off x="480034" y="419848"/>
            <a:ext cx="3474720" cy="1357433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Понимание этой науки помогает</a:t>
            </a:r>
          </a:p>
          <a:p>
            <a:pPr algn="ctr"/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5BEF25CD-EED6-84EA-53FE-F7D19C8DCEFE}"/>
              </a:ext>
            </a:extLst>
          </p:cNvPr>
          <p:cNvSpPr/>
          <p:nvPr/>
        </p:nvSpPr>
        <p:spPr>
          <a:xfrm>
            <a:off x="4315439" y="657562"/>
            <a:ext cx="978408" cy="901521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CE70889-E802-8B6B-1ACE-B634566F3230}"/>
              </a:ext>
            </a:extLst>
          </p:cNvPr>
          <p:cNvSpPr/>
          <p:nvPr/>
        </p:nvSpPr>
        <p:spPr>
          <a:xfrm>
            <a:off x="5654532" y="481765"/>
            <a:ext cx="2163651" cy="1253113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0" i="0" dirty="0">
              <a:solidFill>
                <a:srgbClr val="002060"/>
              </a:solidFill>
              <a:effectLst/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улучшить технику плавания</a:t>
            </a:r>
          </a:p>
          <a:p>
            <a:pPr algn="ctr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C828A3A-8887-7D82-96BC-EB57FFECFD3E}"/>
              </a:ext>
            </a:extLst>
          </p:cNvPr>
          <p:cNvSpPr/>
          <p:nvPr/>
        </p:nvSpPr>
        <p:spPr>
          <a:xfrm>
            <a:off x="8178868" y="657562"/>
            <a:ext cx="978408" cy="921035"/>
          </a:xfrm>
          <a:prstGeom prst="right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1848D5C-930D-A64E-6718-0B914F128AA9}"/>
              </a:ext>
            </a:extLst>
          </p:cNvPr>
          <p:cNvSpPr/>
          <p:nvPr/>
        </p:nvSpPr>
        <p:spPr>
          <a:xfrm>
            <a:off x="9517961" y="481765"/>
            <a:ext cx="2163651" cy="1253113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повысить скорость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EA35E2AA-C8E1-AAE2-B9E2-D771D85AFFBD}"/>
              </a:ext>
            </a:extLst>
          </p:cNvPr>
          <p:cNvSpPr/>
          <p:nvPr/>
        </p:nvSpPr>
        <p:spPr>
          <a:xfrm>
            <a:off x="1695877" y="1944709"/>
            <a:ext cx="1043034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FFEC5AE-0D3C-DD3F-1BCF-69E838A6D18D}"/>
              </a:ext>
            </a:extLst>
          </p:cNvPr>
          <p:cNvSpPr/>
          <p:nvPr/>
        </p:nvSpPr>
        <p:spPr>
          <a:xfrm>
            <a:off x="1135569" y="3090545"/>
            <a:ext cx="2163650" cy="125311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повысить эффективность каждого прижима</a:t>
            </a:r>
            <a:endParaRPr lang="ru-RU" sz="2000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2F38F58D-C951-D360-ED8C-A0AC5D78DA89}"/>
              </a:ext>
            </a:extLst>
          </p:cNvPr>
          <p:cNvSpPr/>
          <p:nvPr/>
        </p:nvSpPr>
        <p:spPr>
          <a:xfrm>
            <a:off x="1695877" y="4511085"/>
            <a:ext cx="1043034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6AD8B95-80C2-665D-0260-67C1AC88903A}"/>
              </a:ext>
            </a:extLst>
          </p:cNvPr>
          <p:cNvSpPr/>
          <p:nvPr/>
        </p:nvSpPr>
        <p:spPr>
          <a:xfrm>
            <a:off x="1135569" y="5656921"/>
            <a:ext cx="2163650" cy="978408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rgbClr val="002060"/>
                </a:solidFill>
                <a:effectLst/>
                <a:latin typeface="Bahnschrift SemiBold" panose="020B0502040204020203" pitchFamily="34" charset="0"/>
                <a:cs typeface="Times New Roman" panose="02020603050405020304" pitchFamily="18" charset="0"/>
              </a:rPr>
              <a:t>избежать травм</a:t>
            </a:r>
            <a:endParaRPr lang="ru-RU" sz="2000" dirty="0"/>
          </a:p>
        </p:txBody>
      </p:sp>
      <p:pic>
        <p:nvPicPr>
          <p:cNvPr id="1026" name="Picture 2" descr="Польза плавания в бассейне для мужчин, женщин, детей: какие группы мышц  развивает, как влияет на фигуру и здоровье, сколько калорий сжигает |  Фитнес клуб La Salute">
            <a:extLst>
              <a:ext uri="{FF2B5EF4-FFF2-40B4-BE49-F238E27FC236}">
                <a16:creationId xmlns:a16="http://schemas.microsoft.com/office/drawing/2014/main" id="{9523904F-E7D4-2157-9F6B-4AA9FAB0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075123"/>
            <a:ext cx="4524375" cy="304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льза плавания для здоровья: 15 причин пойти в бассейн">
            <a:extLst>
              <a:ext uri="{FF2B5EF4-FFF2-40B4-BE49-F238E27FC236}">
                <a16:creationId xmlns:a16="http://schemas.microsoft.com/office/drawing/2014/main" id="{C179DA81-AB96-C8E2-0157-E0CDC87F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57" y="3285789"/>
            <a:ext cx="5145881" cy="34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2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1F75515-84B0-1756-333C-70FC479D9A55}"/>
              </a:ext>
            </a:extLst>
          </p:cNvPr>
          <p:cNvSpPr/>
          <p:nvPr/>
        </p:nvSpPr>
        <p:spPr>
          <a:xfrm>
            <a:off x="3110345" y="249382"/>
            <a:ext cx="5971309" cy="116378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Согласно закону движения существует 2 варианта плавания: </a:t>
            </a:r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статическое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динамическое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76490A6-5FE0-B96F-2BAF-085DE0324CFF}"/>
              </a:ext>
            </a:extLst>
          </p:cNvPr>
          <p:cNvSpPr/>
          <p:nvPr/>
        </p:nvSpPr>
        <p:spPr>
          <a:xfrm>
            <a:off x="307768" y="1985388"/>
            <a:ext cx="5020889" cy="2108461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Статическое плавание 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— физическое тело (тело человека) находится в покое на поверхности воды, т. е. без движения </a:t>
            </a:r>
          </a:p>
        </p:txBody>
      </p:sp>
      <p:pic>
        <p:nvPicPr>
          <p:cNvPr id="2054" name="Picture 6" descr="Как поймать баланс в плавании? | Обучение плаванию детей и взрослых в  Москве — SWIM ROCKET">
            <a:extLst>
              <a:ext uri="{FF2B5EF4-FFF2-40B4-BE49-F238E27FC236}">
                <a16:creationId xmlns:a16="http://schemas.microsoft.com/office/drawing/2014/main" id="{9834E608-3A49-4FD7-6E2A-3CC84B08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5" y="4500157"/>
            <a:ext cx="4655128" cy="21084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698B628-3969-2CE3-DDC9-E5C76D2A723C}"/>
              </a:ext>
            </a:extLst>
          </p:cNvPr>
          <p:cNvSpPr/>
          <p:nvPr/>
        </p:nvSpPr>
        <p:spPr>
          <a:xfrm>
            <a:off x="6217920" y="1985387"/>
            <a:ext cx="4655128" cy="2108461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Вариантами такого плавания могут быть также задания на учебных занятиях по демонстрации и удержанию фигур «звездочка», «поплавок» и </a:t>
            </a:r>
            <a:r>
              <a:rPr lang="ru-RU" sz="1800" dirty="0" err="1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др</a:t>
            </a:r>
            <a:endParaRPr lang="ru-RU" sz="1800" dirty="0">
              <a:solidFill>
                <a:srgbClr val="002060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DCD4736-AFDB-ADD7-72AA-F6A2F64D473F}"/>
              </a:ext>
            </a:extLst>
          </p:cNvPr>
          <p:cNvSpPr/>
          <p:nvPr/>
        </p:nvSpPr>
        <p:spPr>
          <a:xfrm>
            <a:off x="290946" y="4062887"/>
            <a:ext cx="5324243" cy="2060805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Динамическое плавание </a:t>
            </a:r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— плавание с помощью разнообразных двигательных действий (с помощью энергии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движения)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8" descr="Ошибки в плавании кролем (часть 1)">
            <a:extLst>
              <a:ext uri="{FF2B5EF4-FFF2-40B4-BE49-F238E27FC236}">
                <a16:creationId xmlns:a16="http://schemas.microsoft.com/office/drawing/2014/main" id="{7AC48FB5-60F6-2E72-344F-BCC0B316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43" y="1000080"/>
            <a:ext cx="4840530" cy="20608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63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F623210-2739-7735-9F9B-55F388FCACA2}"/>
              </a:ext>
            </a:extLst>
          </p:cNvPr>
          <p:cNvSpPr/>
          <p:nvPr/>
        </p:nvSpPr>
        <p:spPr>
          <a:xfrm>
            <a:off x="6708957" y="4062887"/>
            <a:ext cx="4818610" cy="2060805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При динамическом плавании к существующим силам тяжести и выталкивающей добавляются сила тяги и противоположно направленная ей сила сопротивления</a:t>
            </a:r>
          </a:p>
        </p:txBody>
      </p:sp>
    </p:spTree>
    <p:extLst>
      <p:ext uri="{BB962C8B-B14F-4D97-AF65-F5344CB8AC3E}">
        <p14:creationId xmlns:p14="http://schemas.microsoft.com/office/powerpoint/2010/main" val="17790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6F90A4C-29D4-1ECF-DF3F-6852AC3631E3}"/>
              </a:ext>
            </a:extLst>
          </p:cNvPr>
          <p:cNvSpPr/>
          <p:nvPr/>
        </p:nvSpPr>
        <p:spPr>
          <a:xfrm>
            <a:off x="2204120" y="216131"/>
            <a:ext cx="7426768" cy="1529542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Плавучесть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— способность тела держаться на поверхности воды. Причем данную характеристику целесообразнее рассматривать именно при статическом плавании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57D4C66-C8B3-B0E0-9151-D849E9CE0723}"/>
              </a:ext>
            </a:extLst>
          </p:cNvPr>
          <p:cNvSpPr/>
          <p:nvPr/>
        </p:nvSpPr>
        <p:spPr>
          <a:xfrm>
            <a:off x="2204121" y="2028305"/>
            <a:ext cx="7521770" cy="1907771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Поведение тела, находящегося в жидкости, зависит от соотношения между модулями силы тяжести </a:t>
            </a:r>
            <a:r>
              <a:rPr lang="ru-RU" sz="2400" dirty="0" err="1">
                <a:solidFill>
                  <a:srgbClr val="002060"/>
                </a:solidFill>
                <a:latin typeface="Bahnschrift SemiBold" panose="020B0502040204020203" pitchFamily="34" charset="0"/>
              </a:rPr>
              <a:t>Fт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 и архимедовой силы F</a:t>
            </a:r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A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, которые действуют на это тело. Возможны следующие три случая, характеризующие </a:t>
            </a:r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условие плавания тел</a:t>
            </a:r>
            <a:endParaRPr lang="ru-RU" sz="2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D765EC14-BD33-DB9E-2079-118B6F4985ED}"/>
              </a:ext>
            </a:extLst>
          </p:cNvPr>
          <p:cNvSpPr/>
          <p:nvPr/>
        </p:nvSpPr>
        <p:spPr>
          <a:xfrm rot="4159538">
            <a:off x="4099927" y="3298929"/>
            <a:ext cx="484632" cy="2908842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CE71F70-3CDF-C456-4E2A-54451B7304F8}"/>
              </a:ext>
            </a:extLst>
          </p:cNvPr>
          <p:cNvSpPr/>
          <p:nvPr/>
        </p:nvSpPr>
        <p:spPr>
          <a:xfrm>
            <a:off x="5785422" y="4272318"/>
            <a:ext cx="484632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79C40258-43B3-8F97-E296-6A4781603309}"/>
              </a:ext>
            </a:extLst>
          </p:cNvPr>
          <p:cNvSpPr/>
          <p:nvPr/>
        </p:nvSpPr>
        <p:spPr>
          <a:xfrm rot="17619966">
            <a:off x="7611154" y="3357282"/>
            <a:ext cx="536130" cy="3091617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AED3848-F102-48C5-2713-4C92D5B13E8D}"/>
              </a:ext>
            </a:extLst>
          </p:cNvPr>
          <p:cNvSpPr/>
          <p:nvPr/>
        </p:nvSpPr>
        <p:spPr>
          <a:xfrm>
            <a:off x="1037013" y="5098473"/>
            <a:ext cx="1862051" cy="1280576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т &gt; </a:t>
            </a: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A</a:t>
            </a:r>
            <a:endParaRPr lang="ru-RU" sz="2400" dirty="0">
              <a:solidFill>
                <a:schemeClr val="bg1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тело тонет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0D48594-1C11-374C-AB70-E6BEE98FB41C}"/>
              </a:ext>
            </a:extLst>
          </p:cNvPr>
          <p:cNvSpPr/>
          <p:nvPr/>
        </p:nvSpPr>
        <p:spPr>
          <a:xfrm>
            <a:off x="5164973" y="5312041"/>
            <a:ext cx="1862051" cy="1280576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т = </a:t>
            </a: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тело плавает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3BF6490-474E-CE10-9682-46F15B5D8838}"/>
              </a:ext>
            </a:extLst>
          </p:cNvPr>
          <p:cNvSpPr/>
          <p:nvPr/>
        </p:nvSpPr>
        <p:spPr>
          <a:xfrm>
            <a:off x="9488384" y="4671752"/>
            <a:ext cx="2264839" cy="1546167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Fт</a:t>
            </a:r>
            <a:r>
              <a:rPr lang="ru-RU" sz="2000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&lt; FA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— тело всплывает до тех пор, пока не начнет плавать</a:t>
            </a:r>
          </a:p>
        </p:txBody>
      </p:sp>
    </p:spTree>
    <p:extLst>
      <p:ext uri="{BB962C8B-B14F-4D97-AF65-F5344CB8AC3E}">
        <p14:creationId xmlns:p14="http://schemas.microsoft.com/office/powerpoint/2010/main" val="14686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25C7D3F-1390-7711-E017-6C7D30D1BEE7}"/>
              </a:ext>
            </a:extLst>
          </p:cNvPr>
          <p:cNvSpPr/>
          <p:nvPr/>
        </p:nvSpPr>
        <p:spPr>
          <a:xfrm>
            <a:off x="3681350" y="349134"/>
            <a:ext cx="4829299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Движущая, или </a:t>
            </a:r>
            <a:r>
              <a:rPr lang="ru-RU" sz="2400" dirty="0" err="1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пропульсивная</a:t>
            </a:r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(продвигающая) сила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179CE19-5755-B434-730F-BE84F05D95EB}"/>
              </a:ext>
            </a:extLst>
          </p:cNvPr>
          <p:cNvSpPr/>
          <p:nvPr/>
        </p:nvSpPr>
        <p:spPr>
          <a:xfrm>
            <a:off x="199504" y="1463040"/>
            <a:ext cx="5270271" cy="1873926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Сила возникает в результате активной мышечной деятельности пловца и представляет собой сумму действия двух сил — лобового сопротивления и подъемной силы, возникающей при плавательных движениях</a:t>
            </a:r>
          </a:p>
        </p:txBody>
      </p:sp>
      <p:pic>
        <p:nvPicPr>
          <p:cNvPr id="3074" name="Picture 2" descr="Плавание брассом - техника, особенности, советы | Школа плавания Swimming">
            <a:extLst>
              <a:ext uri="{FF2B5EF4-FFF2-40B4-BE49-F238E27FC236}">
                <a16:creationId xmlns:a16="http://schemas.microsoft.com/office/drawing/2014/main" id="{479F3DE1-0C56-5DF7-B244-23DE7ECAF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15" y="2144684"/>
            <a:ext cx="6046381" cy="37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8C7E7D4-3CE1-BC0E-234C-1414EB4B7E52}"/>
              </a:ext>
            </a:extLst>
          </p:cNvPr>
          <p:cNvSpPr/>
          <p:nvPr/>
        </p:nvSpPr>
        <p:spPr>
          <a:xfrm>
            <a:off x="1742109" y="3809135"/>
            <a:ext cx="2185060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Она определяет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34CA690E-AFF3-8DBD-BE6B-0F95A476E23B}"/>
              </a:ext>
            </a:extLst>
          </p:cNvPr>
          <p:cNvSpPr/>
          <p:nvPr/>
        </p:nvSpPr>
        <p:spPr>
          <a:xfrm>
            <a:off x="753792" y="4706500"/>
            <a:ext cx="1076483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15E13BE-D060-6569-C838-F48C46E629B6}"/>
              </a:ext>
            </a:extLst>
          </p:cNvPr>
          <p:cNvSpPr/>
          <p:nvPr/>
        </p:nvSpPr>
        <p:spPr>
          <a:xfrm>
            <a:off x="4005810" y="4611023"/>
            <a:ext cx="1076483" cy="978408"/>
          </a:xfrm>
          <a:prstGeom prst="downArrow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17FE95A-FB3E-1A4E-0C94-C09FF469BB61}"/>
              </a:ext>
            </a:extLst>
          </p:cNvPr>
          <p:cNvSpPr/>
          <p:nvPr/>
        </p:nvSpPr>
        <p:spPr>
          <a:xfrm>
            <a:off x="199504" y="5778633"/>
            <a:ext cx="2185060" cy="914400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скорость 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011BB26-CA48-F31B-5DCD-4A882A2B729C}"/>
              </a:ext>
            </a:extLst>
          </p:cNvPr>
          <p:cNvSpPr/>
          <p:nvPr/>
        </p:nvSpPr>
        <p:spPr>
          <a:xfrm>
            <a:off x="3451521" y="5696149"/>
            <a:ext cx="2185060" cy="1079367"/>
          </a:xfrm>
          <a:prstGeom prst="roundRect">
            <a:avLst/>
          </a:prstGeom>
          <a:solidFill>
            <a:srgbClr val="02FC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направление движения тела пловца</a:t>
            </a:r>
            <a:endParaRPr lang="ru-RU" sz="24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01_TF12214701" id="{56759B6B-9885-49D2-982D-9646159608C0}" vid="{37F740C0-197C-4D7E-9343-79430DBFAB7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{7ABA5907-0DE0-4CC1-AAD1-9412BF4B2D7E}tf12214701_win32</Template>
  <TotalTime>637</TotalTime>
  <Words>768</Words>
  <Application>Microsoft Office PowerPoint</Application>
  <PresentationFormat>Широкоэкранный</PresentationFormat>
  <Paragraphs>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Bahnschrift SemiBold</vt:lpstr>
      <vt:lpstr>Calibri</vt:lpstr>
      <vt:lpstr>Roboto</vt:lpstr>
      <vt:lpstr>Times New Roman</vt:lpstr>
      <vt:lpstr>Wingdings 2</vt:lpstr>
      <vt:lpstr>СланецVTI</vt:lpstr>
      <vt:lpstr>Влияние занятий плаванием на здоровье детей на начальном этапе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занятий фитнесом на здоровье детей на начальном этапе подготовки</dc:title>
  <dc:creator>spaik229@outlook.com</dc:creator>
  <cp:lastModifiedBy>Пользователь</cp:lastModifiedBy>
  <cp:revision>8</cp:revision>
  <dcterms:created xsi:type="dcterms:W3CDTF">2024-09-28T18:08:37Z</dcterms:created>
  <dcterms:modified xsi:type="dcterms:W3CDTF">2024-10-24T16:04:55Z</dcterms:modified>
</cp:coreProperties>
</file>