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иса Деркачева" initials="АД" lastIdx="1" clrIdx="0">
    <p:extLst>
      <p:ext uri="{19B8F6BF-5375-455C-9EA6-DF929625EA0E}">
        <p15:presenceInfo xmlns:p15="http://schemas.microsoft.com/office/powerpoint/2012/main" xmlns="" userId="80c168079aec27d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F5BC"/>
    <a:srgbClr val="F6E9BF"/>
    <a:srgbClr val="E3C2FC"/>
    <a:srgbClr val="2D714C"/>
    <a:srgbClr val="A1BB10"/>
    <a:srgbClr val="CB8BFC"/>
    <a:srgbClr val="F5F5F5"/>
    <a:srgbClr val="00FA36"/>
    <a:srgbClr val="BC7FEB"/>
    <a:srgbClr val="D994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3997D-DEE7-40EC-BAC6-4F99C6661754}" v="1643" dt="2024-10-17T20:37:56.818"/>
    <p1510:client id="{44516CF1-D604-49B0-A115-B97D5C19BC46}" v="806" dt="2024-10-15T21:51:09.1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6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Microsoft_Office_Excel_2007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>
        <c:manualLayout>
          <c:layoutTarget val="inner"/>
          <c:xMode val="edge"/>
          <c:yMode val="edge"/>
          <c:x val="7.4204273373951302E-2"/>
          <c:y val="3.9146021381473654E-2"/>
          <c:w val="0.85543141253342181"/>
          <c:h val="0.5561502144549005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класс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Нарушение осанки </c:v>
                </c:pt>
                <c:pt idx="1">
                  <c:v>Функциональный сколиоз</c:v>
                </c:pt>
                <c:pt idx="2">
                  <c:v>Статический сколиоз</c:v>
                </c:pt>
                <c:pt idx="3">
                  <c:v>Структуральный </c:v>
                </c:pt>
                <c:pt idx="4">
                  <c:v>Продольно-поперечное плоскостопие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13</c:v>
                </c:pt>
                <c:pt idx="2">
                  <c:v>12</c:v>
                </c:pt>
                <c:pt idx="3">
                  <c:v>18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8E-40D9-A6A5-51C7289D9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5-8 класс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Нарушение осанки </c:v>
                </c:pt>
                <c:pt idx="1">
                  <c:v>Функциональный сколиоз</c:v>
                </c:pt>
                <c:pt idx="2">
                  <c:v>Статический сколиоз</c:v>
                </c:pt>
                <c:pt idx="3">
                  <c:v>Структуральный </c:v>
                </c:pt>
                <c:pt idx="4">
                  <c:v>Продольно-поперечное плоскостопие 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45</c:v>
                </c:pt>
                <c:pt idx="1">
                  <c:v>12</c:v>
                </c:pt>
                <c:pt idx="2">
                  <c:v>16</c:v>
                </c:pt>
                <c:pt idx="3">
                  <c:v>24</c:v>
                </c:pt>
                <c:pt idx="4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8E-40D9-A6A5-51C7289D9A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9-11 класс 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Нарушение осанки </c:v>
                </c:pt>
                <c:pt idx="1">
                  <c:v>Функциональный сколиоз</c:v>
                </c:pt>
                <c:pt idx="2">
                  <c:v>Статический сколиоз</c:v>
                </c:pt>
                <c:pt idx="3">
                  <c:v>Структуральный </c:v>
                </c:pt>
                <c:pt idx="4">
                  <c:v>Продольно-поперечное плоскостопие 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28</c:v>
                </c:pt>
                <c:pt idx="1">
                  <c:v>27</c:v>
                </c:pt>
                <c:pt idx="2">
                  <c:v>10</c:v>
                </c:pt>
                <c:pt idx="3">
                  <c:v>29</c:v>
                </c:pt>
                <c:pt idx="4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8E-40D9-A6A5-51C7289D9ACA}"/>
            </c:ext>
          </c:extLst>
        </c:ser>
        <c:dLbls>
          <c:showVal val="1"/>
        </c:dLbls>
        <c:gapWidth val="219"/>
        <c:overlap val="-27"/>
        <c:axId val="83596416"/>
        <c:axId val="83597952"/>
      </c:barChart>
      <c:catAx>
        <c:axId val="83596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3597952"/>
        <c:crosses val="autoZero"/>
        <c:auto val="1"/>
        <c:lblAlgn val="ctr"/>
        <c:lblOffset val="100"/>
      </c:catAx>
      <c:valAx>
        <c:axId val="83597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359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979406420351302"/>
          <c:y val="6.3368222264899812E-2"/>
          <c:w val="0.47208618153500054"/>
          <c:h val="4.887291146533513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625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86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4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8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55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431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074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031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95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90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pPr/>
              <a:t>10/21/2024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3259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91180"/>
            <a:ext cx="12191999" cy="1747585"/>
          </a:xfrm>
        </p:spPr>
        <p:txBody>
          <a:bodyPr/>
          <a:lstStyle/>
          <a:p>
            <a:pPr algn="ctr"/>
            <a:r>
              <a:rPr lang="en-US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ВЛИЯНИЕ ЗАНЯТИЙ ЛЕГКОЙ АТЛЕТИКОЙ </a:t>
            </a:r>
            <a:r>
              <a:rPr lang="ru-RU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</a:t>
            </a:r>
            <a:r>
              <a:rPr lang="ru-RU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ЗДОРОВЬЕ ДЕТЕЙ НА НАЧАЛЬНОМ ЭТАПЕ ПОДГОТОВКИ:</a:t>
            </a:r>
            <a:r>
              <a:rPr lang="ru-RU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БИОМЕХАНИЧЕСКИЙ АСПЕКТ</a:t>
            </a:r>
            <a:endParaRPr lang="ru-RU" cap="none" spc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081" y="4765235"/>
            <a:ext cx="9027834" cy="17475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Работу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выполнила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Деркачева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Ольга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Сергеевна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студентка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группы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201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Спорт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(б) ФГБОУ ВО "ВГАФК”</a:t>
            </a:r>
            <a:b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Научные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руководители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 </a:t>
            </a:r>
            <a:b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Абдрахманова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И.В</a:t>
            </a:r>
            <a:r>
              <a:rPr lang="en-US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.,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к.п.н., </a:t>
            </a:r>
            <a:r>
              <a:rPr lang="en-US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доцент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кафедры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ТиТФКиС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ФГБОУ ВО  "ВГАФК" 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Лущик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И.В</a:t>
            </a:r>
            <a:r>
              <a:rPr lang="en-US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.,</a:t>
            </a:r>
            <a:r>
              <a:rPr lang="ru-RU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к.п.н., </a:t>
            </a:r>
            <a:r>
              <a:rPr lang="en-US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доцент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кафедры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</a:t>
            </a:r>
            <a:r>
              <a:rPr lang="en-US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ТиТФКиС</a:t>
            </a:r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 ФГБОУ ВО "ВГАФК"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667A928E-B0AC-CA04-FA7E-FB85BB58D2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5731" y="2437485"/>
            <a:ext cx="4548254" cy="310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95AEA6-A52F-0EC8-9EAC-B595889E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1270"/>
            <a:ext cx="12192000" cy="1003137"/>
          </a:xfrm>
        </p:spPr>
        <p:txBody>
          <a:bodyPr/>
          <a:lstStyle/>
          <a:p>
            <a:pPr algn="ctr"/>
            <a:r>
              <a:rPr lang="ru-RU" cap="none" spc="0" dirty="0">
                <a:solidFill>
                  <a:srgbClr val="FFFF00"/>
                </a:solidFill>
                <a:latin typeface="Arial"/>
                <a:ea typeface="+mj-lt"/>
                <a:cs typeface="+mj-lt"/>
              </a:rPr>
              <a:t>Общие рекомендации по составу тренировочных средств и методов в занятиях на начальном этапе подготовки</a:t>
            </a:r>
            <a:endParaRPr lang="ru-RU" cap="none" spc="0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61E0A8B-FCBC-152E-041D-01129EC8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0CC28E-0EE6-962C-C6B9-BF189B01DA11}"/>
              </a:ext>
            </a:extLst>
          </p:cNvPr>
          <p:cNvSpPr txBox="1"/>
          <p:nvPr/>
        </p:nvSpPr>
        <p:spPr>
          <a:xfrm>
            <a:off x="97973" y="1721786"/>
            <a:ext cx="11381821" cy="1323439"/>
          </a:xfrm>
          <a:prstGeom prst="rect">
            <a:avLst/>
          </a:prstGeom>
          <a:solidFill>
            <a:srgbClr val="C6F5BC">
              <a:alpha val="84000"/>
            </a:srgbClr>
          </a:solidFill>
          <a:ln>
            <a:solidFill>
              <a:srgbClr val="E3C2F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Содержание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подготовительной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части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тренировочных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заняти</a:t>
            </a:r>
            <a:r>
              <a:rPr lang="ru-RU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й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общая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организация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группы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краткий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вводный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инструктаж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текущее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занятие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до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5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минут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);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ходьба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медленный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бег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в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тех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или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иных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сочетаниях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(5–10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минут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);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 «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динамическая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»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разминка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под</a:t>
            </a:r>
            <a:r>
              <a:rPr lang="en-US" sz="2000" dirty="0" smtClean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руководством</a:t>
            </a:r>
            <a:r>
              <a:rPr lang="en-US" sz="20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тренера</a:t>
            </a:r>
            <a:r>
              <a:rPr lang="en-US" sz="20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 (5–10 </a:t>
            </a:r>
            <a:r>
              <a:rPr lang="en-US" sz="2000" dirty="0" err="1">
                <a:solidFill>
                  <a:schemeClr val="bg1"/>
                </a:solidFill>
                <a:latin typeface="Arial"/>
                <a:ea typeface="+mn-lt"/>
                <a:cs typeface="+mn-lt"/>
              </a:rPr>
              <a:t>минут</a:t>
            </a:r>
            <a:r>
              <a:rPr lang="en-US" sz="2000" dirty="0">
                <a:solidFill>
                  <a:schemeClr val="bg1"/>
                </a:solidFill>
                <a:latin typeface="Arial"/>
                <a:ea typeface="+mn-lt"/>
                <a:cs typeface="+mn-lt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3C41E4-6329-1072-370A-0113563FFCBE}"/>
              </a:ext>
            </a:extLst>
          </p:cNvPr>
          <p:cNvSpPr txBox="1"/>
          <p:nvPr/>
        </p:nvSpPr>
        <p:spPr>
          <a:xfrm>
            <a:off x="573312" y="3151056"/>
            <a:ext cx="11531600" cy="1323439"/>
          </a:xfrm>
          <a:prstGeom prst="rect">
            <a:avLst/>
          </a:prstGeom>
          <a:solidFill>
            <a:srgbClr val="E3C2F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С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одержание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заключительной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части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тренировочных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занятий</a:t>
            </a:r>
            <a:endParaRPr lang="ru-RU" sz="2000" b="1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медленный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бег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ходьба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до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5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минут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); </a:t>
            </a:r>
          </a:p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-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несколько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упражнений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«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растягивание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»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мышц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легкий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стретчинг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) и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активизацию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внимания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занимающихся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BC61F1-F0AE-8F48-1990-074BA48BE91D}"/>
              </a:ext>
            </a:extLst>
          </p:cNvPr>
          <p:cNvSpPr txBox="1"/>
          <p:nvPr/>
        </p:nvSpPr>
        <p:spPr>
          <a:xfrm>
            <a:off x="79090" y="4566048"/>
            <a:ext cx="8028000" cy="1323439"/>
          </a:xfrm>
          <a:prstGeom prst="rect">
            <a:avLst/>
          </a:prstGeom>
          <a:solidFill>
            <a:srgbClr val="F6E9B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Arial"/>
                <a:cs typeface="Arial"/>
              </a:rPr>
              <a:t>О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сновн</a:t>
            </a:r>
            <a:r>
              <a:rPr lang="ru-RU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ая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/>
                <a:cs typeface="Arial"/>
              </a:rPr>
              <a:t>часть</a:t>
            </a: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/>
                <a:cs typeface="Arial"/>
              </a:rPr>
              <a:t>занятия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  </a:t>
            </a:r>
            <a:endParaRPr lang="ru-RU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just"/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выполнение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определенных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двигательных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заданий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юными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легкоатлетами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под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непосредственным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руководством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тренера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через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интервалы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/>
                <a:cs typeface="Arial"/>
              </a:rPr>
              <a:t>отдыха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24301611-9B5E-D97E-CC18-D04DEA3423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989" t="10573" r="8899" b="878"/>
          <a:stretch/>
        </p:blipFill>
        <p:spPr>
          <a:xfrm>
            <a:off x="8304862" y="4364666"/>
            <a:ext cx="3887138" cy="247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491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8CD53-9B67-D1C1-8B1F-04D71F23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1" y="457742"/>
            <a:ext cx="9238434" cy="472969"/>
          </a:xfrm>
        </p:spPr>
        <p:txBody>
          <a:bodyPr/>
          <a:lstStyle/>
          <a:p>
            <a:r>
              <a:rPr lang="ru-RU" spc="0" dirty="0">
                <a:solidFill>
                  <a:srgbClr val="FFFF00"/>
                </a:solidFill>
                <a:latin typeface="Arial"/>
                <a:cs typeface="Arial"/>
              </a:rPr>
              <a:t>ВЫВОДЫ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E459FA4-D0EB-7C0F-C7A7-46380C84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12F5421-A1DB-0722-05A5-14AED63E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1C0F69-004C-9335-8B3A-6A7FE66674CD}"/>
              </a:ext>
            </a:extLst>
          </p:cNvPr>
          <p:cNvSpPr txBox="1"/>
          <p:nvPr/>
        </p:nvSpPr>
        <p:spPr>
          <a:xfrm>
            <a:off x="335281" y="1195560"/>
            <a:ext cx="1151128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Легкоатлетические упражнения оказывают разностороннее влияние на организм человека: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развивают силу, быстроту, гибкость, выносливость, ловкость, позволяют приобрести полезные двигательные навыки.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Занятия легкой атлетикой способствуют гармоничному развитию мышц, тренируют и укрепляют сердечно-сосудистую, дыхательную и нервную системы, </a:t>
            </a:r>
          </a:p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опорно-двигательный аппарат, улучшают обмен веществ</a:t>
            </a:r>
          </a:p>
        </p:txBody>
      </p:sp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32050852-1E98-84BB-7685-97FBB2745A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-161" r="21271" b="10142"/>
          <a:stretch/>
        </p:blipFill>
        <p:spPr>
          <a:xfrm>
            <a:off x="121509" y="3916635"/>
            <a:ext cx="3568297" cy="2834858"/>
          </a:xfrm>
          <a:prstGeom prst="rect">
            <a:avLst/>
          </a:prstGeom>
        </p:spPr>
      </p:pic>
      <p:pic>
        <p:nvPicPr>
          <p:cNvPr id="12" name="Рисунок 11" descr="Picture background">
            <a:extLst>
              <a:ext uri="{FF2B5EF4-FFF2-40B4-BE49-F238E27FC236}">
                <a16:creationId xmlns:a16="http://schemas.microsoft.com/office/drawing/2014/main" xmlns="" id="{DBC3EAAC-CFDB-6051-E410-3D2F05F7EE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12211" y="3903113"/>
            <a:ext cx="3958280" cy="2824435"/>
          </a:xfrm>
          <a:prstGeom prst="rect">
            <a:avLst/>
          </a:prstGeom>
        </p:spPr>
      </p:pic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xmlns="" id="{159B0447-DFD4-F28C-4560-6D08D55625E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4045" y="3891602"/>
            <a:ext cx="4153926" cy="284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78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0F07340-040D-2CEB-B94F-F7D467F1424C}"/>
              </a:ext>
            </a:extLst>
          </p:cNvPr>
          <p:cNvSpPr/>
          <p:nvPr/>
        </p:nvSpPr>
        <p:spPr>
          <a:xfrm>
            <a:off x="3514226" y="905487"/>
            <a:ext cx="8446383" cy="1431981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F13CD44D-5FB5-CD84-71CA-7CC5E68F9B21}"/>
              </a:ext>
            </a:extLst>
          </p:cNvPr>
          <p:cNvSpPr/>
          <p:nvPr/>
        </p:nvSpPr>
        <p:spPr>
          <a:xfrm>
            <a:off x="231391" y="1311796"/>
            <a:ext cx="3168515" cy="764582"/>
          </a:xfrm>
          <a:prstGeom prst="rightArrow">
            <a:avLst/>
          </a:prstGeom>
          <a:solidFill>
            <a:srgbClr val="E3C2F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04F36C-8F35-90A9-4F72-561F1EE0E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0" y="1182487"/>
            <a:ext cx="8219169" cy="99488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000" cap="none" spc="0" dirty="0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вид спорта, включающий бег, прыжки, метания, составленные из этих физических упражнений многоборья, а также спортивную ходьбу</a:t>
            </a:r>
            <a:endParaRPr lang="ru-RU" sz="2000" cap="none" spc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0A1924-BC84-5F22-08B0-7E3E8FD0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B9C94-2C98-4847-85F6-F4F5BD103B00}" type="datetime1">
              <a:rPr/>
              <a:pPr/>
              <a:t>20.10.2024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614C23C-36AA-8230-C202-F533221B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67FB6F3-C23F-3124-90BD-73BA80FA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2</a:t>
            </a:fld>
            <a:endParaRPr lang="en-US"/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24AD305E-B4A1-4C5D-F399-410CA6ACF0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0678" y="3127169"/>
            <a:ext cx="3135442" cy="2543105"/>
          </a:xfrm>
          <a:prstGeom prst="rect">
            <a:avLst/>
          </a:prstGeom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73E2054C-F41E-ACB5-33B3-FD06142390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5710" y="4700708"/>
            <a:ext cx="2916383" cy="2071927"/>
          </a:xfrm>
          <a:prstGeom prst="rect">
            <a:avLst/>
          </a:prstGeom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AA3729DE-6838-AAA2-337B-95D46F588C1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39625" y="2614469"/>
            <a:ext cx="2743200" cy="2195896"/>
          </a:xfrm>
          <a:prstGeom prst="rect">
            <a:avLst/>
          </a:prstGeom>
        </p:spPr>
      </p:pic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xmlns="" id="{25CFEFC3-05F5-7D6B-11C5-10BD6C491E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5711" y="2550012"/>
            <a:ext cx="2916383" cy="2071926"/>
          </a:xfrm>
          <a:prstGeom prst="rect">
            <a:avLst/>
          </a:prstGeom>
        </p:spPr>
      </p:pic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xmlns="" id="{F44DC6E0-6A7A-787B-C3C6-49B9A70A1C0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39626" y="4943162"/>
            <a:ext cx="2743200" cy="182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178960-3532-287D-1736-AE91B9762034}"/>
              </a:ext>
            </a:extLst>
          </p:cNvPr>
          <p:cNvSpPr txBox="1"/>
          <p:nvPr/>
        </p:nvSpPr>
        <p:spPr>
          <a:xfrm>
            <a:off x="345710" y="1449097"/>
            <a:ext cx="272123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Легкая атлетика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58A110-C801-CDBF-F575-C04F6219C6A3}"/>
              </a:ext>
            </a:extLst>
          </p:cNvPr>
          <p:cNvSpPr txBox="1"/>
          <p:nvPr/>
        </p:nvSpPr>
        <p:spPr>
          <a:xfrm>
            <a:off x="-63993" y="145450"/>
            <a:ext cx="1218655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Arial"/>
                <a:cs typeface="Arial"/>
              </a:rPr>
              <a:t>Определение понятия 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3513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4C9CD2-EAE5-61B4-0CC6-A2CBE7BC5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9429"/>
            <a:ext cx="12192000" cy="623718"/>
          </a:xfrm>
        </p:spPr>
        <p:txBody>
          <a:bodyPr/>
          <a:lstStyle/>
          <a:p>
            <a:pPr algn="ctr"/>
            <a:r>
              <a:rPr lang="ru-RU" cap="none" spc="0" dirty="0">
                <a:solidFill>
                  <a:srgbClr val="FFFF00"/>
                </a:solidFill>
                <a:latin typeface="Arial"/>
                <a:ea typeface="+mj-lt"/>
                <a:cs typeface="+mj-lt"/>
              </a:rPr>
              <a:t>Возрастные границы лиц, проходящих спортивную подготовку</a:t>
            </a:r>
            <a:endParaRPr lang="ru-RU" cap="none" spc="0" dirty="0">
              <a:solidFill>
                <a:srgbClr val="FFFF00"/>
              </a:solidFill>
              <a:latin typeface="Arial"/>
              <a:cs typeface="Calibri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6D95891D-6511-3BF7-02D3-317A3250AC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3779481"/>
              </p:ext>
            </p:extLst>
          </p:nvPr>
        </p:nvGraphicFramePr>
        <p:xfrm>
          <a:off x="508000" y="1525024"/>
          <a:ext cx="11117172" cy="14020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604359">
                  <a:extLst>
                    <a:ext uri="{9D8B030D-6E8A-4147-A177-3AD203B41FA5}">
                      <a16:colId xmlns:a16="http://schemas.microsoft.com/office/drawing/2014/main" xmlns="" val="2141317976"/>
                    </a:ext>
                  </a:extLst>
                </a:gridCol>
                <a:gridCol w="2961619">
                  <a:extLst>
                    <a:ext uri="{9D8B030D-6E8A-4147-A177-3AD203B41FA5}">
                      <a16:colId xmlns:a16="http://schemas.microsoft.com/office/drawing/2014/main" xmlns="" val="4064828005"/>
                    </a:ext>
                  </a:extLst>
                </a:gridCol>
                <a:gridCol w="2775597">
                  <a:extLst>
                    <a:ext uri="{9D8B030D-6E8A-4147-A177-3AD203B41FA5}">
                      <a16:colId xmlns:a16="http://schemas.microsoft.com/office/drawing/2014/main" xmlns="" val="3754464898"/>
                    </a:ext>
                  </a:extLst>
                </a:gridCol>
                <a:gridCol w="2775597">
                  <a:extLst>
                    <a:ext uri="{9D8B030D-6E8A-4147-A177-3AD203B41FA5}">
                      <a16:colId xmlns:a16="http://schemas.microsoft.com/office/drawing/2014/main" xmlns="" val="3326759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Этап спортивной подготовки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Срок реализации этапа (лет)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Минимальный возраст для зачисления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Наполняемость группы (человек)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686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Начальный этап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</a:rPr>
                        <a:t>10-20 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1825002"/>
                  </a:ext>
                </a:extLst>
              </a:tr>
            </a:tbl>
          </a:graphicData>
        </a:graphic>
      </p:graphicFrame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1BE6E1-DA30-BEEB-ED9A-63C6C46DE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E9424D38-A3E0-CE1D-7375-C0B0943BBF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0668" y="3062210"/>
            <a:ext cx="4607308" cy="354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1732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A9823D7B-AAA9-9C3B-80D8-3F9E310247EF}"/>
              </a:ext>
            </a:extLst>
          </p:cNvPr>
          <p:cNvSpPr/>
          <p:nvPr/>
        </p:nvSpPr>
        <p:spPr>
          <a:xfrm>
            <a:off x="364321" y="2415164"/>
            <a:ext cx="11471609" cy="6127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7AF891B-FA48-091B-24FB-102BB1BFEC00}"/>
              </a:ext>
            </a:extLst>
          </p:cNvPr>
          <p:cNvSpPr/>
          <p:nvPr/>
        </p:nvSpPr>
        <p:spPr>
          <a:xfrm>
            <a:off x="361589" y="1711226"/>
            <a:ext cx="11471573" cy="6155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9B53F52-30FB-040F-E6DE-F3A3A6054AA5}"/>
              </a:ext>
            </a:extLst>
          </p:cNvPr>
          <p:cNvSpPr/>
          <p:nvPr/>
        </p:nvSpPr>
        <p:spPr>
          <a:xfrm>
            <a:off x="358819" y="1010386"/>
            <a:ext cx="5004439" cy="621091"/>
          </a:xfrm>
          <a:prstGeom prst="roundRect">
            <a:avLst/>
          </a:prstGeom>
          <a:solidFill>
            <a:schemeClr val="tx1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2FD1AE-D802-F641-C5F0-1A54A4CF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4348"/>
            <a:ext cx="12188069" cy="629470"/>
          </a:xfrm>
        </p:spPr>
        <p:txBody>
          <a:bodyPr/>
          <a:lstStyle/>
          <a:p>
            <a:pPr algn="ctr"/>
            <a:r>
              <a:rPr lang="ru-RU" cap="none" spc="0" dirty="0">
                <a:solidFill>
                  <a:srgbClr val="FFFF00"/>
                </a:solidFill>
                <a:latin typeface="Arial"/>
                <a:ea typeface="Calibri"/>
                <a:cs typeface="Calibri"/>
              </a:rPr>
              <a:t>Роль легкоатлетических упражнений</a:t>
            </a:r>
            <a:endParaRPr lang="ru-RU" cap="none" spc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617A9C8-BC33-7D5B-32EA-206FBCE8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9F0CC-DCF5-460F-8051-9F6503B44DA8}" type="datetime1">
              <a:rPr/>
              <a:pPr/>
              <a:t>20.10.2024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20A9286-7ABD-BFC6-B85C-6421BCBE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1332482" y="2523019"/>
            <a:ext cx="2669427" cy="365125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C0D430E-286C-C870-9C6A-850217680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0ECCA3-01D3-E75E-7C83-4B17E5E5792E}"/>
              </a:ext>
            </a:extLst>
          </p:cNvPr>
          <p:cNvSpPr txBox="1"/>
          <p:nvPr/>
        </p:nvSpPr>
        <p:spPr>
          <a:xfrm>
            <a:off x="290546" y="5908638"/>
            <a:ext cx="5479738" cy="54168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400" b="1" dirty="0">
              <a:solidFill>
                <a:srgbClr val="FF0000"/>
              </a:solidFill>
              <a:latin typeface="Arial"/>
              <a:ea typeface="Calibri"/>
              <a:cs typeface="Calibri"/>
            </a:endParaRPr>
          </a:p>
          <a:p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ru-RU" sz="2200" b="1" dirty="0">
                <a:solidFill>
                  <a:srgbClr val="BC7FEB"/>
                </a:solidFill>
                <a:latin typeface="Calibri"/>
                <a:cs typeface="Calibri"/>
              </a:rPr>
              <a:t>Позволяют приобрести широкий диапазон двигательных умений и навыков </a:t>
            </a:r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 sz="22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 sz="2000" b="1" dirty="0">
              <a:solidFill>
                <a:srgbClr val="BC7FEB"/>
              </a:solidFill>
              <a:latin typeface="Calibri"/>
              <a:cs typeface="Calibri"/>
            </a:endParaRPr>
          </a:p>
          <a:p>
            <a:endParaRPr lang="ru-RU" sz="2000" b="1" dirty="0">
              <a:solidFill>
                <a:srgbClr val="BC7FEB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AutoNum type="arabicPeriod"/>
            </a:pPr>
            <a:endParaRPr lang="ru-RU"/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3B5DD197-8BFC-5922-BB96-2071F3EA89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2741" y="3179167"/>
            <a:ext cx="4276724" cy="35600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E4EEFF-041F-F25D-E03C-DB01016A659D}"/>
              </a:ext>
            </a:extLst>
          </p:cNvPr>
          <p:cNvSpPr txBox="1"/>
          <p:nvPr/>
        </p:nvSpPr>
        <p:spPr>
          <a:xfrm>
            <a:off x="359190" y="1019865"/>
            <a:ext cx="11623536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ru-RU" sz="2200" dirty="0">
              <a:latin typeface="Calibri"/>
              <a:ea typeface="Calibri"/>
              <a:cs typeface="Arial"/>
            </a:endParaRPr>
          </a:p>
          <a:p>
            <a:pPr marL="342900" indent="-342900">
              <a:buAutoNum type="arabicPeriod" startAt="4"/>
            </a:pPr>
            <a:endParaRPr lang="ru-RU" sz="2200" dirty="0">
              <a:solidFill>
                <a:srgbClr val="FFFFFF"/>
              </a:solidFill>
              <a:latin typeface="Calibri"/>
              <a:ea typeface="Calibri"/>
              <a:cs typeface="Arial"/>
            </a:endParaRPr>
          </a:p>
          <a:p>
            <a:r>
              <a:rPr lang="ru-RU" sz="2000" b="1" dirty="0">
                <a:latin typeface="Arial"/>
                <a:cs typeface="Arial"/>
              </a:rPr>
              <a:t>Укрепляют здоровье, поддерживают высокий уровень жизнедеятельности органов и систем организма</a:t>
            </a:r>
            <a:endParaRPr lang="ru-RU" sz="2000" b="1" dirty="0">
              <a:latin typeface="Arial"/>
              <a:ea typeface="Calibri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1983657-2D83-5990-F0C2-9F114F731B3E}"/>
              </a:ext>
            </a:extLst>
          </p:cNvPr>
          <p:cNvSpPr txBox="1"/>
          <p:nvPr/>
        </p:nvSpPr>
        <p:spPr>
          <a:xfrm>
            <a:off x="290546" y="1074402"/>
            <a:ext cx="51507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/>
                <a:cs typeface="Arial"/>
              </a:rPr>
              <a:t>Легкоатлетические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cs typeface="Arial"/>
              </a:rPr>
              <a:t>упражнения</a:t>
            </a:r>
            <a:endParaRPr lang="ru-RU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EBC8BC5-5DEF-583E-71E6-20BDA4B200E0}"/>
              </a:ext>
            </a:extLst>
          </p:cNvPr>
          <p:cNvSpPr txBox="1"/>
          <p:nvPr/>
        </p:nvSpPr>
        <p:spPr>
          <a:xfrm>
            <a:off x="362226" y="2482572"/>
            <a:ext cx="1147858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latin typeface="Arial"/>
                <a:cs typeface="Arial"/>
              </a:rPr>
              <a:t>Позволяют приобрести широкий диапазон двигательных умений и навыков </a:t>
            </a:r>
            <a:r>
              <a:rPr lang="ru-RU" sz="2000" dirty="0">
                <a:latin typeface="Arial"/>
                <a:cs typeface="Arial"/>
              </a:rPr>
              <a:t>​</a:t>
            </a:r>
            <a:endParaRPr lang="ru-RU" sz="2000" dirty="0">
              <a:latin typeface="Arial"/>
            </a:endParaRPr>
          </a:p>
          <a:p>
            <a:endParaRPr lang="ru-RU" sz="2200" dirty="0">
              <a:latin typeface="Calibri"/>
              <a:cs typeface="Arial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79442889-DACB-14A2-00C0-E6E9F4DFC5DF}"/>
              </a:ext>
            </a:extLst>
          </p:cNvPr>
          <p:cNvSpPr/>
          <p:nvPr/>
        </p:nvSpPr>
        <p:spPr>
          <a:xfrm>
            <a:off x="367105" y="3179772"/>
            <a:ext cx="7364386" cy="6182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u="none" strike="noStrik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Улучшают подвижность в суставах </a:t>
            </a:r>
            <a:endParaRPr lang="ru-RU" sz="2000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8319AB01-1C11-6391-D090-E2F6416441E8}"/>
              </a:ext>
            </a:extLst>
          </p:cNvPr>
          <p:cNvSpPr/>
          <p:nvPr/>
        </p:nvSpPr>
        <p:spPr>
          <a:xfrm>
            <a:off x="361589" y="3905708"/>
            <a:ext cx="7353305" cy="6072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u="none" strike="noStrike" baseline="0" dirty="0">
                <a:solidFill>
                  <a:srgbClr val="FFFFFF"/>
                </a:solidFill>
                <a:latin typeface="Arial"/>
                <a:ea typeface="Calibri"/>
                <a:cs typeface="Calibri"/>
              </a:rPr>
              <a:t> Развивают силу, быстроту, выносливость </a:t>
            </a:r>
            <a:endParaRPr lang="ru-RU" sz="2000" dirty="0">
              <a:latin typeface="Arial"/>
              <a:cs typeface="Arial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5F9E3C98-D4C7-E203-246D-902EF050E8C5}"/>
              </a:ext>
            </a:extLst>
          </p:cNvPr>
          <p:cNvSpPr/>
          <p:nvPr/>
        </p:nvSpPr>
        <p:spPr>
          <a:xfrm>
            <a:off x="358819" y="4675844"/>
            <a:ext cx="7345019" cy="6072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0" u="none" strike="noStrike" baseline="0" dirty="0">
                <a:solidFill>
                  <a:srgbClr val="FFFFFF"/>
                </a:solidFill>
                <a:latin typeface="Arial"/>
                <a:ea typeface="Arial"/>
                <a:cs typeface="Arial"/>
              </a:rPr>
              <a:t>Способствуют воспитание волевых  качеств​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886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6BC836-C99E-9518-F45F-C8457217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8152"/>
            <a:ext cx="12192000" cy="556478"/>
          </a:xfrm>
        </p:spPr>
        <p:txBody>
          <a:bodyPr/>
          <a:lstStyle/>
          <a:p>
            <a:pPr algn="ctr"/>
            <a:r>
              <a:rPr lang="ru-RU" cap="none" spc="0" dirty="0">
                <a:solidFill>
                  <a:srgbClr val="FFFF00"/>
                </a:solidFill>
                <a:latin typeface="Arial"/>
                <a:ea typeface="Calibri"/>
                <a:cs typeface="Calibri"/>
              </a:rPr>
              <a:t>Положительное влияние занятий бегом на организм </a:t>
            </a:r>
            <a:endParaRPr lang="ru-RU" cap="none" spc="0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245FCA7-9F64-CA58-0F31-021FE5CED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FC2450A-6B2D-76DC-AD06-8CC34396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B671B3A-1135-1A7D-3607-3CEFDEAB7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FEAAB8DA-0FA9-C657-B219-048EDC782474}"/>
              </a:ext>
            </a:extLst>
          </p:cNvPr>
          <p:cNvSpPr/>
          <p:nvPr/>
        </p:nvSpPr>
        <p:spPr>
          <a:xfrm>
            <a:off x="4148137" y="3217069"/>
            <a:ext cx="3462337" cy="13787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dirty="0">
                <a:solidFill>
                  <a:srgbClr val="E3C2FC"/>
                </a:solidFill>
                <a:latin typeface="Calibri"/>
                <a:ea typeface="Calibri"/>
                <a:cs typeface="Calibri"/>
              </a:rPr>
              <a:t>Занятия оздоровительным  бегом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8839B78-C8C9-45FA-12D3-F22C33DE9102}"/>
              </a:ext>
            </a:extLst>
          </p:cNvPr>
          <p:cNvSpPr/>
          <p:nvPr/>
        </p:nvSpPr>
        <p:spPr>
          <a:xfrm>
            <a:off x="304800" y="1512093"/>
            <a:ext cx="3128962" cy="16168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Нормализация уровня артериального давления</a:t>
            </a:r>
            <a:endParaRPr lang="ru-RU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2EB1556-3358-986E-891D-5C053EDF12F4}"/>
              </a:ext>
            </a:extLst>
          </p:cNvPr>
          <p:cNvSpPr/>
          <p:nvPr/>
        </p:nvSpPr>
        <p:spPr>
          <a:xfrm>
            <a:off x="8201025" y="1604962"/>
            <a:ext cx="3424237" cy="16049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Увеличение</a:t>
            </a:r>
            <a:r>
              <a:rPr lang="ru-RU" sz="2000" b="1" i="0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объёма лёгких</a:t>
            </a:r>
            <a:r>
              <a:rPr lang="ru-RU" sz="2000" b="1" i="0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, 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повышение</a:t>
            </a:r>
            <a:r>
              <a:rPr lang="ru-RU" sz="2000" b="1" i="0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эффективности </a:t>
            </a:r>
            <a:r>
              <a:rPr lang="ru-RU" sz="2000" b="1" i="0" dirty="0">
                <a:solidFill>
                  <a:schemeClr val="tx1"/>
                </a:solidFill>
                <a:latin typeface="Calibri"/>
                <a:ea typeface="YS Text"/>
                <a:cs typeface="YS Text"/>
              </a:rPr>
              <a:t>газообмена</a:t>
            </a:r>
            <a:endParaRPr lang="ru-RU" sz="20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F117E416-04DB-1AC7-32ED-C1CD5500C172}"/>
              </a:ext>
            </a:extLst>
          </p:cNvPr>
          <p:cNvSpPr/>
          <p:nvPr/>
        </p:nvSpPr>
        <p:spPr>
          <a:xfrm>
            <a:off x="304800" y="4755356"/>
            <a:ext cx="3271837" cy="186928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b="1" dirty="0">
                <a:latin typeface="Calibri"/>
                <a:ea typeface="Calibri"/>
                <a:cs typeface="Calibri"/>
              </a:rPr>
              <a:t>Повышение сопротивляемости организма к инфекционным и другим заболеваниям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A6B8A314-6400-7203-4A92-319714697DC7}"/>
              </a:ext>
            </a:extLst>
          </p:cNvPr>
          <p:cNvSpPr/>
          <p:nvPr/>
        </p:nvSpPr>
        <p:spPr>
          <a:xfrm>
            <a:off x="8193881" y="4752974"/>
            <a:ext cx="3417093" cy="18716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Уравновешивание 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симпатической и парасимпатической 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нервной систем</a:t>
            </a:r>
            <a:endParaRPr lang="ru-RU" sz="20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6" name="Стрелка: штриховая вправо 15">
            <a:extLst>
              <a:ext uri="{FF2B5EF4-FFF2-40B4-BE49-F238E27FC236}">
                <a16:creationId xmlns:a16="http://schemas.microsoft.com/office/drawing/2014/main" xmlns="" id="{CBD92AA3-0349-657C-0D5E-56DBE0D4BB97}"/>
              </a:ext>
            </a:extLst>
          </p:cNvPr>
          <p:cNvSpPr/>
          <p:nvPr/>
        </p:nvSpPr>
        <p:spPr>
          <a:xfrm rot="19500000">
            <a:off x="7408068" y="2886074"/>
            <a:ext cx="919162" cy="652462"/>
          </a:xfrm>
          <a:prstGeom prst="stripedRightArrow">
            <a:avLst/>
          </a:prstGeom>
          <a:solidFill>
            <a:srgbClr val="BC7F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xmlns="" id="{7AF12A21-5FD0-D68E-14C8-562FC8B7F9D8}"/>
              </a:ext>
            </a:extLst>
          </p:cNvPr>
          <p:cNvSpPr/>
          <p:nvPr/>
        </p:nvSpPr>
        <p:spPr>
          <a:xfrm rot="13080000">
            <a:off x="3429138" y="2881095"/>
            <a:ext cx="909637" cy="652462"/>
          </a:xfrm>
          <a:prstGeom prst="stripedRightArrow">
            <a:avLst/>
          </a:prstGeom>
          <a:solidFill>
            <a:srgbClr val="BC7F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штриховая вправо 18">
            <a:extLst>
              <a:ext uri="{FF2B5EF4-FFF2-40B4-BE49-F238E27FC236}">
                <a16:creationId xmlns:a16="http://schemas.microsoft.com/office/drawing/2014/main" xmlns="" id="{D822CC43-E958-71BD-2B58-D6F5529719F4}"/>
              </a:ext>
            </a:extLst>
          </p:cNvPr>
          <p:cNvSpPr/>
          <p:nvPr/>
        </p:nvSpPr>
        <p:spPr>
          <a:xfrm rot="2160000">
            <a:off x="7417915" y="4244531"/>
            <a:ext cx="900112" cy="681037"/>
          </a:xfrm>
          <a:prstGeom prst="stripedRightArrow">
            <a:avLst/>
          </a:prstGeom>
          <a:solidFill>
            <a:srgbClr val="BC7F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штриховая вправо 19">
            <a:extLst>
              <a:ext uri="{FF2B5EF4-FFF2-40B4-BE49-F238E27FC236}">
                <a16:creationId xmlns:a16="http://schemas.microsoft.com/office/drawing/2014/main" xmlns="" id="{9D666BCC-AE16-6801-4121-6B1DFEB5E3C7}"/>
              </a:ext>
            </a:extLst>
          </p:cNvPr>
          <p:cNvSpPr/>
          <p:nvPr/>
        </p:nvSpPr>
        <p:spPr>
          <a:xfrm rot="8520000">
            <a:off x="3430931" y="4253665"/>
            <a:ext cx="900112" cy="671512"/>
          </a:xfrm>
          <a:prstGeom prst="stripedRightArrow">
            <a:avLst/>
          </a:prstGeom>
          <a:solidFill>
            <a:srgbClr val="BC7F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Picture background">
            <a:extLst>
              <a:ext uri="{FF2B5EF4-FFF2-40B4-BE49-F238E27FC236}">
                <a16:creationId xmlns:a16="http://schemas.microsoft.com/office/drawing/2014/main" xmlns="" id="{53F60510-2ADE-E5E8-39CF-6134F25758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3425" y="1295702"/>
            <a:ext cx="2628900" cy="1694845"/>
          </a:xfrm>
          <a:prstGeom prst="rect">
            <a:avLst/>
          </a:prstGeom>
        </p:spPr>
      </p:pic>
      <p:pic>
        <p:nvPicPr>
          <p:cNvPr id="25" name="Рисунок 24" descr="Чашка Кубок">
            <a:extLst>
              <a:ext uri="{FF2B5EF4-FFF2-40B4-BE49-F238E27FC236}">
                <a16:creationId xmlns:a16="http://schemas.microsoft.com/office/drawing/2014/main" xmlns="" id="{A0036EB1-CE8A-BF41-9632-5E7BF177D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583168" y="3905250"/>
            <a:ext cx="2295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31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B728A2-8C6A-6060-0942-BA806AB66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86" y="141467"/>
            <a:ext cx="12221886" cy="632549"/>
          </a:xfrm>
        </p:spPr>
        <p:txBody>
          <a:bodyPr/>
          <a:lstStyle/>
          <a:p>
            <a:pPr algn="ctr"/>
            <a:r>
              <a:rPr lang="ru-RU" sz="2600" cap="none" spc="0" dirty="0">
                <a:solidFill>
                  <a:srgbClr val="FFFF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Влияние легкоатлетических упражнений на формирование скелета</a:t>
            </a:r>
            <a:r>
              <a:rPr lang="ru-RU" sz="2600" cap="none" spc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FCB5966-9CA1-C616-2782-0C6B1A36C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F859FF4-8303-5F3B-B2A0-F663E6EF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86D369-009F-0693-B98B-3E16A295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6</a:t>
            </a:fld>
            <a:endParaRPr lang="en-US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F9200A4-369B-8D1E-5F9F-BD08B6202920}"/>
              </a:ext>
            </a:extLst>
          </p:cNvPr>
          <p:cNvSpPr/>
          <p:nvPr/>
        </p:nvSpPr>
        <p:spPr>
          <a:xfrm>
            <a:off x="8881" y="1081087"/>
            <a:ext cx="12194252" cy="571499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Внешняя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форма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костей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становится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массивнее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и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толще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за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счёт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увеличения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костной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массы</a:t>
            </a:r>
            <a:endParaRPr lang="ru-RU" sz="2000" dirty="0">
              <a:solidFill>
                <a:schemeClr val="bg2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90EAFA8C-1462-FC04-FADC-FD5F53FEE820}"/>
              </a:ext>
            </a:extLst>
          </p:cNvPr>
          <p:cNvSpPr/>
          <p:nvPr/>
        </p:nvSpPr>
        <p:spPr>
          <a:xfrm>
            <a:off x="11906" y="1788319"/>
            <a:ext cx="12191138" cy="630168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Внутренний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состав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кости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изменяется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, в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частности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,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происходит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утолщение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её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компактного</a:t>
            </a:r>
            <a:r>
              <a:rPr lang="en-US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вещества</a:t>
            </a:r>
            <a:r>
              <a:rPr lang="en-US" b="1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endParaRPr lang="ru-RU" b="1" dirty="0">
              <a:solidFill>
                <a:schemeClr val="bg2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41826481-B0AD-699B-4840-CB66F396AE8E}"/>
              </a:ext>
            </a:extLst>
          </p:cNvPr>
          <p:cNvSpPr/>
          <p:nvPr/>
        </p:nvSpPr>
        <p:spPr>
          <a:xfrm>
            <a:off x="8662" y="2508077"/>
            <a:ext cx="12194381" cy="611981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Перекладины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губчатого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вещества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становятся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толще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,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крупнее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,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ячейки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между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ними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больше</a:t>
            </a:r>
            <a:endParaRPr lang="ru-RU" sz="2000" b="1" dirty="0">
              <a:solidFill>
                <a:schemeClr val="bg2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4EDDB74A-BE8A-9157-7509-0F587B22F9B1}"/>
              </a:ext>
            </a:extLst>
          </p:cNvPr>
          <p:cNvSpPr/>
          <p:nvPr/>
        </p:nvSpPr>
        <p:spPr>
          <a:xfrm>
            <a:off x="-4557" y="3215515"/>
            <a:ext cx="12209324" cy="629304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Переломы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у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спортсменов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срастаются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быстрее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,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чем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у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людей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,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не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занимающихся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Arial"/>
                <a:cs typeface="Arial"/>
              </a:rPr>
              <a:t>спортом</a:t>
            </a:r>
            <a:r>
              <a:rPr lang="en-US" sz="2000" b="1" i="0" dirty="0">
                <a:solidFill>
                  <a:schemeClr val="bg2"/>
                </a:solidFill>
                <a:latin typeface="Arial"/>
                <a:ea typeface="Arial"/>
                <a:cs typeface="Arial"/>
              </a:rPr>
              <a:t>​</a:t>
            </a:r>
            <a:endParaRPr lang="ru-RU" sz="2000" dirty="0">
              <a:solidFill>
                <a:schemeClr val="bg2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4F5DE238-E752-192E-E115-79CA54FE9BB7}"/>
              </a:ext>
            </a:extLst>
          </p:cNvPr>
          <p:cNvSpPr/>
          <p:nvPr/>
        </p:nvSpPr>
        <p:spPr>
          <a:xfrm>
            <a:off x="-18843" y="3953496"/>
            <a:ext cx="12207599" cy="632549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Суставной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хрящ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,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покрывающий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суставные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поверхности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костей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,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может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утолщаться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,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что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 </a:t>
            </a:r>
            <a:r>
              <a:rPr lang="en-US" sz="2000" b="1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усиливает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его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амортизационные</a:t>
            </a:r>
            <a:r>
              <a:rPr lang="en-US" sz="2000" b="1" i="0" u="none" strike="noStrike" baseline="0" dirty="0">
                <a:solidFill>
                  <a:schemeClr val="bg2"/>
                </a:solidFill>
                <a:latin typeface="Arial"/>
                <a:ea typeface="YS Text"/>
                <a:cs typeface="YS Text"/>
              </a:rPr>
              <a:t> </a:t>
            </a:r>
            <a:r>
              <a:rPr lang="en-US" sz="2000" b="1" i="0" u="none" strike="noStrike" baseline="0" dirty="0" err="1">
                <a:solidFill>
                  <a:schemeClr val="bg2"/>
                </a:solidFill>
                <a:latin typeface="Arial"/>
                <a:ea typeface="YS Text"/>
                <a:cs typeface="YS Text"/>
              </a:rPr>
              <a:t>свойства</a:t>
            </a:r>
            <a:endParaRPr lang="ru-RU" sz="2000" b="1" dirty="0" err="1">
              <a:solidFill>
                <a:schemeClr val="bg2"/>
              </a:solidFill>
              <a:latin typeface="Arial"/>
            </a:endParaRPr>
          </a:p>
        </p:txBody>
      </p:sp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xmlns="" id="{1FDC70D2-474E-A6F6-4F15-7D1746F469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7966" y="4660896"/>
            <a:ext cx="3756068" cy="211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0815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B4B93F-68F8-FE04-4386-F04499028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1760"/>
            <a:ext cx="12192000" cy="1624006"/>
          </a:xfrm>
        </p:spPr>
        <p:txBody>
          <a:bodyPr/>
          <a:lstStyle/>
          <a:p>
            <a:pPr algn="ctr"/>
            <a:r>
              <a:rPr lang="ru-RU" sz="2600" cap="none" spc="0" dirty="0">
                <a:solidFill>
                  <a:srgbClr val="FFFF00"/>
                </a:solidFill>
                <a:latin typeface="Arial"/>
                <a:cs typeface="Arial"/>
              </a:rPr>
              <a:t>Статистика проблем с опорно-двигательным </a:t>
            </a:r>
            <a:br>
              <a:rPr lang="ru-RU" sz="2600" cap="none" spc="0" dirty="0">
                <a:solidFill>
                  <a:srgbClr val="FFFF00"/>
                </a:solidFill>
                <a:latin typeface="Arial"/>
                <a:cs typeface="Arial"/>
              </a:rPr>
            </a:br>
            <a:r>
              <a:rPr lang="ru-RU" sz="2600" cap="none" spc="0" dirty="0">
                <a:solidFill>
                  <a:srgbClr val="FFFF00"/>
                </a:solidFill>
                <a:latin typeface="Arial"/>
                <a:cs typeface="Arial"/>
              </a:rPr>
              <a:t>аппаратом у школьников</a:t>
            </a:r>
            <a:r>
              <a:rPr lang="ru-RU" sz="1400" b="0" dirty="0">
                <a:solidFill>
                  <a:srgbClr val="333333"/>
                </a:solidFill>
                <a:latin typeface="PT Sans"/>
              </a:rPr>
              <a:t/>
            </a:r>
            <a:br>
              <a:rPr lang="ru-RU" sz="1400" b="0" dirty="0">
                <a:solidFill>
                  <a:srgbClr val="333333"/>
                </a:solidFill>
                <a:latin typeface="PT Sans"/>
              </a:rPr>
            </a:br>
            <a:r>
              <a:rPr lang="ru-RU" sz="1400" b="0" dirty="0">
                <a:solidFill>
                  <a:srgbClr val="333333"/>
                </a:solidFill>
                <a:latin typeface="PT Sans"/>
              </a:rPr>
              <a:t/>
            </a:r>
            <a:br>
              <a:rPr lang="ru-RU" sz="1400" b="0" dirty="0">
                <a:solidFill>
                  <a:srgbClr val="333333"/>
                </a:solidFill>
                <a:latin typeface="PT Sans"/>
              </a:rPr>
            </a:br>
            <a:endParaRPr lang="ru-RU" sz="1400" b="0" dirty="0">
              <a:solidFill>
                <a:srgbClr val="333333"/>
              </a:solidFill>
              <a:latin typeface="PT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F21269-13B8-9A9D-6F3B-911D8F4C06F5}"/>
              </a:ext>
            </a:extLst>
          </p:cNvPr>
          <p:cNvSpPr txBox="1"/>
          <p:nvPr/>
        </p:nvSpPr>
        <p:spPr>
          <a:xfrm>
            <a:off x="6573520" y="3807211"/>
            <a:ext cx="5295336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latin typeface="Arial"/>
                <a:cs typeface="Arial"/>
              </a:rPr>
              <a:t>График наглядно показывает, как образ жизни современных школьников влияет на их здоровье</a:t>
            </a:r>
          </a:p>
          <a:p>
            <a:endParaRPr lang="ru-RU" sz="2000" dirty="0">
              <a:latin typeface="Arial"/>
              <a:cs typeface="Arial"/>
            </a:endParaRPr>
          </a:p>
          <a:p>
            <a:r>
              <a:rPr lang="ru-RU" sz="2000" dirty="0">
                <a:latin typeface="Arial"/>
                <a:cs typeface="Arial"/>
              </a:rPr>
              <a:t>Можно сделать вывод о необходимости и важности физической активности для здоровья опорно-двигательного аппарата человека и всего организма в целом</a:t>
            </a:r>
            <a:endParaRPr lang="ru-RU" sz="1400" dirty="0">
              <a:solidFill>
                <a:srgbClr val="333333"/>
              </a:solidFill>
              <a:latin typeface="PT Sans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D0C203A-8DA0-2E2E-0B2C-641DBA8D7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888186528"/>
              </p:ext>
            </p:extLst>
          </p:nvPr>
        </p:nvGraphicFramePr>
        <p:xfrm>
          <a:off x="203200" y="1624006"/>
          <a:ext cx="6471920" cy="4998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8578746-58C5-1D6D-EF20-6DAAF39939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5085" y="1169490"/>
            <a:ext cx="2540251" cy="24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19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A9ADAD-8CD4-FA91-8D1C-3C94D487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299" y="284077"/>
            <a:ext cx="12200279" cy="552048"/>
          </a:xfrm>
        </p:spPr>
        <p:txBody>
          <a:bodyPr/>
          <a:lstStyle/>
          <a:p>
            <a:pPr algn="ctr"/>
            <a:r>
              <a:rPr lang="ru-RU" sz="2600" cap="none" spc="0" dirty="0">
                <a:solidFill>
                  <a:srgbClr val="FFFF00"/>
                </a:solidFill>
                <a:latin typeface="Arial"/>
                <a:cs typeface="Arial"/>
              </a:rPr>
              <a:t>Влияние занятий легкой атлетикой на опорно-двигательный аппарат</a:t>
            </a:r>
            <a:endParaRPr lang="ru-RU" sz="2600" cap="none" spc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871677-4D00-34E8-0BB4-18BC4209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C543913-4EB7-79E1-1112-CD703161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8</a:t>
            </a:fld>
            <a:endParaRPr lang="en-US"/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0F16432A-3AB9-9BF5-F2CE-7195028808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5590" y="4281966"/>
            <a:ext cx="5204254" cy="220704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7A6015E2-CFB4-2394-3A0C-C5B370A5484B}"/>
              </a:ext>
            </a:extLst>
          </p:cNvPr>
          <p:cNvSpPr/>
          <p:nvPr/>
        </p:nvSpPr>
        <p:spPr>
          <a:xfrm>
            <a:off x="0" y="1214507"/>
            <a:ext cx="12200279" cy="552048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0CD96F2-2624-73E1-9CBA-C0625654E86B}"/>
              </a:ext>
            </a:extLst>
          </p:cNvPr>
          <p:cNvSpPr/>
          <p:nvPr/>
        </p:nvSpPr>
        <p:spPr>
          <a:xfrm>
            <a:off x="0" y="2079480"/>
            <a:ext cx="12200279" cy="552048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55CEAC8-B59D-1923-C87E-548A3BC24E08}"/>
              </a:ext>
            </a:extLst>
          </p:cNvPr>
          <p:cNvSpPr/>
          <p:nvPr/>
        </p:nvSpPr>
        <p:spPr>
          <a:xfrm>
            <a:off x="-10298" y="2944453"/>
            <a:ext cx="12200279" cy="552048"/>
          </a:xfrm>
          <a:prstGeom prst="roundRect">
            <a:avLst/>
          </a:prstGeom>
          <a:solidFill>
            <a:srgbClr val="E3C2F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EE8800-0AA6-785E-C89E-A5F97F64C4FC}"/>
              </a:ext>
            </a:extLst>
          </p:cNvPr>
          <p:cNvSpPr txBox="1"/>
          <p:nvPr/>
        </p:nvSpPr>
        <p:spPr>
          <a:xfrm>
            <a:off x="252242" y="1245499"/>
            <a:ext cx="118795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Увеличивается прочности костей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214BB80-6657-A315-7A04-A298B125ECBE}"/>
              </a:ext>
            </a:extLst>
          </p:cNvPr>
          <p:cNvSpPr txBox="1"/>
          <p:nvPr/>
        </p:nvSpPr>
        <p:spPr>
          <a:xfrm>
            <a:off x="213382" y="2125817"/>
            <a:ext cx="1202086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Повышается эластичность мышечных сухожилий и связок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6746E0A-BAD8-BE60-98E4-A18427F1D1FF}"/>
              </a:ext>
            </a:extLst>
          </p:cNvPr>
          <p:cNvSpPr txBox="1"/>
          <p:nvPr/>
        </p:nvSpPr>
        <p:spPr>
          <a:xfrm>
            <a:off x="217101" y="2947311"/>
            <a:ext cx="1191746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Повышается физиологический тонус мышц </a:t>
            </a:r>
          </a:p>
        </p:txBody>
      </p:sp>
    </p:spTree>
    <p:extLst>
      <p:ext uri="{BB962C8B-B14F-4D97-AF65-F5344CB8AC3E}">
        <p14:creationId xmlns:p14="http://schemas.microsoft.com/office/powerpoint/2010/main" xmlns="" val="9311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73FF95-266C-46DB-AC52-DB1C4ACC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9241"/>
            <a:ext cx="12191999" cy="617001"/>
          </a:xfrm>
        </p:spPr>
        <p:txBody>
          <a:bodyPr/>
          <a:lstStyle/>
          <a:p>
            <a:pPr algn="ctr"/>
            <a:r>
              <a:rPr lang="ru-RU" cap="none" spc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 этапа начальной подготовки в легкой атлетике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478B958-B5EF-3293-969B-D389DB4A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3D010-3752-44EE-95A3-FF32D4293F25}" type="datetime1">
              <a:rPr/>
              <a:pPr/>
              <a:t>20.10.2024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3E130CA-BB86-1F95-EA23-22909BE1E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7BC8FCFF-2E17-BB70-B7D8-1532978B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pPr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B31A44-963B-F6B0-E800-A1CF7E12D12A}"/>
              </a:ext>
            </a:extLst>
          </p:cNvPr>
          <p:cNvSpPr txBox="1"/>
          <p:nvPr/>
        </p:nvSpPr>
        <p:spPr>
          <a:xfrm>
            <a:off x="0" y="1080052"/>
            <a:ext cx="12191999" cy="3785652"/>
          </a:xfrm>
          <a:prstGeom prst="rect">
            <a:avLst/>
          </a:prstGeom>
          <a:solidFill>
            <a:srgbClr val="E3C2FC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Формирование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интереса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детей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к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занятиям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спортом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2. 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Освоение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занимающимися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основных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двигательных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умений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и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навыков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3. 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Овладение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юными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спортсменами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основами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техники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легкоатлетических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упражнений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4. 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Обеспечение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участия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юных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спортсменов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в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официальных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соревнованиях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не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ранее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второго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года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спортивной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подготовки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ЭНП) 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5. 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Укрепление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здоровья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занимающихся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6. 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Формированиеличностных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качеств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легкоатлетов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7. 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Формирование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у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юных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спортсменов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общих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представлений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об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антидопинговых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правилах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F4684817-4D70-396F-5368-4AEC5753DEE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7360" y="4726400"/>
            <a:ext cx="4104640" cy="21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375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rtalVTI" id="{E3A4BB4D-5227-4A6D-99D3-DBAB0FE4C68F}" vid="{BE515EFD-5A7A-4BFE-BE06-A21DB8499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287</Words>
  <Application>Microsoft Office PowerPoint</Application>
  <PresentationFormat>Произвольный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PortalVTI</vt:lpstr>
      <vt:lpstr>ВЛИЯНИЕ ЗАНЯТИЙ ЛЕГКОЙ АТЛЕТИКОЙ  НА ЗДОРОВЬЕ ДЕТЕЙ НА НАЧАЛЬНОМ ЭТАПЕ ПОДГОТОВКИ: БИОМЕХАНИЧЕСКИЙ АСПЕКТ</vt:lpstr>
      <vt:lpstr>вид спорта, включающий бег, прыжки, метания, составленные из этих физических упражнений многоборья, а также спортивную ходьбу</vt:lpstr>
      <vt:lpstr>Возрастные границы лиц, проходящих спортивную подготовку</vt:lpstr>
      <vt:lpstr>Роль легкоатлетических упражнений</vt:lpstr>
      <vt:lpstr>Положительное влияние занятий бегом на организм </vt:lpstr>
      <vt:lpstr>Влияние легкоатлетических упражнений на формирование скелета </vt:lpstr>
      <vt:lpstr>Статистика проблем с опорно-двигательным  аппаратом у школьников  </vt:lpstr>
      <vt:lpstr>Влияние занятий легкой атлетикой на опорно-двигательный аппарат</vt:lpstr>
      <vt:lpstr>Задачи этапа начальной подготовки в легкой атлетике</vt:lpstr>
      <vt:lpstr>Общие рекомендации по составу тренировочных средств и методов в занятиях на начальном этапе подготовки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 ЗАНЯТИЙ ЛЕГКОЙ АТЛЕТИКОЙ  НА ЗДОРОВЬЕ ДЕТЕЙ НА НАЧАЛЬНОМ ЭТАПЕ ПОДГОТОВКИ: БИОМЕХАНИЧЕСКИЙ АСПЕКТ</dc:title>
  <dc:creator>э</dc:creator>
  <cp:lastModifiedBy>Студент</cp:lastModifiedBy>
  <cp:revision>1051</cp:revision>
  <dcterms:created xsi:type="dcterms:W3CDTF">2024-10-13T20:49:49Z</dcterms:created>
  <dcterms:modified xsi:type="dcterms:W3CDTF">2024-10-21T08:21:55Z</dcterms:modified>
</cp:coreProperties>
</file>