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07" r:id="rId1"/>
  </p:sldMasterIdLst>
  <p:sldIdLst>
    <p:sldId id="256" r:id="rId2"/>
    <p:sldId id="269" r:id="rId3"/>
    <p:sldId id="258" r:id="rId4"/>
    <p:sldId id="261" r:id="rId5"/>
    <p:sldId id="288" r:id="rId6"/>
    <p:sldId id="270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272" r:id="rId20"/>
    <p:sldId id="287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21E8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 autoAdjust="0"/>
  </p:normalViewPr>
  <p:slideViewPr>
    <p:cSldViewPr snapToGrid="0">
      <p:cViewPr varScale="1">
        <p:scale>
          <a:sx n="81" d="100"/>
          <a:sy n="81" d="100"/>
        </p:scale>
        <p:origin x="-78" y="-6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ПОСЛЕ 1 ГОДА ЗАНЯТИЙ В %</a:t>
            </a:r>
          </a:p>
        </c:rich>
      </c:tx>
      <c:layout/>
      <c:spPr>
        <a:noFill/>
        <a:ln>
          <a:noFill/>
        </a:ln>
        <a:effectLst/>
      </c:spPr>
    </c:title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ДО</c:v>
                </c:pt>
              </c:strCache>
            </c:strRef>
          </c:tx>
          <c:spPr>
            <a:gradFill>
              <a:gsLst>
                <a:gs pos="100000">
                  <a:schemeClr val="accent1">
                    <a:alpha val="0"/>
                  </a:schemeClr>
                </a:gs>
                <a:gs pos="50000">
                  <a:schemeClr val="accent1"/>
                </a:gs>
              </a:gsLst>
              <a:lin ang="5400000" scaled="0"/>
            </a:gradFill>
            <a:ln>
              <a:noFill/>
            </a:ln>
            <a:effectLst/>
            <a:sp3d/>
          </c:spPr>
          <c:cat>
            <c:strRef>
              <c:f>Лист1!$A$2:$A$4</c:f>
              <c:strCache>
                <c:ptCount val="3"/>
                <c:pt idx="0">
                  <c:v>ПОВЫШЕНИЕ ВЫНОСЛИВОСТИ</c:v>
                </c:pt>
                <c:pt idx="1">
                  <c:v>РАЗВИТИЕ МЫШЕЧНОЙ МАССЫ</c:v>
                </c:pt>
                <c:pt idx="2">
                  <c:v>УЛУЧШЕНИЕ КРОВООБРАЩЕНИЯ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17</c:v>
                </c:pt>
                <c:pt idx="1">
                  <c:v>16</c:v>
                </c:pt>
                <c:pt idx="2">
                  <c:v>30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ПОСЛЕ</c:v>
                </c:pt>
              </c:strCache>
            </c:strRef>
          </c:tx>
          <c:spPr>
            <a:gradFill>
              <a:gsLst>
                <a:gs pos="100000">
                  <a:schemeClr val="accent2">
                    <a:alpha val="0"/>
                  </a:schemeClr>
                </a:gs>
                <a:gs pos="50000">
                  <a:schemeClr val="accent2"/>
                </a:gs>
              </a:gsLst>
              <a:lin ang="5400000" scaled="0"/>
            </a:gradFill>
            <a:ln>
              <a:noFill/>
            </a:ln>
            <a:effectLst/>
            <a:sp3d/>
          </c:spPr>
          <c:cat>
            <c:strRef>
              <c:f>Лист1!$A$2:$A$4</c:f>
              <c:strCache>
                <c:ptCount val="3"/>
                <c:pt idx="0">
                  <c:v>ПОВЫШЕНИЕ ВЫНОСЛИВОСТИ</c:v>
                </c:pt>
                <c:pt idx="1">
                  <c:v>РАЗВИТИЕ МЫШЕЧНОЙ МАССЫ</c:v>
                </c:pt>
                <c:pt idx="2">
                  <c:v>УЛУЧШЕНИЕ КРОВООБРАЩЕНИЯ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63</c:v>
                </c:pt>
                <c:pt idx="1">
                  <c:v>52</c:v>
                </c:pt>
                <c:pt idx="2">
                  <c:v>50</c:v>
                </c:pt>
              </c:numCache>
            </c:numRef>
          </c:val>
          <c:shape val="cylinder"/>
        </c:ser>
        <c:dLbls/>
        <c:gapDepth val="0"/>
        <c:shape val="box"/>
        <c:axId val="103787904"/>
        <c:axId val="115545600"/>
        <c:axId val="115539968"/>
      </c:bar3DChart>
      <c:catAx>
        <c:axId val="10378790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5545600"/>
        <c:crosses val="autoZero"/>
        <c:auto val="1"/>
        <c:lblAlgn val="ctr"/>
        <c:lblOffset val="100"/>
      </c:catAx>
      <c:valAx>
        <c:axId val="11554560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3787904"/>
        <c:crosses val="autoZero"/>
        <c:crossBetween val="between"/>
      </c:valAx>
      <c:serAx>
        <c:axId val="115539968"/>
        <c:scaling>
          <c:orientation val="minMax"/>
        </c:scaling>
        <c:axPos val="b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5545600"/>
        <c:crosses val="autoZero"/>
      </c:ser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04594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28313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7936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046050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6097799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946767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781111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01908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69097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33989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95906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94366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85085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561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85697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14499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48491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  <p:sldLayoutId id="2147483821" r:id="rId14"/>
    <p:sldLayoutId id="2147483822" r:id="rId15"/>
    <p:sldLayoutId id="214748382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3581" y="1313665"/>
            <a:ext cx="8689976" cy="229585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ВЛИЯНИЕ ЗАНЯТИЙ ЛЕГКОЙ АТЛЕТИКОЙ (ТОЛКАНИЕ ЯДРА) НА ЗДОРОВЬЕ ДЕВУШЕК 17-22 ЛЕТ НА НАЧАЛЬНОМ ЭТАПЕ ПОДГОТОВКИ: </a:t>
            </a:r>
            <a:br>
              <a:rPr lang="ru-RU" sz="3600" b="1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600" b="1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БИОМЕХАНИЧЕСКИЙ АСПЕКТ</a:t>
            </a:r>
            <a:endParaRPr lang="ru-RU" sz="3600" b="1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8638" y="3713870"/>
            <a:ext cx="8502820" cy="2986967"/>
          </a:xfrm>
        </p:spPr>
        <p:txBody>
          <a:bodyPr>
            <a:noAutofit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СТУДЕНТКА:ГУРЬЕВА ЕЛИЗАВЕТА 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ГРУППА 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2</a:t>
            </a:r>
            <a:r>
              <a:rPr lang="ru-RU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01 	СПОРТ (Б)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НАУЧНЫЕ РУКОВОДИТЕЛИ: 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К.П.Н., ДОЦЕНТ КАФЕДРЫ ТЕОРИИ И ТЕХНОЛОГИИ ФКИС 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АБДРАХМАНОВА И.В.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К.П.Н., ДОЦЕНТ КАФЕДРЫ ТЕОРИИ И ТЕХНОЛОГИИ ФКИС 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ЛУЩИК И.В.</a:t>
            </a:r>
          </a:p>
          <a:p>
            <a:pPr algn="l"/>
            <a:endParaRPr lang="ru-RU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7678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762" y="129397"/>
            <a:ext cx="11535505" cy="1276709"/>
          </a:xfrm>
        </p:spPr>
        <p:txBody>
          <a:bodyPr>
            <a:norm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БИОМЕХАНИЧЕСКИЕ АСПЕКТЫ ТОЛКАНИЯ ЯДРА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797" y="1122771"/>
            <a:ext cx="7443989" cy="2367404"/>
          </a:xfrm>
          <a:prstGeom prst="downArrowCallout">
            <a:avLst>
              <a:gd name="adj1" fmla="val 26088"/>
              <a:gd name="adj2" fmla="val 113129"/>
              <a:gd name="adj3" fmla="val 16296"/>
              <a:gd name="adj4" fmla="val 7204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Кинетическая цепь: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В толкании ядра задействуется кинетическая цепь, что означает, что движение одного сегмента тела влияет на другие. Например, сильный толчок ногами должен гармонично сочетаться с движением туловища и рук для достижения максимальной скорости выталкивания ядра.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5645" y="3564920"/>
            <a:ext cx="3683493" cy="308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595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762" y="129397"/>
            <a:ext cx="11535505" cy="1276709"/>
          </a:xfrm>
        </p:spPr>
        <p:txBody>
          <a:bodyPr>
            <a:norm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БИОМЕХАНИЧЕСКИЕ АСПЕКТЫ ТОЛКАНИЯ ЯДРА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797" y="1122771"/>
            <a:ext cx="7443989" cy="2367404"/>
          </a:xfrm>
          <a:prstGeom prst="downArrowCallout">
            <a:avLst>
              <a:gd name="adj1" fmla="val 26088"/>
              <a:gd name="adj2" fmla="val 113129"/>
              <a:gd name="adj3" fmla="val 16296"/>
              <a:gd name="adj4" fmla="val 7204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5. 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Угол вылета: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Угол, под которым ядро покидает руку спортсмена, также значительно влияет на дальность броска. Оптимальный угол обычно составляет около 30-37 градусов, но это может варьироваться в зависимости от характеристик конкретного спортсмена и его техники.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2803" y="3490175"/>
            <a:ext cx="4545975" cy="320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642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762" y="129397"/>
            <a:ext cx="11535505" cy="1276709"/>
          </a:xfrm>
        </p:spPr>
        <p:txBody>
          <a:bodyPr>
            <a:norm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БИОМЕХАНИЧЕСКИЕ АСПЕКТЫ ТОЛКАНИЯ ЯДРА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797" y="1122771"/>
            <a:ext cx="7443989" cy="2367404"/>
          </a:xfrm>
          <a:prstGeom prst="downArrowCallout">
            <a:avLst>
              <a:gd name="adj1" fmla="val 26088"/>
              <a:gd name="adj2" fmla="val 113129"/>
              <a:gd name="adj3" fmla="val 16296"/>
              <a:gd name="adj4" fmla="val 7204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6. 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Мышечная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сила и 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выносливость: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Мускулатура, особенно мышцы ног и корпуса, должна быть хорошо развита для обеспечения мощного толчка. Регулярные тренировки на силу и выносливость помогают улучшать эти показатели.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6986" y="3597229"/>
            <a:ext cx="5460642" cy="3071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8986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763" y="129397"/>
            <a:ext cx="9078276" cy="1276709"/>
          </a:xfrm>
        </p:spPr>
        <p:txBody>
          <a:bodyPr>
            <a:no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НОРМЫ ДЛЯ РАЗНЫХ ВОЗРАСТНЫХ КАТЕГОРИЙ ДЕВУШЕК В ТОЛКАНИИ ЯДРА ОТНОСИТЕЛЬНО ЕДИНОЙ ВСЕРОССИЙСКОЙ СПОРТИВНОЙ КЛАССИФИКАЦИИ (ЕВСК)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31478470"/>
              </p:ext>
            </p:extLst>
          </p:nvPr>
        </p:nvGraphicFramePr>
        <p:xfrm>
          <a:off x="533401" y="3289300"/>
          <a:ext cx="9082086" cy="2725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7362"/>
                <a:gridCol w="3027362"/>
                <a:gridCol w="3027362"/>
              </a:tblGrid>
              <a:tr h="681435">
                <a:tc>
                  <a:txBody>
                    <a:bodyPr/>
                    <a:lstStyle/>
                    <a:p>
                      <a:r>
                        <a:rPr lang="ru-RU" dirty="0" smtClean="0"/>
                        <a:t>ВОЗРАСТ</a:t>
                      </a:r>
                      <a:r>
                        <a:rPr lang="ru-RU" baseline="0" dirty="0" smtClean="0"/>
                        <a:t>, лет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ВЕС ЯДРА, кг.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РЕЗУЛЬТАТ, м</a:t>
                      </a:r>
                      <a:endParaRPr lang="ru-RU" dirty="0"/>
                    </a:p>
                  </a:txBody>
                  <a:tcPr/>
                </a:tc>
              </a:tr>
              <a:tr h="681435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 18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14,30 </a:t>
                      </a:r>
                      <a:endParaRPr lang="ru-RU" dirty="0"/>
                    </a:p>
                  </a:txBody>
                  <a:tcPr/>
                </a:tc>
              </a:tr>
              <a:tr h="681435">
                <a:tc>
                  <a:txBody>
                    <a:bodyPr/>
                    <a:lstStyle/>
                    <a:p>
                      <a:r>
                        <a:rPr lang="ru-RU" dirty="0" smtClean="0"/>
                        <a:t>До 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12,00</a:t>
                      </a:r>
                      <a:endParaRPr lang="ru-RU" dirty="0"/>
                    </a:p>
                  </a:txBody>
                  <a:tcPr/>
                </a:tc>
              </a:tr>
              <a:tr h="681435">
                <a:tc>
                  <a:txBody>
                    <a:bodyPr/>
                    <a:lstStyle/>
                    <a:p>
                      <a:r>
                        <a:rPr lang="ru-RU" dirty="0" smtClean="0"/>
                        <a:t>До 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2,0 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13,00 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62319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763" y="129397"/>
            <a:ext cx="9078276" cy="1276709"/>
          </a:xfrm>
        </p:spPr>
        <p:txBody>
          <a:bodyPr>
            <a:no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ЧЕМПИОНАТ РОССИИ ПО ЛЁГКОЙ АТЛЕТИКЕ В ЧЕЛЯБИНСКЕ 2023 ГОД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17512029"/>
              </p:ext>
            </p:extLst>
          </p:nvPr>
        </p:nvGraphicFramePr>
        <p:xfrm>
          <a:off x="478970" y="1852383"/>
          <a:ext cx="8505372" cy="44177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5124"/>
                <a:gridCol w="2835124"/>
                <a:gridCol w="2835124"/>
              </a:tblGrid>
              <a:tr h="1104447">
                <a:tc>
                  <a:txBody>
                    <a:bodyPr/>
                    <a:lstStyle/>
                    <a:p>
                      <a:r>
                        <a:rPr lang="ru-RU" dirty="0" smtClean="0"/>
                        <a:t>ФИО СПОРТСМЕНА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РЕГИОН ПРОЖИВАНИЯ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РЕЗУЛЬТАТ, М</a:t>
                      </a:r>
                      <a:endParaRPr lang="ru-RU" dirty="0"/>
                    </a:p>
                  </a:txBody>
                  <a:tcPr/>
                </a:tc>
              </a:tr>
              <a:tr h="1104447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Снежана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Трофимец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Москва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17,53</a:t>
                      </a:r>
                      <a:endParaRPr lang="ru-RU" dirty="0"/>
                    </a:p>
                  </a:txBody>
                  <a:tcPr/>
                </a:tc>
              </a:tr>
              <a:tr h="1104447">
                <a:tc>
                  <a:txBody>
                    <a:bodyPr/>
                    <a:lstStyle/>
                    <a:p>
                      <a:r>
                        <a:rPr lang="ru-RU" dirty="0" smtClean="0"/>
                        <a:t>Алёна Гордеева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Москва и Тверская область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17,17</a:t>
                      </a:r>
                      <a:endParaRPr lang="ru-RU" dirty="0"/>
                    </a:p>
                  </a:txBody>
                  <a:tcPr/>
                </a:tc>
              </a:tr>
              <a:tr h="1104447">
                <a:tc>
                  <a:txBody>
                    <a:bodyPr/>
                    <a:lstStyle/>
                    <a:p>
                      <a:r>
                        <a:rPr lang="ru-RU" dirty="0" smtClean="0"/>
                        <a:t>Дарья </a:t>
                      </a:r>
                      <a:r>
                        <a:rPr lang="ru-RU" dirty="0" err="1" smtClean="0"/>
                        <a:t>Шинкевич</a:t>
                      </a:r>
                      <a:r>
                        <a:rPr lang="ru-RU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Хабаровский край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16,46 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6312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913775" y="348344"/>
            <a:ext cx="7199711" cy="9834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ТОЛКАНИЕ ЯДРА ДЛЯ ЗДОРОВЬЯ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xmlns="" val="1450654238"/>
              </p:ext>
            </p:extLst>
          </p:nvPr>
        </p:nvGraphicFramePr>
        <p:xfrm>
          <a:off x="1059543" y="1132115"/>
          <a:ext cx="7939314" cy="5152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34461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Graphic spid="9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583" y="-1"/>
            <a:ext cx="9451935" cy="1584102"/>
          </a:xfrm>
        </p:spPr>
        <p:txBody>
          <a:bodyPr>
            <a:no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ТОЛКАНИЕ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ЯДРА,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КЛЮЧЕВЫЕ АСПЕКТЫ ПОЛОЖИТЕЛЬНОЕ ВЛИЯНИЕ НА ЗДОРОВЬЕ ДЕВУШЕК: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03768" y="4359996"/>
            <a:ext cx="6023945" cy="2040804"/>
          </a:xfrm>
          <a:prstGeom prst="rightArrowCallout">
            <a:avLst>
              <a:gd name="adj1" fmla="val 26786"/>
              <a:gd name="adj2" fmla="val 42062"/>
              <a:gd name="adj3" fmla="val 16469"/>
              <a:gd name="adj4" fmla="val 9226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2. КООРДИНАЦИЯ И БАЛАНС: </a:t>
            </a:r>
          </a:p>
          <a:p>
            <a:pPr marL="0" indent="0">
              <a:buNone/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>Толкание </a:t>
            </a:r>
            <a:r>
              <a:rPr lang="ru-RU" sz="2000" dirty="0">
                <a:latin typeface="Calibri" pitchFamily="34" charset="0"/>
                <a:cs typeface="Calibri" pitchFamily="34" charset="0"/>
              </a:rPr>
              <a:t>ядра требует точной координации движений и хорошего баланса. Это помогает развивать двигательные навыки и улучшает общую координацию, что полезно в повседневной жизни.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307755" y="1802297"/>
            <a:ext cx="6215972" cy="2119050"/>
          </a:xfrm>
          <a:prstGeom prst="rightArrowCallout">
            <a:avLst>
              <a:gd name="adj1" fmla="val 25000"/>
              <a:gd name="adj2" fmla="val 42062"/>
              <a:gd name="adj3" fmla="val 16469"/>
              <a:gd name="adj4" fmla="val 8997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1. ФИЗИЧЕСКАЯ СИЛА И ВЫНОСЛИВОСТЬ: </a:t>
            </a:r>
          </a:p>
          <a:p>
            <a:pPr marL="0" indent="0">
              <a:buNone/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>Толкание </a:t>
            </a:r>
            <a:r>
              <a:rPr lang="ru-RU" sz="2000" dirty="0">
                <a:latin typeface="Calibri" pitchFamily="34" charset="0"/>
                <a:cs typeface="Calibri" pitchFamily="34" charset="0"/>
              </a:rPr>
              <a:t>ядра требует от спортсменок развитых мышц рук, плечевого пояса и корпуса. Регулярные тренировки укрепляют эти группы мышц, что способствует общему увеличению физической силы и выносливости.</a:t>
            </a:r>
            <a:endParaRPr lang="ru-RU" sz="20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83050" y="2308634"/>
            <a:ext cx="5006974" cy="307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7905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583" y="-1"/>
            <a:ext cx="9451935" cy="1584102"/>
          </a:xfrm>
        </p:spPr>
        <p:txBody>
          <a:bodyPr>
            <a:no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ТОЛКАНИЕ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ЯДРА,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КЛЮЧЕВЫЕ АСПЕКТЫ ПОЛОЖИТЕЛЬНОЕ ВЛИЯНИЕ НА ЗДОРОВЬЕ ДЕВУШЕК: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03768" y="4359996"/>
            <a:ext cx="6023945" cy="2040804"/>
          </a:xfrm>
          <a:prstGeom prst="rightArrowCallout">
            <a:avLst>
              <a:gd name="adj1" fmla="val 26786"/>
              <a:gd name="adj2" fmla="val 42062"/>
              <a:gd name="adj3" fmla="val 16469"/>
              <a:gd name="adj4" fmla="val 9226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4. ПСИХОЛОГИЧЕСКОЕ СОСТОЯНИЕ: </a:t>
            </a:r>
          </a:p>
          <a:p>
            <a:pPr marL="0" indent="0">
              <a:buNone/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>Физическая </a:t>
            </a:r>
            <a:r>
              <a:rPr lang="ru-RU" sz="2000" dirty="0">
                <a:latin typeface="Calibri" pitchFamily="34" charset="0"/>
                <a:cs typeface="Calibri" pitchFamily="34" charset="0"/>
              </a:rPr>
              <a:t>активность способствует выработке </a:t>
            </a:r>
            <a:r>
              <a:rPr lang="ru-RU" sz="2000" dirty="0" err="1">
                <a:latin typeface="Calibri" pitchFamily="34" charset="0"/>
                <a:cs typeface="Calibri" pitchFamily="34" charset="0"/>
              </a:rPr>
              <a:t>эндорфинов</a:t>
            </a:r>
            <a:r>
              <a:rPr lang="ru-RU" sz="2000" dirty="0">
                <a:latin typeface="Calibri" pitchFamily="34" charset="0"/>
                <a:cs typeface="Calibri" pitchFamily="34" charset="0"/>
              </a:rPr>
              <a:t>, что улучшает настроение и снижает уровень стресса. Участие в соревнованиях также развивает уверенность в себе и командный дух.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307755" y="1802297"/>
            <a:ext cx="6215972" cy="2119050"/>
          </a:xfrm>
          <a:prstGeom prst="rightArrowCallout">
            <a:avLst>
              <a:gd name="adj1" fmla="val 25000"/>
              <a:gd name="adj2" fmla="val 42062"/>
              <a:gd name="adj3" fmla="val 16469"/>
              <a:gd name="adj4" fmla="val 8997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3. ПРОФИЛАКТИКА ТРАВМ: </a:t>
            </a:r>
          </a:p>
          <a:p>
            <a:pPr marL="0" indent="0">
              <a:buNone/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>Занимаясь толканием </a:t>
            </a:r>
            <a:r>
              <a:rPr lang="ru-RU" sz="2000" dirty="0">
                <a:latin typeface="Calibri" pitchFamily="34" charset="0"/>
                <a:cs typeface="Calibri" pitchFamily="34" charset="0"/>
              </a:rPr>
              <a:t>ядра, девушки учатся правильно выполнять движения, что снижает риск получения травм как в спорте, так и в обычной жизни.</a:t>
            </a:r>
            <a:endParaRPr lang="ru-RU" sz="20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50917" y="2137536"/>
            <a:ext cx="5075026" cy="3334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543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583" y="-1"/>
            <a:ext cx="9451935" cy="1584102"/>
          </a:xfrm>
        </p:spPr>
        <p:txBody>
          <a:bodyPr>
            <a:no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ТОЛКАНИЕ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ЯДРА,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КЛЮЧЕВЫЕ АСПЕКТЫ ПОЛОЖИТЕЛЬНОЕ ВЛИЯНИЕ НА ЗДОРОВЬЕ ДЕВУШЕК: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46672" y="4634316"/>
            <a:ext cx="6023945" cy="1688107"/>
          </a:xfrm>
          <a:prstGeom prst="rightArrowCallout">
            <a:avLst>
              <a:gd name="adj1" fmla="val 26786"/>
              <a:gd name="adj2" fmla="val 42062"/>
              <a:gd name="adj3" fmla="val 16469"/>
              <a:gd name="adj4" fmla="val 9226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6. КОНТРОЛЬ ВЕСА: </a:t>
            </a:r>
          </a:p>
          <a:p>
            <a:pPr marL="0" indent="0">
              <a:buNone/>
            </a:pPr>
            <a:r>
              <a:rPr lang="ru-RU" sz="2000" dirty="0">
                <a:latin typeface="Calibri" pitchFamily="34" charset="0"/>
                <a:cs typeface="Calibri" pitchFamily="34" charset="0"/>
              </a:rPr>
              <a:t>Занятия спортом помогают поддерживать здоровый вес благодаря сжиганию калорий и развитию мышечной массы..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307755" y="1802296"/>
            <a:ext cx="6262862" cy="2430070"/>
          </a:xfrm>
          <a:prstGeom prst="rightArrowCallout">
            <a:avLst>
              <a:gd name="adj1" fmla="val 25000"/>
              <a:gd name="adj2" fmla="val 42062"/>
              <a:gd name="adj3" fmla="val 16469"/>
              <a:gd name="adj4" fmla="val 8997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5. ЗДОРОВЬЕ СЕРДЕЧНО-СОСУДИСТОЙ СИСТЕМЫ</a:t>
            </a:r>
          </a:p>
          <a:p>
            <a:pPr marL="0" indent="0">
              <a:buNone/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>Регулярные </a:t>
            </a:r>
            <a:r>
              <a:rPr lang="ru-RU" sz="2000" dirty="0">
                <a:latin typeface="Calibri" pitchFamily="34" charset="0"/>
                <a:cs typeface="Calibri" pitchFamily="34" charset="0"/>
              </a:rPr>
              <a:t>физические нагрузки, такие как тренировки по 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толканию </a:t>
            </a:r>
            <a:r>
              <a:rPr lang="ru-RU" sz="2000" dirty="0">
                <a:latin typeface="Calibri" pitchFamily="34" charset="0"/>
                <a:cs typeface="Calibri" pitchFamily="34" charset="0"/>
              </a:rPr>
              <a:t>ядра, способствуют укреплению сердца и сосудов, улучшая циркуляцию крови и общее состояние сердечно-сосудистой системы.</a:t>
            </a:r>
            <a:endParaRPr lang="ru-RU" sz="20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66561" y="2173975"/>
            <a:ext cx="4987248" cy="331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8266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-1"/>
            <a:ext cx="10364451" cy="1223889"/>
          </a:xfrm>
        </p:spPr>
        <p:txBody>
          <a:bodyPr>
            <a:no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БИОМЕХАНИЧЕСКИЕ НАГРУЗКИ И ЗДОРОВЬЕ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8582" y="689614"/>
            <a:ext cx="9418451" cy="1403796"/>
          </a:xfrm>
          <a:prstGeom prst="flowChartTermina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>
                <a:latin typeface="Calibri" pitchFamily="34" charset="0"/>
                <a:cs typeface="Calibri" pitchFamily="34" charset="0"/>
              </a:rPr>
              <a:t>Развитие силы и улучшение техники толкания ядра положительно влияет на здоровье девушек, однако важно учитывать и возможные негативные аспекты, связанные с высокими биомеханическими нагрузками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:</a:t>
            </a:r>
            <a:endParaRPr lang="ru-RU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29527" y="4262907"/>
            <a:ext cx="4951629" cy="1931831"/>
          </a:xfrm>
          <a:prstGeom prst="rightArrowCallout">
            <a:avLst>
              <a:gd name="adj1" fmla="val 25000"/>
              <a:gd name="adj2" fmla="val 42062"/>
              <a:gd name="adj3" fmla="val 16469"/>
              <a:gd name="adj4" fmla="val 8606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latin typeface="Calibri" pitchFamily="34" charset="0"/>
                <a:cs typeface="Calibri" pitchFamily="34" charset="0"/>
              </a:rPr>
              <a:t>Профилактика: Применение методов физиотерапии и реабилитации после тренировок помогает минимизировать риски и укрепить здоровье спортсменок.</a:t>
            </a:r>
            <a:endParaRPr lang="ru-RU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68582" y="2222645"/>
            <a:ext cx="5473521" cy="1911027"/>
          </a:xfrm>
          <a:prstGeom prst="rightArrowCallout">
            <a:avLst>
              <a:gd name="adj1" fmla="val 25000"/>
              <a:gd name="adj2" fmla="val 42062"/>
              <a:gd name="adj3" fmla="val 16469"/>
              <a:gd name="adj4" fmla="val 8997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latin typeface="Calibri" pitchFamily="34" charset="0"/>
                <a:cs typeface="Calibri" pitchFamily="34" charset="0"/>
              </a:rPr>
              <a:t>Травмы: Неправильная техника или перегрузка могут привести к травмам суставов, связок и мышц. Поэтому особенно важно проводить обучение под руководством квалифицированного тренера.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3037" y="2222645"/>
            <a:ext cx="4635238" cy="2324930"/>
          </a:xfrm>
          <a:prstGeom prst="rect">
            <a:avLst/>
          </a:prstGeom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5238206" y="4695247"/>
            <a:ext cx="6953794" cy="1836182"/>
          </a:xfrm>
          <a:prstGeom prst="flowChartTermina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Таким образом, занятия </a:t>
            </a:r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толканием </a:t>
            </a:r>
            <a:r>
              <a:rPr lang="ru-RU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ядра не только улучшают физическую форму, но и способствуют общему укреплению здоровья девушек, повышают их самооценку и качество жизни.</a:t>
            </a:r>
          </a:p>
        </p:txBody>
      </p:sp>
    </p:spTree>
    <p:extLst>
      <p:ext uri="{BB962C8B-B14F-4D97-AF65-F5344CB8AC3E}">
        <p14:creationId xmlns:p14="http://schemas.microsoft.com/office/powerpoint/2010/main" xmlns="" val="75722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5" grpId="0" animBg="1"/>
      <p:bldP spid="6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4242" y="259157"/>
            <a:ext cx="4134743" cy="951457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ТОЛКАНИЕ ЯДРА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3394" y="1790163"/>
            <a:ext cx="7005711" cy="1699819"/>
          </a:xfrm>
          <a:prstGeom prst="flowChartOnlineStorag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Толкание ядра — это один из видов легкой атлетики, который требует не только силы и выносливости, но и высокой степени координации и техники выполнения. 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213393" y="3927863"/>
            <a:ext cx="7005711" cy="1687325"/>
          </a:xfrm>
          <a:prstGeom prst="flowChartOnlineStorag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Участие девушек в данном виде спорта предоставляет возможность улучшить физическую форму, развить силовые качества и повысить общую работоспособность организма. </a:t>
            </a:r>
            <a:endParaRPr lang="ru-RU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790" y="1482232"/>
            <a:ext cx="3230185" cy="432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081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386367"/>
            <a:ext cx="10364451" cy="966157"/>
          </a:xfrm>
        </p:spPr>
        <p:txBody>
          <a:bodyPr>
            <a:norm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СПИСОК ИСПОЛЬЗОВАННОЙ ЛИТЕРАТУРЫ: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9154" y="1856624"/>
            <a:ext cx="8603483" cy="500137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ЛЕГКАЯ АТЛЕТИКА И МЕТОДИКА ПРЕПОДАВАНИЯ: УЧЕБ. ДЛЯ ИН-ТОВ ФИЗ. КУЛЬТУРЫ. - /ПОД РЕД. О. В. КОЛОДИЯ, Е. М. ЛУТКОВСКОГО, В. В. УХОВА. - М.: ФИЗКУЛЬТУРА И СПОРТ, 1985 - 271С.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ЛЕГКАЯ АТЛЕТИКА.: УЧЕБ. ПОСОБИЕ ДЛЯ СТУД. ВЫСШ. ПЕД. УЧЕБ. ЗАВЕДЕНИЙ /А. И. ЖИЛКИН, В. С. КУЗЬМИН, Е. В. СИДОРЧУК. - М.: ИЗДАТЕЛЬСКИЙ ЦЕНТР "АКАДЕМИЯ", 2003. - 464С.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ЛЕГКАЯ АТЛЕТИКА: УЧЕБНИК ДЛЯ ИН-ТОВ ФИЗ. КУЛЬТУРЫ. /ПОД РЕД. Н. Г. ОЗОЛИНА, В. И. ВОРОНИНА, Ю. И. ПРИМАКОВА. - ИЗД. 4-Е ДОП., ПЕРЕРАБ., М.: ФИЗКУЛЬТУРА И СПОРТ. 1989. - 671С.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ПЛАТОНОВ В. Н. ОБЩАЯ ТЕОРИЯ ПОДГОТОВКИ СПОРТСМЕНОВ В ОЛИМПИЙСКОМ СПОРТЕ., К.:ОЛИМПИЙСКАЯ ЛИТЕРАТУРА, 1997 - 583С.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3666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155" y="128782"/>
            <a:ext cx="5238267" cy="99203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ТЕХНИКА ТОЛКАНИЯ ЯДРА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7264" y="128782"/>
            <a:ext cx="6502629" cy="6426564"/>
          </a:xfrm>
          <a:prstGeom prst="rightArrow">
            <a:avLst>
              <a:gd name="adj1" fmla="val 62978"/>
              <a:gd name="adj2" fmla="val 1158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Правильная техника выполнения толкания ядра включает несколько ключевых этапов:</a:t>
            </a:r>
          </a:p>
          <a:p>
            <a:pPr marL="0" indent="0">
              <a:buNone/>
            </a:pP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Стартовое положение: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Спортсменка должна занять правильную стойку, ноги на ширине плеч, ядро располагается у подбородка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Силовой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компонент: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Основная сила толчка возникает из нижней части тела, включая мышцы ног и корпуса. Необходимо активировать большие группы мышц, такие как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ягодичные,Quadriceps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и мышцы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спины.</a:t>
            </a:r>
          </a:p>
          <a:p>
            <a:pPr marL="0" indent="0">
              <a:buNone/>
            </a:pP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Выброс ядра: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На финальной стадии толчка происходит резкое сокращение мышц, что позволяет подвести ядро к максимальной скорости перед его отпусканием.</a:t>
            </a:r>
            <a:endParaRPr lang="ru-RU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9893" y="1700844"/>
            <a:ext cx="4438948" cy="328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726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1971" y="1204621"/>
            <a:ext cx="5383369" cy="5247250"/>
          </a:xfrm>
          <a:prstGeom prst="rightArrowCallout">
            <a:avLst>
              <a:gd name="adj1" fmla="val 25000"/>
              <a:gd name="adj2" fmla="val 37517"/>
              <a:gd name="adj3" fmla="val 11255"/>
              <a:gd name="adj4" fmla="val 8538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Техника толкания ядра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О’Брайена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— это метод, разработанный известным тренером по легкой атлетике, который фокусируется на правильной механике толкания ядра и повышении физической подготовки спортсменов. Основные элементы этой техники включают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Стартовая позиция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Положение тела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Толчок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Финиш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5.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Тренировка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Эта техника помогает развивать силу, координацию и технику толкания, что важно для достижения высоких результатов в этом виде спорта.</a:t>
            </a:r>
            <a:endParaRPr lang="ru-RU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0770" y="211849"/>
            <a:ext cx="79076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ТЕХНИКА ТОЛКАНИЯ ЯДРА О’БРАЙЕНА</a:t>
            </a:r>
            <a:endParaRPr lang="ru-RU" sz="3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5493" y="2163437"/>
            <a:ext cx="6261547" cy="318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813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1971" y="991673"/>
            <a:ext cx="5872767" cy="5743978"/>
          </a:xfrm>
          <a:prstGeom prst="rightArrowCallout">
            <a:avLst>
              <a:gd name="adj1" fmla="val 25000"/>
              <a:gd name="adj2" fmla="val 37517"/>
              <a:gd name="adj3" fmla="val 11255"/>
              <a:gd name="adj4" fmla="val 8538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Техника толкания ядра с поворота, также известная как техника поворотного толкания, является одной из популярных методик в легкой атлетике для достижения максимального расстояния в толкании. В отличие от классического подхода, где спортсмен применяет прямолинейное движение, техника с поворота включает в себя несколько ключевых этапов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Стартовая позиция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Поворот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Сила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и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скорость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Выброс ядра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5.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Завершение броска</a:t>
            </a:r>
          </a:p>
          <a:p>
            <a:pPr marL="0" indent="0">
              <a:buNone/>
            </a:pP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Эта техника требует хорошей координации, силы, а также умения правильно распределять вес тела.</a:t>
            </a:r>
            <a:endParaRPr lang="ru-RU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0770" y="211849"/>
            <a:ext cx="69899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ТЕХНИКА ТОЛКАНИЯ С ПОВОРОТА</a:t>
            </a:r>
            <a:endParaRPr lang="ru-RU" sz="3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2660" y="1535761"/>
            <a:ext cx="3719982" cy="436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33470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762" y="129397"/>
            <a:ext cx="11535505" cy="1276709"/>
          </a:xfrm>
        </p:spPr>
        <p:txBody>
          <a:bodyPr>
            <a:norm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БИОМЕХАНИЧЕСКИЕ АСПЕКТЫ ТОЛКАНИЯ ЯДРА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6825" y="955346"/>
            <a:ext cx="6583678" cy="2251492"/>
          </a:xfrm>
          <a:prstGeom prst="downArrowCallout">
            <a:avLst>
              <a:gd name="adj1" fmla="val 25000"/>
              <a:gd name="adj2" fmla="val 108777"/>
              <a:gd name="adj3" fmla="val 30440"/>
              <a:gd name="adj4" fmla="val 6171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Биомеханические аспекты толкания ядра охватывают множество факторов, которые влияют на эффективность и результативность этого спортивного упражнения.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187" y="3361385"/>
            <a:ext cx="5414852" cy="3045854"/>
          </a:xfrm>
          <a:prstGeom prst="rect">
            <a:avLst/>
          </a:prstGeom>
        </p:spPr>
      </p:pic>
      <p:sp>
        <p:nvSpPr>
          <p:cNvPr id="6" name="Выноска со стрелкой влево 5"/>
          <p:cNvSpPr/>
          <p:nvPr/>
        </p:nvSpPr>
        <p:spPr>
          <a:xfrm>
            <a:off x="6133514" y="3453151"/>
            <a:ext cx="4116946" cy="2862322"/>
          </a:xfrm>
          <a:prstGeom prst="leftArrowCallout">
            <a:avLst>
              <a:gd name="adj1" fmla="val 27046"/>
              <a:gd name="adj2" fmla="val 50000"/>
              <a:gd name="adj3" fmla="val 16451"/>
              <a:gd name="adj4" fmla="val 8168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Биомеханика </a:t>
            </a: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толкания ядра — это сложная система взаимодействий, и для достижения высоких результатов спортсмены часто работают с тренерами и специалистами по биомеханике для оптимизации своей техники.</a:t>
            </a:r>
          </a:p>
        </p:txBody>
      </p:sp>
    </p:spTree>
    <p:extLst>
      <p:ext uri="{BB962C8B-B14F-4D97-AF65-F5344CB8AC3E}">
        <p14:creationId xmlns:p14="http://schemas.microsoft.com/office/powerpoint/2010/main" xmlns="" val="3180602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762" y="129397"/>
            <a:ext cx="11535505" cy="1276709"/>
          </a:xfrm>
        </p:spPr>
        <p:txBody>
          <a:bodyPr>
            <a:norm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БИОМЕХАНИЧЕСКИЕ АСПЕКТЫ ТОЛКАНИЯ ЯДРА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8200" y="1122771"/>
            <a:ext cx="6583678" cy="2367404"/>
          </a:xfrm>
          <a:prstGeom prst="downArrowCallout">
            <a:avLst>
              <a:gd name="adj1" fmla="val 25000"/>
              <a:gd name="adj2" fmla="val 113129"/>
              <a:gd name="adj3" fmla="val 30440"/>
              <a:gd name="adj4" fmla="val 6171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Позиция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стартового 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тела: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Правильная начальная позиция спортсмена играет ключевую роль. Ноги должны быть расставлены на ширине плеч, а тело немного наклонено вперед, чтобы обеспечить стабильность и хорошее распределение веса.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7977" y="3537304"/>
            <a:ext cx="4984124" cy="332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414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762" y="129397"/>
            <a:ext cx="11535505" cy="1276709"/>
          </a:xfrm>
        </p:spPr>
        <p:txBody>
          <a:bodyPr>
            <a:norm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БИОМЕХАНИЧЕСКИЕ АСПЕКТЫ ТОЛКАНИЯ ЯДРА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8200" y="1122771"/>
            <a:ext cx="6583678" cy="2367404"/>
          </a:xfrm>
          <a:prstGeom prst="downArrowCallout">
            <a:avLst>
              <a:gd name="adj1" fmla="val 25000"/>
              <a:gd name="adj2" fmla="val 113129"/>
              <a:gd name="adj3" fmla="val 30440"/>
              <a:gd name="adj4" fmla="val 6171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Техника вращения: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При использовании техники поворотного толкания важно правильно выполнять вращение тела. Вращение должно начинаться с ног и передаваться через таз к верхней части тела и рукам. Это помогает создать максимальную силу для толчка.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141" y="3541691"/>
            <a:ext cx="4232117" cy="315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0400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762" y="129397"/>
            <a:ext cx="11535505" cy="1276709"/>
          </a:xfrm>
        </p:spPr>
        <p:txBody>
          <a:bodyPr>
            <a:norm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БИОМЕХАНИЧЕСКИЕ АСПЕКТЫ ТОЛКАНИЯ ЯДРА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8200" y="1122771"/>
            <a:ext cx="6583678" cy="2367404"/>
          </a:xfrm>
          <a:prstGeom prst="downArrowCallout">
            <a:avLst>
              <a:gd name="adj1" fmla="val 25000"/>
              <a:gd name="adj2" fmla="val 113129"/>
              <a:gd name="adj3" fmla="val 30440"/>
              <a:gd name="adj4" fmla="val 6171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Передача энергии: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Энергия, возникающая в нижних конечностях, должна эффективно передаваться на руки. Это требует координации мышц ног, кора и рук, что позволяет генерировать большую силу в момент контакта с ядром.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1409" y="3581735"/>
            <a:ext cx="4762500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391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724</TotalTime>
  <Words>1208</Words>
  <Application>Microsoft Office PowerPoint</Application>
  <PresentationFormat>Произвольный</PresentationFormat>
  <Paragraphs>100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Грань</vt:lpstr>
      <vt:lpstr>ВЛИЯНИЕ ЗАНЯТИЙ ЛЕГКОЙ АТЛЕТИКОЙ (ТОЛКАНИЕ ЯДРА) НА ЗДОРОВЬЕ ДЕВУШЕК 17-22 ЛЕТ НА НАЧАЛЬНОМ ЭТАПЕ ПОДГОТОВКИ:  БИОМЕХАНИЧЕСКИЙ АСПЕКТ</vt:lpstr>
      <vt:lpstr>ТОЛКАНИЕ ЯДРА</vt:lpstr>
      <vt:lpstr> ТЕХНИКА ТОЛКАНИЯ ЯДРА</vt:lpstr>
      <vt:lpstr>Слайд 4</vt:lpstr>
      <vt:lpstr>Слайд 5</vt:lpstr>
      <vt:lpstr>БИОМЕХАНИЧЕСКИЕ АСПЕКТЫ ТОЛКАНИЯ ЯДРА</vt:lpstr>
      <vt:lpstr>БИОМЕХАНИЧЕСКИЕ АСПЕКТЫ ТОЛКАНИЯ ЯДРА</vt:lpstr>
      <vt:lpstr>БИОМЕХАНИЧЕСКИЕ АСПЕКТЫ ТОЛКАНИЯ ЯДРА</vt:lpstr>
      <vt:lpstr>БИОМЕХАНИЧЕСКИЕ АСПЕКТЫ ТОЛКАНИЯ ЯДРА</vt:lpstr>
      <vt:lpstr>БИОМЕХАНИЧЕСКИЕ АСПЕКТЫ ТОЛКАНИЯ ЯДРА</vt:lpstr>
      <vt:lpstr>БИОМЕХАНИЧЕСКИЕ АСПЕКТЫ ТОЛКАНИЯ ЯДРА</vt:lpstr>
      <vt:lpstr>БИОМЕХАНИЧЕСКИЕ АСПЕКТЫ ТОЛКАНИЯ ЯДРА</vt:lpstr>
      <vt:lpstr>НОРМЫ ДЛЯ РАЗНЫХ ВОЗРАСТНЫХ КАТЕГОРИЙ ДЕВУШЕК В ТОЛКАНИИ ЯДРА ОТНОСИТЕЛЬНО ЕДИНОЙ ВСЕРОССИЙСКОЙ СПОРТИВНОЙ КЛАССИФИКАЦИИ (ЕВСК)</vt:lpstr>
      <vt:lpstr>ЧЕМПИОНАТ РОССИИ ПО ЛЁГКОЙ АТЛЕТИКЕ В ЧЕЛЯБИНСКЕ 2023 ГОД </vt:lpstr>
      <vt:lpstr>Слайд 15</vt:lpstr>
      <vt:lpstr>ТОЛКАНИЕ ЯДРА, КЛЮЧЕВЫЕ АСПЕКТЫ ПОЛОЖИТЕЛЬНОЕ ВЛИЯНИЕ НА ЗДОРОВЬЕ ДЕВУШЕК: </vt:lpstr>
      <vt:lpstr>ТОЛКАНИЕ ЯДРА, КЛЮЧЕВЫЕ АСПЕКТЫ ПОЛОЖИТЕЛЬНОЕ ВЛИЯНИЕ НА ЗДОРОВЬЕ ДЕВУШЕК: </vt:lpstr>
      <vt:lpstr>ТОЛКАНИЕ ЯДРА, КЛЮЧЕВЫЕ АСПЕКТЫ ПОЛОЖИТЕЛЬНОЕ ВЛИЯНИЕ НА ЗДОРОВЬЕ ДЕВУШЕК: </vt:lpstr>
      <vt:lpstr>БИОМЕХАНИЧЕСКИЕ НАГРУЗКИ И ЗДОРОВЬЕ</vt:lpstr>
      <vt:lpstr>СПИСОК ИСПОЛЬЗОВАННОЙ ЛИТЕРАТУРЫ: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я знаю о COVID 19?</dc:title>
  <dc:creator>Katusya</dc:creator>
  <cp:lastModifiedBy>Студент</cp:lastModifiedBy>
  <cp:revision>108</cp:revision>
  <dcterms:created xsi:type="dcterms:W3CDTF">2020-10-25T13:48:10Z</dcterms:created>
  <dcterms:modified xsi:type="dcterms:W3CDTF">2024-10-21T07:04:43Z</dcterms:modified>
</cp:coreProperties>
</file>