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5" Type="http://schemas.microsoft.com/office/2020/02/relationships/classificationlabels" Target="docMetadata/LabelInfo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14" r:id="rId5"/>
    <p:sldId id="329" r:id="rId6"/>
    <p:sldId id="339" r:id="rId7"/>
    <p:sldId id="334" r:id="rId8"/>
    <p:sldId id="328" r:id="rId9"/>
    <p:sldId id="341" r:id="rId10"/>
    <p:sldId id="322" r:id="rId11"/>
    <p:sldId id="343" r:id="rId12"/>
    <p:sldId id="338" r:id="rId13"/>
    <p:sldId id="344" r:id="rId14"/>
    <p:sldId id="331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2A86"/>
    <a:srgbClr val="D3DDFE"/>
    <a:srgbClr val="D4DDFE"/>
    <a:srgbClr val="D5DEFF"/>
    <a:srgbClr val="F6F7FF"/>
    <a:srgbClr val="DBDCE5"/>
    <a:srgbClr val="F0F1FB"/>
    <a:srgbClr val="DFE1F6"/>
    <a:srgbClr val="EEEFF5"/>
    <a:srgbClr val="DFE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5" autoAdjust="0"/>
    <p:restoredTop sz="95394" autoAdjust="0"/>
  </p:normalViewPr>
  <p:slideViewPr>
    <p:cSldViewPr snapToGrid="0">
      <p:cViewPr varScale="1">
        <p:scale>
          <a:sx n="108" d="100"/>
          <a:sy n="108" d="100"/>
        </p:scale>
        <p:origin x="1056" y="96"/>
      </p:cViewPr>
      <p:guideLst>
        <p:guide orient="horz" pos="1416"/>
        <p:guide orient="horz" pos="1008"/>
        <p:guide pos="3840"/>
      </p:guideLst>
    </p:cSldViewPr>
  </p:slideViewPr>
  <p:outlineViewPr>
    <p:cViewPr>
      <p:scale>
        <a:sx n="33" d="100"/>
        <a:sy n="33" d="100"/>
      </p:scale>
      <p:origin x="0" y="-103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4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commentAuthors" Target="commentAuthors.xml" /><Relationship Id="rId3" Type="http://schemas.openxmlformats.org/officeDocument/2006/relationships/customXml" Target="../customXml/item3.xml" /><Relationship Id="rId21" Type="http://schemas.openxmlformats.org/officeDocument/2006/relationships/theme" Target="theme/theme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handoutMaster" Target="handoutMasters/handoutMaster1.xml" /><Relationship Id="rId2" Type="http://schemas.openxmlformats.org/officeDocument/2006/relationships/customXml" Target="../customXml/item2.xml" /><Relationship Id="rId16" Type="http://schemas.openxmlformats.org/officeDocument/2006/relationships/notesMaster" Target="notesMasters/notesMaster1.xml" /><Relationship Id="rId20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microsoft.com/office/2018/10/relationships/authors" Target="authors.xml" /><Relationship Id="rId10" Type="http://schemas.openxmlformats.org/officeDocument/2006/relationships/slide" Target="slides/slide6.xml" /><Relationship Id="rId19" Type="http://schemas.openxmlformats.org/officeDocument/2006/relationships/presProps" Target="pres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tableStyles" Target="tableStyle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70200599925008"/>
          <c:y val="8.0718941657355617E-2"/>
          <c:w val="0.75047259717535308"/>
          <c:h val="0.56123528349214247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9-10 лет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86.9</c:v>
                </c:pt>
                <c:pt idx="1">
                  <c:v>143</c:v>
                </c:pt>
                <c:pt idx="2">
                  <c:v>132.4</c:v>
                </c:pt>
                <c:pt idx="3">
                  <c:v>141.19999999999999</c:v>
                </c:pt>
                <c:pt idx="4">
                  <c:v>156.9</c:v>
                </c:pt>
                <c:pt idx="5">
                  <c:v>155.80000000000001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2B-4A52-B627-0019A291E2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11-13 лет</c:v>
                </c:pt>
              </c:strCache>
            </c:strRef>
          </c:tx>
          <c:spPr>
            <a:ln w="28575" cap="rnd">
              <a:solidFill>
                <a:srgbClr val="A62A8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5.4</c:v>
                </c:pt>
                <c:pt idx="1">
                  <c:v>11.3</c:v>
                </c:pt>
                <c:pt idx="2">
                  <c:v>-9.3000000000000007</c:v>
                </c:pt>
                <c:pt idx="3">
                  <c:v>7.5</c:v>
                </c:pt>
                <c:pt idx="4">
                  <c:v>15.3</c:v>
                </c:pt>
                <c:pt idx="5">
                  <c:v>-1.9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2B-4A52-B627-0019A291E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6898448"/>
        <c:axId val="1476878896"/>
      </c:lineChart>
      <c:catAx>
        <c:axId val="147689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6878896"/>
        <c:crosses val="autoZero"/>
        <c:auto val="1"/>
        <c:lblAlgn val="ctr"/>
        <c:lblOffset val="100"/>
        <c:noMultiLvlLbl val="0"/>
      </c:catAx>
      <c:valAx>
        <c:axId val="147687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68984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bg1"/>
        </a:solidFill>
        <a:ln>
          <a:solidFill>
            <a:srgbClr val="7030A0"/>
          </a:solidFill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C32BE22-BCF5-218A-BCDB-9D6463B9A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6C6B9B-3CD0-9D38-9EB7-8FC9403B8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44752F2C-E7F0-4D70-8A16-E3F2117F3DB4}" type="datetime1">
              <a:rPr lang="ru-RU" smtClean="0"/>
              <a:t>23.10.2024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5B14E-D4D7-1E40-CD23-AE797C2368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5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63B52A86-9838-4BEE-A2B4-AE3285528427}" type="datetime1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96E09883-B744-4FDD-8623-D69A66650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2764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96E09883-B744-4FDD-8623-D69A6665002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02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96E09883-B744-4FDD-8623-D69A6665002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551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96E09883-B744-4FDD-8623-D69A6665002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765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96E09883-B744-4FDD-8623-D69A6665002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55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96E09883-B744-4FDD-8623-D69A6665002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998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96E09883-B744-4FDD-8623-D69A6665002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36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96E09883-B744-4FDD-8623-D69A6665002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106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96E09883-B744-4FDD-8623-D69A6665002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55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96E09883-B744-4FDD-8623-D69A6665002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823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96E09883-B744-4FDD-8623-D69A6665002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82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96E09883-B744-4FDD-8623-D69A6665002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38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1185" y="629469"/>
            <a:ext cx="8961120" cy="5599062"/>
          </a:xfrm>
        </p:spPr>
        <p:txBody>
          <a:bodyPr lIns="0" tIns="0" rIns="0" bIns="0" rtlCol="0" anchor="ctr">
            <a:noAutofit/>
          </a:bodyPr>
          <a:lstStyle>
            <a:lvl1pPr mar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ru-RU" sz="70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CA65DB93-2357-6899-3DDD-DC79C877A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1" name="Объект 1">
            <a:extLst>
              <a:ext uri="{FF2B5EF4-FFF2-40B4-BE49-F238E27FC236}">
                <a16:creationId xmlns:a16="http://schemas.microsoft.com/office/drawing/2014/main" id="{056E6431-5C32-6197-AA1B-376379431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+ таблица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D978EB2-1AE7-BB87-954B-F3DBF5080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10569634" cy="1801793"/>
          </a:xfrm>
        </p:spPr>
        <p:txBody>
          <a:bodyPr lIns="0" tIns="0" rIns="0" bIns="0"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1406BDC3-2B84-117A-BF71-A331C1DD6BC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3" y="2796209"/>
            <a:ext cx="3657598" cy="3147392"/>
          </a:xfrm>
        </p:spPr>
        <p:txBody>
          <a:bodyPr lIns="0" tIns="0" rIns="0" bIns="0" rtlCol="0"/>
          <a:lstStyle>
            <a:lvl1pPr marL="285750" indent="-285750">
              <a:buFont typeface="Arial" panose="020B0604020202020204" pitchFamily="34" charset="0"/>
              <a:buChar char="•"/>
              <a:defRPr lang="ru-RU" sz="1800"/>
            </a:lvl1pPr>
            <a:lvl2pPr marL="411480">
              <a:defRPr lang="ru-RU" sz="1600"/>
            </a:lvl2pPr>
            <a:lvl3pPr marL="685800">
              <a:defRPr lang="ru-RU" sz="1400"/>
            </a:lvl3pPr>
            <a:lvl4pPr marL="1051560">
              <a:defRPr lang="ru-RU" sz="1200"/>
            </a:lvl4pPr>
            <a:lvl5pPr marL="1417320">
              <a:defRPr lang="ru-RU" sz="10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Заполнитель таблицы 4">
            <a:extLst>
              <a:ext uri="{FF2B5EF4-FFF2-40B4-BE49-F238E27FC236}">
                <a16:creationId xmlns:a16="http://schemas.microsoft.com/office/drawing/2014/main" id="{4D2A92BD-8372-F61F-9551-6FA12079139B}"/>
              </a:ext>
            </a:extLst>
          </p:cNvPr>
          <p:cNvSpPr>
            <a:spLocks noGrp="1"/>
          </p:cNvSpPr>
          <p:nvPr>
            <p:ph type="tbl" sz="quarter" idx="28" hasCustomPrompt="1"/>
          </p:nvPr>
        </p:nvSpPr>
        <p:spPr>
          <a:xfrm>
            <a:off x="4902200" y="2795588"/>
            <a:ext cx="6478617" cy="3148012"/>
          </a:xfrm>
        </p:spPr>
        <p:txBody>
          <a:bodyPr rtlCol="0"/>
          <a:lstStyle>
            <a:lvl1pPr>
              <a:defRPr lang="ru-RU"/>
            </a:lvl1pPr>
          </a:lstStyle>
          <a:p>
            <a:pPr rtl="0"/>
            <a:r>
              <a:rPr lang="ru-RU"/>
              <a:t>Щелкните значок, чтобы вставить таблицу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6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69EF52E1-6F3C-5D9B-32DC-A156BDDE2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47" b="86709"/>
          <a:stretch/>
        </p:blipFill>
        <p:spPr>
          <a:xfrm>
            <a:off x="-1" y="5946505"/>
            <a:ext cx="5304866" cy="911495"/>
          </a:xfrm>
          <a:custGeom>
            <a:avLst/>
            <a:gdLst>
              <a:gd name="connsiteX0" fmla="*/ 0 w 5304866"/>
              <a:gd name="connsiteY0" fmla="*/ 0 h 1912980"/>
              <a:gd name="connsiteX1" fmla="*/ 5304866 w 5304866"/>
              <a:gd name="connsiteY1" fmla="*/ 0 h 1912980"/>
              <a:gd name="connsiteX2" fmla="*/ 5304866 w 5304866"/>
              <a:gd name="connsiteY2" fmla="*/ 1912980 h 1912980"/>
              <a:gd name="connsiteX3" fmla="*/ 5304865 w 5304866"/>
              <a:gd name="connsiteY3" fmla="*/ 1912980 h 1912980"/>
              <a:gd name="connsiteX4" fmla="*/ 0 w 5304866"/>
              <a:gd name="connsiteY4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866" h="1912980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</p:spPr>
      </p:pic>
      <p:sp>
        <p:nvSpPr>
          <p:cNvPr id="9" name="Полилиния 8">
            <a:extLst>
              <a:ext uri="{FF2B5EF4-FFF2-40B4-BE49-F238E27FC236}">
                <a16:creationId xmlns:a16="http://schemas.microsoft.com/office/drawing/2014/main" id="{4510996E-0672-63AB-DCBF-25B251B2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7680" y="0"/>
            <a:ext cx="1694321" cy="2692400"/>
          </a:xfrm>
          <a:custGeom>
            <a:avLst/>
            <a:gdLst>
              <a:gd name="connsiteX0" fmla="*/ 1346200 w 1694321"/>
              <a:gd name="connsiteY0" fmla="*/ 0 h 2692400"/>
              <a:gd name="connsiteX1" fmla="*/ 1617506 w 1694321"/>
              <a:gd name="connsiteY1" fmla="*/ 27350 h 2692400"/>
              <a:gd name="connsiteX2" fmla="*/ 1694321 w 1694321"/>
              <a:gd name="connsiteY2" fmla="*/ 47101 h 2692400"/>
              <a:gd name="connsiteX3" fmla="*/ 1694321 w 1694321"/>
              <a:gd name="connsiteY3" fmla="*/ 528114 h 2692400"/>
              <a:gd name="connsiteX4" fmla="*/ 1692265 w 1694321"/>
              <a:gd name="connsiteY4" fmla="*/ 526998 h 2692400"/>
              <a:gd name="connsiteX5" fmla="*/ 1346199 w 1694321"/>
              <a:gd name="connsiteY5" fmla="*/ 457130 h 2692400"/>
              <a:gd name="connsiteX6" fmla="*/ 457130 w 1694321"/>
              <a:gd name="connsiteY6" fmla="*/ 1346199 h 2692400"/>
              <a:gd name="connsiteX7" fmla="*/ 1346199 w 1694321"/>
              <a:gd name="connsiteY7" fmla="*/ 2235268 h 2692400"/>
              <a:gd name="connsiteX8" fmla="*/ 1692265 w 1694321"/>
              <a:gd name="connsiteY8" fmla="*/ 2165401 h 2692400"/>
              <a:gd name="connsiteX9" fmla="*/ 1694321 w 1694321"/>
              <a:gd name="connsiteY9" fmla="*/ 2164285 h 2692400"/>
              <a:gd name="connsiteX10" fmla="*/ 1694321 w 1694321"/>
              <a:gd name="connsiteY10" fmla="*/ 2645299 h 2692400"/>
              <a:gd name="connsiteX11" fmla="*/ 1617506 w 1694321"/>
              <a:gd name="connsiteY11" fmla="*/ 2665050 h 2692400"/>
              <a:gd name="connsiteX12" fmla="*/ 1346200 w 1694321"/>
              <a:gd name="connsiteY12" fmla="*/ 2692400 h 2692400"/>
              <a:gd name="connsiteX13" fmla="*/ 0 w 1694321"/>
              <a:gd name="connsiteY13" fmla="*/ 1346200 h 2692400"/>
              <a:gd name="connsiteX14" fmla="*/ 1346200 w 1694321"/>
              <a:gd name="connsiteY14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4321" h="2692400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1828800"/>
          </a:xfrm>
        </p:spPr>
        <p:txBody>
          <a:bodyPr lIns="0" tIns="0" rIns="0" bIns="0"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5DE2B4D4-87FA-ACC4-A0FD-E98B07CE985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5" y="3067050"/>
            <a:ext cx="6400800" cy="3048000"/>
          </a:xfrm>
        </p:spPr>
        <p:txBody>
          <a:bodyPr lIns="0" tIns="0" rIns="0" bIns="0" rtlCol="0"/>
          <a:lstStyle>
            <a:lvl1pPr marL="0" indent="0">
              <a:buNone/>
              <a:defRPr lang="ru-RU" sz="1800"/>
            </a:lvl1pPr>
            <a:lvl2pPr marL="411480">
              <a:defRPr lang="ru-RU" sz="1800"/>
            </a:lvl2pPr>
            <a:lvl3pPr marL="685800">
              <a:defRPr lang="ru-RU" sz="1800"/>
            </a:lvl3pPr>
            <a:lvl4pPr marL="1051560">
              <a:defRPr lang="ru-RU" sz="1800"/>
            </a:lvl4pPr>
            <a:lvl5pPr marL="1417320"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58F85D-7A7F-3D36-8C6A-6589D66D2AF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61300" y="3067050"/>
            <a:ext cx="3519515" cy="3048000"/>
          </a:xfrm>
        </p:spPr>
        <p:txBody>
          <a:bodyPr lIns="0" tIns="0" rIns="0" bIns="0" rtlCol="0"/>
          <a:lstStyle>
            <a:lvl1pPr marL="342900" indent="-342900">
              <a:buFont typeface="+mj-lt"/>
              <a:buAutoNum type="arabicPeriod"/>
              <a:defRPr lang="ru-RU" sz="1800"/>
            </a:lvl1pPr>
            <a:lvl2pPr marL="525780" indent="-342900">
              <a:buFont typeface="+mj-lt"/>
              <a:buAutoNum type="alphaLcPeriod"/>
              <a:defRPr lang="ru-RU" sz="1800"/>
            </a:lvl2pPr>
            <a:lvl3pPr marL="800100" indent="-342900">
              <a:buFont typeface="+mj-lt"/>
              <a:buAutoNum type="arabicParenR"/>
              <a:defRPr lang="ru-RU" sz="1800"/>
            </a:lvl3pPr>
            <a:lvl4pPr marL="1165860" indent="-342900">
              <a:buFont typeface="+mj-lt"/>
              <a:buAutoNum type="alphaLcPeriod"/>
              <a:defRPr lang="ru-RU" sz="1800"/>
            </a:lvl4pPr>
            <a:lvl5pPr marL="1531620" indent="-342900">
              <a:buFont typeface="+mj-lt"/>
              <a:buAutoNum type="romanLcPeriod"/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945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рафический объект 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67254"/>
          <a:stretch>
            <a:fillRect/>
          </a:stretch>
        </p:blipFill>
        <p:spPr>
          <a:xfrm>
            <a:off x="0" y="4612248"/>
            <a:ext cx="3769950" cy="2245753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Графический объект 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1828800"/>
          </a:xfrm>
        </p:spPr>
        <p:txBody>
          <a:bodyPr lIns="0" tIns="0" rIns="0" bIns="0" rtlCol="0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полнитель таблицы 4">
            <a:extLst>
              <a:ext uri="{FF2B5EF4-FFF2-40B4-BE49-F238E27FC236}">
                <a16:creationId xmlns:a16="http://schemas.microsoft.com/office/drawing/2014/main" id="{3E0C7AAD-1535-12DC-133E-2253BF501721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811183" y="2757488"/>
            <a:ext cx="10548967" cy="339996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Щелкните значок, чтобы вставить таблицу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974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48AC6985-AA41-BCAE-CEDF-E736D973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12647"/>
            <a:ext cx="10002589" cy="3657600"/>
          </a:xfrm>
        </p:spPr>
        <p:txBody>
          <a:bodyPr lIns="0" tIns="0" rIns="0" bIns="0" rtlCol="0" anchor="b">
            <a:noAutofit/>
          </a:bodyPr>
          <a:lstStyle>
            <a:lvl1pPr mar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7000"/>
            </a:lvl1pPr>
          </a:lstStyle>
          <a:p>
            <a:pPr rtl="0"/>
            <a:endParaRPr lang="ru-RU" dirty="0"/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A7B85660-94E4-85D1-95CA-415513A03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1185" y="4724033"/>
            <a:ext cx="7000972" cy="1709423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lang="ru-RU" sz="2400" b="1" i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DCAF5C0-1B51-02B5-924D-230575353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4724034"/>
            <a:ext cx="2133966" cy="2133966"/>
            <a:chOff x="9654699" y="2229295"/>
            <a:chExt cx="2133966" cy="2133966"/>
          </a:xfrm>
        </p:grpSpPr>
        <p:sp>
          <p:nvSpPr>
            <p:cNvPr id="3" name="Полилиния 11">
              <a:extLst>
                <a:ext uri="{FF2B5EF4-FFF2-40B4-BE49-F238E27FC236}">
                  <a16:creationId xmlns:a16="http://schemas.microsoft.com/office/drawing/2014/main" id="{41AAE8D5-8E6A-7CBE-9018-DD8F3493D049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4" name="Полилиния 12">
              <a:extLst>
                <a:ext uri="{FF2B5EF4-FFF2-40B4-BE49-F238E27FC236}">
                  <a16:creationId xmlns:a16="http://schemas.microsoft.com/office/drawing/2014/main" id="{C694532E-B147-38A2-55EE-24483385016A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</p:grp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114B3BE5-2D39-542C-00BB-A940C568E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>
            <a:off x="7717670" y="0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3"/>
            <a:ext cx="6400800" cy="1828800"/>
          </a:xfrm>
        </p:spPr>
        <p:txBody>
          <a:bodyPr lIns="0" tIns="0" rIns="0" bIns="0" rtlCol="0">
            <a:noAutofit/>
          </a:bodyPr>
          <a:lstStyle>
            <a:lvl1pPr>
              <a:defRPr lang="ru-RU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A1AC91-E5AE-A457-178C-6A577DAAF4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1185" y="2774786"/>
            <a:ext cx="6400800" cy="3257550"/>
          </a:xfrm>
        </p:spPr>
        <p:txBody>
          <a:bodyPr lIns="0" rtlCol="0"/>
          <a:lstStyle>
            <a:lvl1pPr marL="0" indent="0">
              <a:buNone/>
              <a:defRPr lang="ru-RU" sz="2400"/>
            </a:lvl1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9D4FED77-2877-7D28-E27C-7BE9F5E73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lang="ru-RU"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90785AC1-54EA-61EE-115B-C1910CC60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lang="ru-RU"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рисун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рафический объект 3">
            <a:extLst>
              <a:ext uri="{FF2B5EF4-FFF2-40B4-BE49-F238E27FC236}">
                <a16:creationId xmlns:a16="http://schemas.microsoft.com/office/drawing/2014/main" id="{F0B2CA14-03DC-FC05-7713-E0261B4B2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42" b="69630"/>
          <a:stretch>
            <a:fillRect/>
          </a:stretch>
        </p:blipFill>
        <p:spPr>
          <a:xfrm>
            <a:off x="1" y="4775200"/>
            <a:ext cx="6608233" cy="2082800"/>
          </a:xfrm>
          <a:custGeom>
            <a:avLst/>
            <a:gdLst>
              <a:gd name="connsiteX0" fmla="*/ 0 w 6608233"/>
              <a:gd name="connsiteY0" fmla="*/ 0 h 2082800"/>
              <a:gd name="connsiteX1" fmla="*/ 6608233 w 6608233"/>
              <a:gd name="connsiteY1" fmla="*/ 0 h 2082800"/>
              <a:gd name="connsiteX2" fmla="*/ 6608233 w 6608233"/>
              <a:gd name="connsiteY2" fmla="*/ 2082800 h 2082800"/>
              <a:gd name="connsiteX3" fmla="*/ 0 w 6608233"/>
              <a:gd name="connsiteY3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8233" h="2082800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</p:spPr>
      </p:pic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5EC223C2-E475-8E7A-48D4-A9BC2EB69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49382" y="1747860"/>
            <a:ext cx="2692400" cy="2692400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BD9D7CE-BCD9-0B12-1945-C5FFE31A7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3014" y="361075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455275E-28AB-F0B7-E799-5116B1120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827307"/>
            <a:ext cx="6400800" cy="5203387"/>
          </a:xfrm>
        </p:spPr>
        <p:txBody>
          <a:bodyPr lIns="0" tIns="0" rIns="0" bIns="0" rtlCol="0" anchor="ctr">
            <a:noAutofit/>
          </a:bodyPr>
          <a:lstStyle>
            <a:lvl1pPr>
              <a:defRPr lang="ru-RU" sz="54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97BD7E0A-39A9-0CF7-F1CE-E777075BFA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01915" y="304690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ln w="57150">
            <a:noFill/>
          </a:ln>
        </p:spPr>
        <p:txBody>
          <a:bodyPr wrap="square" tIns="1371600" rtlCol="0">
            <a:noAutofit/>
          </a:bodyPr>
          <a:lstStyle>
            <a:lvl1pPr marL="0" indent="0" algn="ctr">
              <a:buNone/>
              <a:defRPr lang="ru-RU" sz="16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163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>
            <a:extLst>
              <a:ext uri="{FF2B5EF4-FFF2-40B4-BE49-F238E27FC236}">
                <a16:creationId xmlns:a16="http://schemas.microsoft.com/office/drawing/2014/main" id="{269C21E5-B8EE-7438-A771-34BC8006E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5898" y="0"/>
            <a:ext cx="1574573" cy="3954463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18F333FA-6DDE-DB6C-73BB-FE8387977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5508" y="4240999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B87953E-96F2-8BCC-B295-E1033E7D2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7599718" cy="3051394"/>
          </a:xfrm>
        </p:spPr>
        <p:txBody>
          <a:bodyPr lIns="0" tIns="0" rIns="0" bIns="0" rtlCol="0" anchor="b">
            <a:noAutofit/>
          </a:bodyPr>
          <a:lstStyle>
            <a:lvl1pPr>
              <a:defRPr lang="ru-RU" sz="54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Текст 15">
            <a:extLst>
              <a:ext uri="{FF2B5EF4-FFF2-40B4-BE49-F238E27FC236}">
                <a16:creationId xmlns:a16="http://schemas.microsoft.com/office/drawing/2014/main" id="{0A627B70-91C8-40B9-6189-B29749FF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185" y="3965028"/>
            <a:ext cx="7599718" cy="149378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lang="ru-RU" sz="1800"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94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7C12813-DBA6-41C2-2418-83919E059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741680" y="0"/>
            <a:ext cx="2133966" cy="2133966"/>
            <a:chOff x="9654699" y="2229295"/>
            <a:chExt cx="2133966" cy="2133966"/>
          </a:xfrm>
        </p:grpSpPr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C2A74540-7988-B712-8AB1-9EE03FE1EC8A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736CF9A1-91DA-6419-08F2-4CC262EA4D1E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</p:grpSp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AAAE3BC0-55AE-B520-F2B8-50BF886EF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 flipH="1" flipV="1">
            <a:off x="0" y="3626779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B29A2F3-C289-9762-6F9F-DA18D322D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0" y="621972"/>
            <a:ext cx="6400800" cy="1828800"/>
          </a:xfrm>
        </p:spPr>
        <p:txBody>
          <a:bodyPr lIns="0" tIns="0" rIns="0" bIns="0"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8F2A1870-E86B-5125-7AB3-A1F5DF7E752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953000" y="2768043"/>
            <a:ext cx="6400799" cy="3231221"/>
          </a:xfrm>
        </p:spPr>
        <p:txBody>
          <a:bodyPr lIns="0" tIns="0" rIns="0" bIns="0" rtlCol="0"/>
          <a:lstStyle>
            <a:lvl1pPr marL="0" indent="0">
              <a:buNone/>
              <a:defRPr lang="ru-RU" sz="1800"/>
            </a:lvl1pPr>
            <a:lvl2pPr marL="411480">
              <a:defRPr lang="ru-RU" sz="1600"/>
            </a:lvl2pPr>
            <a:lvl3pPr marL="685800">
              <a:defRPr lang="ru-RU" sz="1400"/>
            </a:lvl3pPr>
            <a:lvl4pPr marL="1051560">
              <a:defRPr lang="ru-RU" sz="1200"/>
            </a:lvl4pPr>
            <a:lvl5pPr marL="1417320">
              <a:defRPr lang="ru-RU" sz="10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F1FE2A1C-A3CC-9D8B-DE44-FDE1132F7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lang="ru-RU"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23C454DD-C924-8468-6944-AF53508CD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lang="ru-RU"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825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 + рисун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3051393"/>
          </a:xfrm>
        </p:spPr>
        <p:txBody>
          <a:bodyPr lIns="0" tIns="0" rIns="0" bIns="0" rtlCol="0" anchor="b">
            <a:noAutofit/>
          </a:bodyPr>
          <a:lstStyle>
            <a:lvl1pPr>
              <a:defRPr lang="ru-RU" sz="54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4" name="Текст 15">
            <a:extLst>
              <a:ext uri="{FF2B5EF4-FFF2-40B4-BE49-F238E27FC236}">
                <a16:creationId xmlns:a16="http://schemas.microsoft.com/office/drawing/2014/main" id="{E0CDAE70-42DC-AB0D-6734-B9944B799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185" y="3965028"/>
            <a:ext cx="6400799" cy="196674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ru-RU" sz="2400" b="1" i="0" dirty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228600" lvl="0" indent="-228600" rtl="0"/>
            <a:r>
              <a:rPr lang="ru-RU"/>
              <a:t>Подзаголовок слайда</a:t>
            </a:r>
          </a:p>
        </p:txBody>
      </p:sp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38EDAF-6CF8-D96E-EB91-CAFEBE0CA1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1187" y="247518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txBody>
          <a:bodyPr wrap="square" tIns="1188720" rtlCol="0">
            <a:noAutofit/>
          </a:bodyPr>
          <a:lstStyle>
            <a:lvl1pPr marL="0" indent="0" algn="ctr">
              <a:buNone/>
              <a:defRPr lang="ru-RU" sz="16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E148B4D-CB0B-8B95-BA58-B33DE0530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lang="ru-RU"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B895145-43B3-C337-08C1-C009F83D8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lang="ru-RU"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88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A22F8239-92F5-595B-5DD3-ACBA1C19E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2969"/>
          <a:stretch/>
        </p:blipFill>
        <p:spPr>
          <a:xfrm>
            <a:off x="3459002" y="5609995"/>
            <a:ext cx="7328137" cy="1248005"/>
          </a:xfrm>
          <a:custGeom>
            <a:avLst/>
            <a:gdLst>
              <a:gd name="connsiteX0" fmla="*/ 0 w 7328137"/>
              <a:gd name="connsiteY0" fmla="*/ 0 h 1912980"/>
              <a:gd name="connsiteX1" fmla="*/ 7328137 w 7328137"/>
              <a:gd name="connsiteY1" fmla="*/ 0 h 1912980"/>
              <a:gd name="connsiteX2" fmla="*/ 7328137 w 7328137"/>
              <a:gd name="connsiteY2" fmla="*/ 1912980 h 1912980"/>
              <a:gd name="connsiteX3" fmla="*/ 0 w 7328137"/>
              <a:gd name="connsiteY3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8137" h="1912980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F9E987C-6F3E-FB11-D796-2D5F9075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0"/>
            <a:ext cx="2133966" cy="2133966"/>
            <a:chOff x="9654699" y="2229295"/>
            <a:chExt cx="2133966" cy="2133966"/>
          </a:xfrm>
        </p:grpSpPr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53342B09-3192-492F-3F5F-19163C83F9E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062E2B15-36A9-C2C7-6306-EEA512B646D0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</p:grp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52DD956C-BC83-8F97-6FF5-5A11028FE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21792"/>
            <a:ext cx="8180412" cy="1828800"/>
          </a:xfrm>
        </p:spPr>
        <p:txBody>
          <a:bodyPr lIns="0" tIns="0" rIns="0" bIns="0"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5A612ED1-3CD3-8532-2C92-777F6D005F1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3816" y="2948152"/>
            <a:ext cx="4956470" cy="3120773"/>
          </a:xfrm>
        </p:spPr>
        <p:txBody>
          <a:bodyPr lIns="0" tIns="0" rIns="0" bIns="0" rtlCol="0"/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685800">
              <a:spcBef>
                <a:spcPts val="1000"/>
              </a:spcBef>
              <a:defRPr lang="ru-RU" sz="1800"/>
            </a:lvl3pPr>
            <a:lvl4pPr marL="1051560">
              <a:spcBef>
                <a:spcPts val="1000"/>
              </a:spcBef>
              <a:defRPr lang="ru-RU" sz="1800"/>
            </a:lvl4pPr>
            <a:lvl5pPr marL="1417320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A4BCE7-3651-7CA3-1353-9B2526D267A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21716" y="2948152"/>
            <a:ext cx="4956470" cy="3120773"/>
          </a:xfrm>
        </p:spPr>
        <p:txBody>
          <a:bodyPr lIns="0" tIns="0" rIns="0" bIns="0" rtlCol="0"/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685800">
              <a:spcBef>
                <a:spcPts val="1000"/>
              </a:spcBef>
              <a:defRPr lang="ru-RU" sz="1800"/>
            </a:lvl3pPr>
            <a:lvl4pPr marL="1051560">
              <a:spcBef>
                <a:spcPts val="1000"/>
              </a:spcBef>
              <a:defRPr lang="ru-RU" sz="1800"/>
            </a:lvl4pPr>
            <a:lvl5pPr marL="1417320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886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одержимого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">
            <a:extLst>
              <a:ext uri="{FF2B5EF4-FFF2-40B4-BE49-F238E27FC236}">
                <a16:creationId xmlns:a16="http://schemas.microsoft.com/office/drawing/2014/main" id="{83F8143D-16B1-4CE2-1910-9E5074922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1084203" y="4586286"/>
            <a:ext cx="1574573" cy="2271713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F6BE63D1-6CC6-AD50-D587-0514090FB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13816" y="2184400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05155"/>
            <a:ext cx="10571734" cy="1160145"/>
          </a:xfrm>
        </p:spPr>
        <p:txBody>
          <a:bodyPr lIns="0" tIns="0" rIns="0" bIns="0"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82DE6614-889D-2DB5-4C2F-DCBD22BA3B2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835400" y="2185127"/>
            <a:ext cx="2736849" cy="4067717"/>
          </a:xfrm>
        </p:spPr>
        <p:txBody>
          <a:bodyPr lIns="0" tIns="0" rIns="0" bIns="0" rtlCol="0"/>
          <a:lstStyle>
            <a:lvl1pPr marL="342900" indent="-342900">
              <a:buFont typeface="+mj-lt"/>
              <a:buAutoNum type="arabicPeriod"/>
              <a:defRPr lang="ru-RU" sz="1800"/>
            </a:lvl1pPr>
            <a:lvl2pPr marL="525780" indent="-342900">
              <a:buFont typeface="+mj-lt"/>
              <a:buAutoNum type="alphaLcPeriod"/>
              <a:defRPr lang="ru-RU" sz="1800"/>
            </a:lvl2pPr>
            <a:lvl3pPr marL="800100" indent="-342900">
              <a:buFont typeface="+mj-lt"/>
              <a:buAutoNum type="arabicParenR"/>
              <a:defRPr lang="ru-RU" sz="1800"/>
            </a:lvl3pPr>
            <a:lvl4pPr marL="1051560" indent="-228600">
              <a:buFont typeface="+mj-lt"/>
              <a:buAutoNum type="alphaLcParenR"/>
              <a:defRPr lang="ru-RU" sz="1800"/>
            </a:lvl4pPr>
            <a:lvl5pPr marL="1417320" indent="-228600">
              <a:buFont typeface="+mj-lt"/>
              <a:buAutoNum type="romanLcPeriod"/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B7B2B871-B646-8E1E-CD57-2224B2D4E59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21564" y="2184400"/>
            <a:ext cx="4156619" cy="4046290"/>
          </a:xfrm>
        </p:spPr>
        <p:txBody>
          <a:bodyPr lIns="0" tIns="0" rIns="0" bIns="0" rtlCol="0"/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685800">
              <a:spcBef>
                <a:spcPts val="1000"/>
              </a:spcBef>
              <a:defRPr lang="ru-RU" sz="1800"/>
            </a:lvl3pPr>
            <a:lvl4pPr marL="1051560">
              <a:spcBef>
                <a:spcPts val="1000"/>
              </a:spcBef>
              <a:defRPr lang="ru-RU" sz="1800"/>
            </a:lvl4pPr>
            <a:lvl5pPr marL="1417320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698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+ рисунок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рафический объект 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78285"/>
          <a:stretch/>
        </p:blipFill>
        <p:spPr>
          <a:xfrm>
            <a:off x="0" y="5368807"/>
            <a:ext cx="3769950" cy="1489194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Графический объект 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6275416" cy="1828800"/>
          </a:xfrm>
        </p:spPr>
        <p:txBody>
          <a:bodyPr lIns="0" tIns="0" rIns="0" bIns="0"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CFE945C7-CAAC-C9B4-0B56-EC62E53C8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2467" y="5439854"/>
            <a:ext cx="1096391" cy="10963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1" name="Полилиния 4">
            <a:extLst>
              <a:ext uri="{FF2B5EF4-FFF2-40B4-BE49-F238E27FC236}">
                <a16:creationId xmlns:a16="http://schemas.microsoft.com/office/drawing/2014/main" id="{E58C5299-758C-70DA-D929-E0BC719E9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16629" y="3758740"/>
            <a:ext cx="2130921" cy="2130921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A4C6AC-F9E8-412E-2D6B-9FDD07ADDE7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0330" y="2771566"/>
            <a:ext cx="6275387" cy="3271324"/>
          </a:xfrm>
        </p:spPr>
        <p:txBody>
          <a:bodyPr lIns="0" rtlCol="0"/>
          <a:lstStyle>
            <a:lvl1pPr marL="0" indent="0">
              <a:buNone/>
              <a:defRPr lang="ru-RU"/>
            </a:lvl1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C0463C33-FF99-2443-BE5D-682AC8CB8B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09054" y="459137"/>
            <a:ext cx="4126800" cy="4126800"/>
          </a:xfrm>
          <a:custGeom>
            <a:avLst/>
            <a:gdLst>
              <a:gd name="connsiteX0" fmla="*/ 2063400 w 4126800"/>
              <a:gd name="connsiteY0" fmla="*/ 0 h 4126800"/>
              <a:gd name="connsiteX1" fmla="*/ 4126800 w 4126800"/>
              <a:gd name="connsiteY1" fmla="*/ 2063400 h 4126800"/>
              <a:gd name="connsiteX2" fmla="*/ 2063400 w 4126800"/>
              <a:gd name="connsiteY2" fmla="*/ 4126800 h 4126800"/>
              <a:gd name="connsiteX3" fmla="*/ 0 w 4126800"/>
              <a:gd name="connsiteY3" fmla="*/ 2063400 h 4126800"/>
              <a:gd name="connsiteX4" fmla="*/ 2063400 w 4126800"/>
              <a:gd name="connsiteY4" fmla="*/ 0 h 41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6800" h="4126800">
                <a:moveTo>
                  <a:pt x="2063400" y="0"/>
                </a:moveTo>
                <a:cubicBezTo>
                  <a:pt x="3202984" y="0"/>
                  <a:pt x="4126800" y="923816"/>
                  <a:pt x="4126800" y="2063400"/>
                </a:cubicBezTo>
                <a:cubicBezTo>
                  <a:pt x="4126800" y="3202984"/>
                  <a:pt x="3202984" y="4126800"/>
                  <a:pt x="2063400" y="4126800"/>
                </a:cubicBezTo>
                <a:cubicBezTo>
                  <a:pt x="923816" y="4126800"/>
                  <a:pt x="0" y="3202984"/>
                  <a:pt x="0" y="2063400"/>
                </a:cubicBezTo>
                <a:cubicBezTo>
                  <a:pt x="0" y="923816"/>
                  <a:pt x="923816" y="0"/>
                  <a:pt x="2063400" y="0"/>
                </a:cubicBezTo>
                <a:close/>
              </a:path>
            </a:pathLst>
          </a:custGeom>
        </p:spPr>
        <p:txBody>
          <a:bodyPr wrap="square" tIns="731520" rtlCol="0">
            <a:noAutofit/>
          </a:bodyPr>
          <a:lstStyle>
            <a:lvl1pPr marL="0" indent="0" algn="ctr">
              <a:buNone/>
              <a:defRPr lang="ru-RU" sz="16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80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10569630" cy="10687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185" y="1825625"/>
            <a:ext cx="105696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lang="ru-RU"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lang="ru-RU"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83" r:id="rId4"/>
    <p:sldLayoutId id="2147483684" r:id="rId5"/>
    <p:sldLayoutId id="2147483685" r:id="rId6"/>
    <p:sldLayoutId id="2147483671" r:id="rId7"/>
    <p:sldLayoutId id="2147483679" r:id="rId8"/>
    <p:sldLayoutId id="2147483676" r:id="rId9"/>
    <p:sldLayoutId id="2147483669" r:id="rId10"/>
    <p:sldLayoutId id="2147483673" r:id="rId11"/>
    <p:sldLayoutId id="2147483682" r:id="rId12"/>
    <p:sldLayoutId id="214748365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000" b="1" i="0" kern="1200" spc="100" baseline="0">
          <a:solidFill>
            <a:schemeClr val="bg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9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6.xml" /><Relationship Id="rId4" Type="http://schemas.microsoft.com/office/2007/relationships/hdphoto" Target="../media/hdphoto1.wdp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8.xml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315D2-7F57-AF2A-38D7-55809878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790" y="567324"/>
            <a:ext cx="10223759" cy="6290675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en-US" sz="5000" b="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Влияние</a:t>
            </a:r>
            <a:r>
              <a:rPr lang="en-US" sz="5000" b="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5000" b="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занятий</a:t>
            </a:r>
            <a:r>
              <a:rPr lang="en-US" sz="5000" b="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5000" b="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художественной</a:t>
            </a:r>
            <a:r>
              <a:rPr lang="en-US" sz="5000" b="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5000" b="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гимнастикой</a:t>
            </a:r>
            <a:r>
              <a:rPr lang="en-US" sz="5000" b="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5000" b="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на</a:t>
            </a:r>
            <a:r>
              <a:rPr lang="en-US" sz="5000" b="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5000" b="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здоровье</a:t>
            </a:r>
            <a:r>
              <a:rPr lang="en-US" sz="5000" b="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5000" b="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детей</a:t>
            </a:r>
            <a:r>
              <a:rPr lang="en-US" sz="5000" b="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5000" b="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младшего</a:t>
            </a:r>
            <a:r>
              <a:rPr lang="en-US" sz="5000" b="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5000" b="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школьного</a:t>
            </a:r>
            <a:r>
              <a:rPr lang="en-US" sz="5000" b="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5000" b="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возраста</a:t>
            </a:r>
            <a:r>
              <a:rPr lang="en-US" sz="5000" b="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5000" b="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женского</a:t>
            </a:r>
            <a:r>
              <a:rPr lang="en-US" sz="5000" b="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5000" b="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пола</a:t>
            </a:r>
            <a:br>
              <a:rPr lang="en-US" sz="60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</a:br>
            <a:br>
              <a:rPr lang="en-US" sz="60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</a:br>
            <a:br>
              <a:rPr lang="ru-RU" sz="30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</a:br>
            <a:br>
              <a:rPr lang="ru-RU" sz="30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</a:br>
            <a:br>
              <a:rPr lang="en-US" sz="60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</a:br>
            <a:r>
              <a:rPr lang="ru-RU" sz="2000" b="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Научные руководители: </a:t>
            </a:r>
            <a:br>
              <a:rPr lang="ru-RU" sz="2000" b="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</a:br>
            <a:r>
              <a:rPr lang="ru-RU" sz="2000" b="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Абдрахманова</a:t>
            </a:r>
            <a:r>
              <a:rPr lang="ru-RU" sz="2000" b="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Ирина Владимировна, доцент кафедры </a:t>
            </a:r>
            <a:r>
              <a:rPr lang="ru-RU" sz="2000" b="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ТиТФКиС</a:t>
            </a:r>
            <a:r>
              <a:rPr lang="ru-RU" sz="2000" b="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ФГБОУ ВО «ВГАФК»</a:t>
            </a:r>
            <a:br>
              <a:rPr lang="ru-RU" sz="2000" b="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</a:br>
            <a:r>
              <a:rPr lang="ru-RU" sz="2000" b="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Лущик</a:t>
            </a:r>
            <a:r>
              <a:rPr lang="ru-RU" sz="2000" b="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Ирина Владимировна, доцент кафедры </a:t>
            </a:r>
            <a:r>
              <a:rPr lang="ru-RU" sz="2000" b="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ТиТФКиС</a:t>
            </a:r>
            <a:r>
              <a:rPr lang="ru-RU" sz="2000" b="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ФГБОУ ВО «ВГАФК»</a:t>
            </a:r>
            <a:br>
              <a:rPr lang="ru-RU" sz="2000" b="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</a:br>
            <a:r>
              <a:rPr lang="ru-RU" sz="2000" b="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Выполнила: Малицкая Анна Васильевна</a:t>
            </a:r>
            <a:br>
              <a:rPr lang="ru-RU" sz="2000" b="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</a:br>
            <a:r>
              <a:rPr lang="ru-RU" sz="2000" b="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студентка 204 группы ФГБОУ ВО «ВГАФК»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21401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2ABBA-2E6D-E7DD-AC67-58D1FCB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31" y="389530"/>
            <a:ext cx="7108022" cy="1465903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sz="3600" dirty="0">
                <a:latin typeface="Calibri" pitchFamily="34" charset="0"/>
                <a:cs typeface="Calibri" pitchFamily="34" charset="0"/>
              </a:rPr>
              <a:t>Влияние физической нагрузки разной направленности на организм юных гимнасток </a:t>
            </a:r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C302EBAA-8C4A-4C91-A935-05FD5604087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550467871"/>
              </p:ext>
            </p:extLst>
          </p:nvPr>
        </p:nvGraphicFramePr>
        <p:xfrm>
          <a:off x="411031" y="2520468"/>
          <a:ext cx="6954502" cy="3743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Текст 4">
            <a:extLst>
              <a:ext uri="{FF2B5EF4-FFF2-40B4-BE49-F238E27FC236}">
                <a16:creationId xmlns:a16="http://schemas.microsoft.com/office/drawing/2014/main" id="{0F3EF15E-64EA-4B59-BB87-5C2EBBA88E35}"/>
              </a:ext>
            </a:extLst>
          </p:cNvPr>
          <p:cNvSpPr txBox="1">
            <a:spLocks/>
          </p:cNvSpPr>
          <p:nvPr/>
        </p:nvSpPr>
        <p:spPr>
          <a:xfrm>
            <a:off x="2376502" y="5752730"/>
            <a:ext cx="4219607" cy="328475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Фрагменты учебно-тренировочной работы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1C3ACD66-5875-4DE2-BD0A-2D294E1D70BD}"/>
              </a:ext>
            </a:extLst>
          </p:cNvPr>
          <p:cNvSpPr txBox="1">
            <a:spLocks/>
          </p:cNvSpPr>
          <p:nvPr/>
        </p:nvSpPr>
        <p:spPr>
          <a:xfrm rot="16200000">
            <a:off x="305056" y="3701987"/>
            <a:ext cx="1665787" cy="328475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ЧСС, уд/мин </a:t>
            </a:r>
          </a:p>
        </p:txBody>
      </p:sp>
    </p:spTree>
    <p:extLst>
      <p:ext uri="{BB962C8B-B14F-4D97-AF65-F5344CB8AC3E}">
        <p14:creationId xmlns:p14="http://schemas.microsoft.com/office/powerpoint/2010/main" val="4286114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CCE595D9-27F3-FE1C-9A37-0F9F79030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12647"/>
            <a:ext cx="10002589" cy="36576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378450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2ABBA-2E6D-E7DD-AC67-58D1FCB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94" y="1029229"/>
            <a:ext cx="6400800" cy="94839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3600" dirty="0">
                <a:latin typeface="Calibri" pitchFamily="34" charset="0"/>
                <a:cs typeface="Calibri" pitchFamily="34" charset="0"/>
              </a:rPr>
              <a:t>Художественная гимнастика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401105-5841-28D0-D6C0-3E1A46648B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6422" y="2563121"/>
            <a:ext cx="6442744" cy="2071023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один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из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популярных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видов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спорта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который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не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только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развивает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физические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качества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но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и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оказывает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благоприятное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влияние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на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здоровье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юных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гимнасток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.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Грациозные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упражнения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с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предметами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способствуют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формированию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правильной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осанки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гибкости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и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координации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движений</a:t>
            </a:r>
            <a:r>
              <a:rPr lang="en-US" sz="11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.</a:t>
            </a:r>
            <a:endParaRPr lang="en-US" sz="1100" dirty="0"/>
          </a:p>
        </p:txBody>
      </p:sp>
      <p:sp>
        <p:nvSpPr>
          <p:cNvPr id="4" name="Shape 1"/>
          <p:cNvSpPr/>
          <p:nvPr/>
        </p:nvSpPr>
        <p:spPr>
          <a:xfrm>
            <a:off x="363551" y="2340527"/>
            <a:ext cx="7228486" cy="2530237"/>
          </a:xfrm>
          <a:prstGeom prst="roundRect">
            <a:avLst>
              <a:gd name="adj" fmla="val 12343"/>
            </a:avLst>
          </a:prstGeom>
          <a:noFill/>
          <a:ln w="22860">
            <a:solidFill>
              <a:srgbClr val="F2B42D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429486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28E5B-47A0-EF94-A53D-6FDB74C9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116" y="554468"/>
            <a:ext cx="6400800" cy="1193486"/>
          </a:xfrm>
        </p:spPr>
        <p:txBody>
          <a:bodyPr rtlCol="0"/>
          <a:lstStyle>
            <a:defPPr>
              <a:defRPr lang="ru-RU"/>
            </a:defPPr>
          </a:lstStyle>
          <a:p>
            <a:pPr marL="0" indent="0" algn="ctr">
              <a:lnSpc>
                <a:spcPct val="100000"/>
              </a:lnSpc>
            </a:pP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Биомеханические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особенности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упражнений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художественной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гимнастики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EA201F-56F9-BFD9-8E95-AD5BD7D54FD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78804" y="5211473"/>
            <a:ext cx="6400799" cy="981511"/>
          </a:xfrm>
        </p:spPr>
        <p:txBody>
          <a:bodyPr rtlCol="0" anchor="b"/>
          <a:lstStyle>
            <a:defPPr>
              <a:defRPr lang="ru-RU"/>
            </a:def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Сила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и </a:t>
            </a:r>
            <a:r>
              <a:rPr lang="en-US" sz="2400" b="1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гибкость</a:t>
            </a:r>
            <a:r>
              <a:rPr lang="ru-RU" sz="2000" b="1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: </a:t>
            </a:r>
            <a:endParaRPr lang="en-US" sz="2000" b="1" dirty="0">
              <a:solidFill>
                <a:srgbClr val="FFFFFF"/>
              </a:solidFill>
              <a:latin typeface="Calibri" pitchFamily="34" charset="0"/>
              <a:ea typeface="Nunito Semi Bold" pitchFamily="34" charset="-122"/>
              <a:cs typeface="Calibri" pitchFamily="34" charset="0"/>
            </a:endParaRPr>
          </a:p>
          <a:p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Сочетание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силовых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и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гибкостных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упражнений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в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художественной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гимнастике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укрепляет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мышцы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и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суставы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7" y="2424419"/>
            <a:ext cx="3707934" cy="327781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</p:spPr>
      </p:pic>
      <p:sp>
        <p:nvSpPr>
          <p:cNvPr id="5" name="Shape 1"/>
          <p:cNvSpPr/>
          <p:nvPr/>
        </p:nvSpPr>
        <p:spPr>
          <a:xfrm>
            <a:off x="4935550" y="2487208"/>
            <a:ext cx="6733536" cy="1306256"/>
          </a:xfrm>
          <a:prstGeom prst="roundRect">
            <a:avLst>
              <a:gd name="adj" fmla="val 12343"/>
            </a:avLst>
          </a:prstGeom>
          <a:noFill/>
          <a:ln w="22860">
            <a:solidFill>
              <a:srgbClr val="F2B42D"/>
            </a:solidFill>
            <a:prstDash val="solid"/>
          </a:ln>
        </p:spPr>
      </p:sp>
      <p:sp>
        <p:nvSpPr>
          <p:cNvPr id="7" name="Shape 7"/>
          <p:cNvSpPr/>
          <p:nvPr/>
        </p:nvSpPr>
        <p:spPr>
          <a:xfrm>
            <a:off x="4908481" y="5110047"/>
            <a:ext cx="6733537" cy="1193485"/>
          </a:xfrm>
          <a:prstGeom prst="roundRect">
            <a:avLst>
              <a:gd name="adj" fmla="val 20049"/>
            </a:avLst>
          </a:prstGeom>
          <a:noFill/>
          <a:ln w="22860">
            <a:solidFill>
              <a:srgbClr val="DD785E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9" name="Shape 4">
            <a:extLst>
              <a:ext uri="{FF2B5EF4-FFF2-40B4-BE49-F238E27FC236}">
                <a16:creationId xmlns:a16="http://schemas.microsoft.com/office/drawing/2014/main" id="{7C1D5991-BFFE-474A-91F1-ABD7C3D2F9B3}"/>
              </a:ext>
            </a:extLst>
          </p:cNvPr>
          <p:cNvSpPr/>
          <p:nvPr/>
        </p:nvSpPr>
        <p:spPr>
          <a:xfrm>
            <a:off x="4935549" y="3940824"/>
            <a:ext cx="6733537" cy="975151"/>
          </a:xfrm>
          <a:prstGeom prst="roundRect">
            <a:avLst>
              <a:gd name="adj" fmla="val 12343"/>
            </a:avLst>
          </a:prstGeom>
          <a:noFill/>
          <a:ln w="22860">
            <a:solidFill>
              <a:srgbClr val="D7425E"/>
            </a:solidFill>
            <a:prstDash val="solid"/>
          </a:ln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9C1F89-95D5-4EB5-8EAF-BD42E5D0C794}"/>
              </a:ext>
            </a:extLst>
          </p:cNvPr>
          <p:cNvSpPr txBox="1"/>
          <p:nvPr/>
        </p:nvSpPr>
        <p:spPr>
          <a:xfrm>
            <a:off x="5101917" y="2477291"/>
            <a:ext cx="60945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Сложность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движений</a:t>
            </a:r>
            <a:r>
              <a:rPr lang="ru-RU" sz="1800" b="1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: </a:t>
            </a:r>
            <a:endParaRPr lang="en-US" sz="1800" b="1" dirty="0">
              <a:solidFill>
                <a:srgbClr val="FFFFFF"/>
              </a:solidFill>
              <a:latin typeface="Calibri" pitchFamily="34" charset="0"/>
              <a:ea typeface="Nunito Semi Bold" pitchFamily="34" charset="-122"/>
              <a:cs typeface="Calibri" pitchFamily="34" charset="0"/>
            </a:endParaRPr>
          </a:p>
          <a:p>
            <a:r>
              <a:rPr lang="en-US" sz="18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Упражнения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с </a:t>
            </a:r>
            <a:r>
              <a:rPr lang="en-US" sz="18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предметами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требуют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хорошей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техники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выполнения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и </a:t>
            </a:r>
            <a:r>
              <a:rPr lang="en-US" sz="18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отличной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координации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что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способствует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развитию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когнитивных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функций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.</a:t>
            </a:r>
            <a:endParaRPr lang="ru-RU" sz="1800" dirty="0">
              <a:solidFill>
                <a:srgbClr val="FFFFFF"/>
              </a:solidFill>
              <a:latin typeface="Calibri" pitchFamily="34" charset="0"/>
              <a:ea typeface="PT Sans" pitchFamily="34" charset="-122"/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20AA72-34E2-4A2F-8EDD-BD2A41AF6D6C}"/>
              </a:ext>
            </a:extLst>
          </p:cNvPr>
          <p:cNvSpPr txBox="1"/>
          <p:nvPr/>
        </p:nvSpPr>
        <p:spPr>
          <a:xfrm>
            <a:off x="5101917" y="3920567"/>
            <a:ext cx="6094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Плавность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движений</a:t>
            </a:r>
            <a:r>
              <a:rPr lang="ru-RU" sz="1800" b="1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: </a:t>
            </a:r>
            <a:endParaRPr lang="en-US" sz="1800" b="1" dirty="0">
              <a:solidFill>
                <a:srgbClr val="FFFFFF"/>
              </a:solidFill>
              <a:latin typeface="Calibri" pitchFamily="34" charset="0"/>
              <a:ea typeface="Nunito Semi Bold" pitchFamily="34" charset="-122"/>
              <a:cs typeface="Calibri" pitchFamily="34" charset="0"/>
            </a:endParaRPr>
          </a:p>
          <a:p>
            <a:r>
              <a:rPr lang="en-US" sz="18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Плавные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непрерывные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движения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формируют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у </a:t>
            </a:r>
            <a:r>
              <a:rPr lang="en-US" sz="18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гимнасток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изящную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манеру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исполнения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и </a:t>
            </a:r>
            <a:r>
              <a:rPr lang="en-US" sz="18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грациозность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.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3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6FA43-637B-EF8D-3849-CFD9352B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737" y="2338296"/>
            <a:ext cx="6400800" cy="4319587"/>
          </a:xfrm>
        </p:spPr>
        <p:txBody>
          <a:bodyPr rtlCol="0" anchor="ctr"/>
          <a:lstStyle>
            <a:defPPr>
              <a:defRPr lang="ru-RU"/>
            </a:defPPr>
          </a:lstStyle>
          <a:p>
            <a:pPr>
              <a:lnSpc>
                <a:spcPct val="100000"/>
              </a:lnSpc>
            </a:pPr>
            <a:br>
              <a:rPr lang="ru-RU" sz="24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</a:br>
            <a:br>
              <a:rPr lang="ru-RU" sz="44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</a:br>
            <a:r>
              <a:rPr lang="en-US" sz="24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Укрепление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мышц</a:t>
            </a:r>
            <a:r>
              <a:rPr lang="ru-RU" sz="20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: </a:t>
            </a:r>
            <a:br>
              <a:rPr lang="en-US" sz="20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</a:b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Регулярные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тренировки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с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отягощениями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и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элементами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акробатики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укрепляют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мышцы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и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связки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.</a:t>
            </a:r>
            <a:br>
              <a:rPr lang="en-US" sz="2000" dirty="0"/>
            </a:br>
            <a:r>
              <a:rPr lang="en-US" sz="24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Развитие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гибкости</a:t>
            </a:r>
            <a:r>
              <a:rPr lang="ru-RU" sz="20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: </a:t>
            </a:r>
            <a:br>
              <a:rPr lang="en-US" sz="20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</a:b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Выполнение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растяжек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и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упражнений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на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подвижность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суставов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увеличивает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диапазон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движений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.</a:t>
            </a:r>
            <a:br>
              <a:rPr lang="ru-RU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</a:br>
            <a:r>
              <a:rPr lang="en-US" sz="24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Профилактика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травм</a:t>
            </a:r>
            <a:r>
              <a:rPr lang="ru-RU" sz="20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: </a:t>
            </a:r>
            <a:br>
              <a:rPr lang="en-US" sz="20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</a:br>
            <a:r>
              <a:rPr lang="en-US" sz="2000" b="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Правильная</a:t>
            </a:r>
            <a:r>
              <a:rPr lang="en-US" sz="2000" b="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техника</a:t>
            </a:r>
            <a:r>
              <a:rPr lang="en-US" sz="2000" b="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и </a:t>
            </a:r>
            <a:r>
              <a:rPr lang="en-US" sz="2000" b="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постепенное</a:t>
            </a:r>
            <a:r>
              <a:rPr lang="en-US" sz="2000" b="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наращивание</a:t>
            </a:r>
            <a:r>
              <a:rPr lang="en-US" sz="2000" b="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нагрузок</a:t>
            </a:r>
            <a:r>
              <a:rPr lang="en-US" sz="2000" b="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предотвращают</a:t>
            </a:r>
            <a:r>
              <a:rPr lang="en-US" sz="2000" b="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повреждения</a:t>
            </a:r>
            <a:r>
              <a:rPr lang="en-US" sz="2000" b="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опорно-двигательного</a:t>
            </a:r>
            <a:r>
              <a:rPr lang="en-US" sz="2000" b="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аппарата</a:t>
            </a:r>
            <a:r>
              <a:rPr lang="ru-RU" sz="2400" b="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.</a:t>
            </a:r>
            <a:br>
              <a:rPr lang="en-US" dirty="0"/>
            </a:br>
            <a:br>
              <a:rPr lang="en-US" dirty="0"/>
            </a:br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4" r="19144"/>
          <a:stretch>
            <a:fillRect/>
          </a:stretch>
        </p:blipFill>
        <p:spPr/>
      </p:pic>
      <p:sp>
        <p:nvSpPr>
          <p:cNvPr id="7" name="Shape 4"/>
          <p:cNvSpPr/>
          <p:nvPr/>
        </p:nvSpPr>
        <p:spPr>
          <a:xfrm>
            <a:off x="251005" y="2183907"/>
            <a:ext cx="6627303" cy="4101483"/>
          </a:xfrm>
          <a:prstGeom prst="roundRect">
            <a:avLst>
              <a:gd name="adj" fmla="val 12343"/>
            </a:avLst>
          </a:prstGeom>
          <a:noFill/>
          <a:ln w="22860">
            <a:solidFill>
              <a:srgbClr val="D7425E"/>
            </a:solidFill>
            <a:prstDash val="solid"/>
          </a:ln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BDC4B2-F3E4-4649-8819-A5A407FF3643}"/>
              </a:ext>
            </a:extLst>
          </p:cNvPr>
          <p:cNvSpPr txBox="1"/>
          <p:nvPr/>
        </p:nvSpPr>
        <p:spPr>
          <a:xfrm>
            <a:off x="542737" y="221339"/>
            <a:ext cx="60945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Влияние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занятий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на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       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опорно-двигательный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аппарат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9822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1C18C4A-EC5D-2A92-B45E-8EDBE44F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39" y="804836"/>
            <a:ext cx="6275416" cy="951752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3600" dirty="0">
                <a:latin typeface="Calibri" pitchFamily="34" charset="0"/>
                <a:cs typeface="Calibri" pitchFamily="34" charset="0"/>
              </a:rPr>
              <a:t>Влияние занятий на гибкость и координацию движений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C4DB8A-F6D0-FE86-2F30-5BB5576A593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0271" y="2454162"/>
            <a:ext cx="6275387" cy="2126716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Развитие гибкости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:</a:t>
            </a:r>
            <a:r>
              <a:rPr lang="ru-RU" sz="2000" dirty="0"/>
              <a:t> </a:t>
            </a:r>
            <a:endParaRPr lang="en-US" sz="2000" dirty="0"/>
          </a:p>
          <a:p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Регулярная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растяжка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и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выполнение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упражнений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на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подвижность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суставов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способствуют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увеличению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амплитуды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движений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Улучшение координации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: 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Сложные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упражнения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с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предметами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и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элементы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танца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развивают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ловкость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равновесие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и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синхронизацию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движений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.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50" y="1260687"/>
            <a:ext cx="5296250" cy="3947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hape 4"/>
          <p:cNvSpPr/>
          <p:nvPr/>
        </p:nvSpPr>
        <p:spPr>
          <a:xfrm>
            <a:off x="335560" y="2306363"/>
            <a:ext cx="6400800" cy="3144526"/>
          </a:xfrm>
          <a:prstGeom prst="roundRect">
            <a:avLst>
              <a:gd name="adj" fmla="val 12343"/>
            </a:avLst>
          </a:prstGeom>
          <a:noFill/>
          <a:ln w="22860">
            <a:solidFill>
              <a:srgbClr val="D7425E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4269896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9B1ED-4D78-65EC-0579-DA9E41D7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67" y="346229"/>
            <a:ext cx="6400800" cy="998144"/>
          </a:xfrm>
        </p:spPr>
        <p:txBody>
          <a:bodyPr rtlCol="0" anchor="b"/>
          <a:lstStyle>
            <a:defPPr>
              <a:defRPr lang="ru-RU"/>
            </a:defPPr>
          </a:lstStyle>
          <a:p>
            <a:pPr algn="ctr"/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Влияние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занятий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на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осанку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и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равновесие</a:t>
            </a:r>
            <a:endParaRPr lang="ru-RU" sz="360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51EAA32-913D-25AC-CC36-C39DAE7FE6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35" y="2004970"/>
            <a:ext cx="6400799" cy="2957648"/>
          </a:xfrm>
        </p:spPr>
        <p:txBody>
          <a:bodyPr rtlCol="0"/>
          <a:lstStyle>
            <a:defPPr>
              <a:defRPr lang="ru-RU"/>
            </a:def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Формирование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правильной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осанки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: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Упражнения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с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удержанием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тела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в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правильном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положении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помогают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сформировать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красивую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осанку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.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Развитие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вестибулярного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аппарата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Вращения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,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прыжки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и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повороты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тренируют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вестибулярный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аппарат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и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улучшают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чувство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равновесия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.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Профилактика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нарушений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Регулярные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занятия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художественной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гимнастикой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помогают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предотвратить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развитие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сколиоза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и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других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нарушений</a:t>
            </a:r>
            <a:r>
              <a:rPr lang="en-US" sz="2000" b="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осанки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rtl="0">
              <a:buFont typeface="Arial" pitchFamily="34" charset="0"/>
              <a:buChar char="•"/>
            </a:pPr>
            <a:endParaRPr lang="ru-RU" dirty="0"/>
          </a:p>
          <a:p>
            <a:pPr rtl="0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035" y="-67112"/>
            <a:ext cx="4823670" cy="6925112"/>
          </a:xfrm>
          <a:prstGeom prst="rect">
            <a:avLst/>
          </a:prstGeom>
        </p:spPr>
      </p:pic>
      <p:sp>
        <p:nvSpPr>
          <p:cNvPr id="10" name="Shape 1"/>
          <p:cNvSpPr/>
          <p:nvPr/>
        </p:nvSpPr>
        <p:spPr>
          <a:xfrm>
            <a:off x="363551" y="1784413"/>
            <a:ext cx="6507032" cy="4119238"/>
          </a:xfrm>
          <a:prstGeom prst="roundRect">
            <a:avLst>
              <a:gd name="adj" fmla="val 12343"/>
            </a:avLst>
          </a:prstGeom>
          <a:noFill/>
          <a:ln w="22860">
            <a:solidFill>
              <a:srgbClr val="F2B42D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866310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A348845-3852-D4E6-EF42-8024EAC0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51" y="563069"/>
            <a:ext cx="8180412" cy="1205422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Влияние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занятий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на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сердечно-сосудистую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систему</a:t>
            </a:r>
            <a:endParaRPr lang="ru-RU" sz="36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5AE87B-E37F-614C-6EE5-D03C01018C9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07500" y="2176366"/>
            <a:ext cx="4956470" cy="1205422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en-US" sz="2400" b="1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Укрепление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сердца</a:t>
            </a:r>
            <a:r>
              <a:rPr lang="ru-RU" sz="2000" b="1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: </a:t>
            </a:r>
            <a:endParaRPr lang="en-US" sz="2000" b="1" dirty="0">
              <a:solidFill>
                <a:srgbClr val="FFFFFF"/>
              </a:solidFill>
              <a:latin typeface="Calibri" pitchFamily="34" charset="0"/>
              <a:ea typeface="Nunito Semi Bold" pitchFamily="34" charset="-122"/>
              <a:cs typeface="Calibri" pitchFamily="34" charset="0"/>
            </a:endParaRPr>
          </a:p>
          <a:p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Аэробные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упражнения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в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художественной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гимнастике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улучшают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работу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сердечно-сосудистой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системы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rtl="0"/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88F6394-786C-5C79-1DBE-C98788568737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926766" y="2186394"/>
            <a:ext cx="4956470" cy="1187620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en-US" sz="2400" b="1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Повышение</a:t>
            </a:r>
            <a:r>
              <a:rPr lang="en-US" sz="24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выносливости</a:t>
            </a:r>
            <a:r>
              <a:rPr lang="ru-RU" sz="2000" b="1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: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Систематические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тренировки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повышают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общую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физическую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работоспособность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и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выносливость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организма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rtl="0"/>
            <a:endParaRPr lang="ru-RU" dirty="0"/>
          </a:p>
        </p:txBody>
      </p:sp>
      <p:sp>
        <p:nvSpPr>
          <p:cNvPr id="6" name="Shape 1"/>
          <p:cNvSpPr/>
          <p:nvPr/>
        </p:nvSpPr>
        <p:spPr>
          <a:xfrm>
            <a:off x="495060" y="1886914"/>
            <a:ext cx="5083619" cy="1828800"/>
          </a:xfrm>
          <a:prstGeom prst="roundRect">
            <a:avLst>
              <a:gd name="adj" fmla="val 12343"/>
            </a:avLst>
          </a:prstGeom>
          <a:noFill/>
          <a:ln w="22860">
            <a:solidFill>
              <a:srgbClr val="F2B42D"/>
            </a:solidFill>
            <a:prstDash val="solid"/>
          </a:ln>
        </p:spPr>
      </p:sp>
      <p:sp>
        <p:nvSpPr>
          <p:cNvPr id="8" name="Shape 4"/>
          <p:cNvSpPr/>
          <p:nvPr/>
        </p:nvSpPr>
        <p:spPr>
          <a:xfrm>
            <a:off x="5738070" y="1886914"/>
            <a:ext cx="5296874" cy="1894974"/>
          </a:xfrm>
          <a:prstGeom prst="roundRect">
            <a:avLst>
              <a:gd name="adj" fmla="val 12343"/>
            </a:avLst>
          </a:prstGeom>
          <a:noFill/>
          <a:ln w="22860">
            <a:solidFill>
              <a:srgbClr val="D7425E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1764512" y="4229577"/>
            <a:ext cx="7628334" cy="1619964"/>
          </a:xfrm>
          <a:prstGeom prst="roundRect">
            <a:avLst>
              <a:gd name="adj" fmla="val 20049"/>
            </a:avLst>
          </a:prstGeom>
          <a:noFill/>
          <a:ln w="22860">
            <a:solidFill>
              <a:srgbClr val="DD785E"/>
            </a:solidFill>
            <a:prstDash val="solid"/>
          </a:ln>
        </p:spPr>
      </p:sp>
      <p:sp>
        <p:nvSpPr>
          <p:cNvPr id="2" name="TextBox 1"/>
          <p:cNvSpPr txBox="1"/>
          <p:nvPr/>
        </p:nvSpPr>
        <p:spPr>
          <a:xfrm>
            <a:off x="2065093" y="4503836"/>
            <a:ext cx="71977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Профилактика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заболеваний</a:t>
            </a:r>
            <a:r>
              <a:rPr lang="ru-RU" sz="2000" b="1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: </a:t>
            </a:r>
            <a:endParaRPr lang="en-US" sz="2000" b="1" dirty="0">
              <a:solidFill>
                <a:srgbClr val="FFFFFF"/>
              </a:solidFill>
              <a:latin typeface="Calibri" pitchFamily="34" charset="0"/>
              <a:ea typeface="Nunito Semi Bold" pitchFamily="34" charset="-122"/>
              <a:cs typeface="Calibri" pitchFamily="34" charset="0"/>
            </a:endParaRPr>
          </a:p>
          <a:p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Регулярные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занятия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снижают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риск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развития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сердечно-сосудистых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заболеваний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в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будущем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5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6FA43-637B-EF8D-3849-CFD9352B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47" y="141933"/>
            <a:ext cx="7599718" cy="1492149"/>
          </a:xfrm>
        </p:spPr>
        <p:txBody>
          <a:bodyPr rtlCol="0" anchor="ctr"/>
          <a:lstStyle>
            <a:defPPr>
              <a:defRPr lang="ru-RU"/>
            </a:defPPr>
          </a:lstStyle>
          <a:p>
            <a:pPr algn="ctr"/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Методика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проведения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занятий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художественной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гимнастикой</a:t>
            </a:r>
            <a:endParaRPr lang="ru-RU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9795" y="2201156"/>
            <a:ext cx="496943" cy="7951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417739" y="2044723"/>
            <a:ext cx="6149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Разминка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Начало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занятия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с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разогрева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мышц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и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суставов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406" y="3529785"/>
            <a:ext cx="496943" cy="7951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3240" y="3382505"/>
            <a:ext cx="7894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Основная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часть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Выполнение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упражнений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с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предметами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и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элементов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акробатики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406" y="5035131"/>
            <a:ext cx="496943" cy="7951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93240" y="4934464"/>
            <a:ext cx="7566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Заминка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Завершение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тренировки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растяжками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и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упражнениями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на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расслабление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72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462D7-27D2-94DC-1264-B79226686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11" y="613544"/>
            <a:ext cx="10571734" cy="1160145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Преимущества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занятий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художественной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гимнастикой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для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здоровья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детей</a:t>
            </a:r>
            <a:br>
              <a:rPr lang="en-US" dirty="0"/>
            </a:b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6C3713D-C8FF-8E7B-458C-CB927BAA99B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835400" y="2185127"/>
            <a:ext cx="2736849" cy="4067717"/>
          </a:xfrm>
        </p:spPr>
        <p:txBody>
          <a:bodyPr rtlCol="0"/>
          <a:lstStyle>
            <a:defPPr>
              <a:defRPr lang="ru-RU"/>
            </a:defPPr>
          </a:lstStyle>
          <a:p>
            <a:pPr marL="0" indent="0">
              <a:buNone/>
            </a:pPr>
            <a:r>
              <a:rPr lang="en-US" sz="2400" b="1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Здоровое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сердце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Тренировка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сердечно-сосудистой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системы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.</a:t>
            </a:r>
            <a:endParaRPr lang="ru-RU" sz="2000" dirty="0">
              <a:solidFill>
                <a:srgbClr val="FFFFFF"/>
              </a:solidFill>
              <a:latin typeface="Calibri" pitchFamily="34" charset="0"/>
              <a:ea typeface="PT Sans" pitchFamily="34" charset="-122"/>
              <a:cs typeface="Calibri" pitchFamily="34" charset="0"/>
            </a:endParaRPr>
          </a:p>
          <a:p>
            <a:pPr marL="0" indent="0">
              <a:buNone/>
            </a:pP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200" b="1" dirty="0">
              <a:solidFill>
                <a:srgbClr val="FFFFFF"/>
              </a:solidFill>
              <a:latin typeface="Calibri" pitchFamily="34" charset="0"/>
              <a:ea typeface="Nunito Semi Bold" pitchFamily="34" charset="-122"/>
              <a:cs typeface="Calibri" pitchFamily="34" charset="0"/>
            </a:endParaRPr>
          </a:p>
          <a:p>
            <a:pPr marL="0" indent="0">
              <a:buNone/>
            </a:pPr>
            <a:endParaRPr lang="ru-RU" sz="1200" dirty="0">
              <a:solidFill>
                <a:srgbClr val="FFFFFF"/>
              </a:solidFill>
              <a:latin typeface="Calibri" pitchFamily="34" charset="0"/>
              <a:ea typeface="PT Sans" pitchFamily="34" charset="-122"/>
              <a:cs typeface="Calibri" pitchFamily="34" charset="0"/>
            </a:endParaRPr>
          </a:p>
          <a:p>
            <a:pPr marL="0" indent="0">
              <a:buNone/>
            </a:pPr>
            <a:endParaRPr lang="ru-RU" sz="2000" b="1" dirty="0">
              <a:solidFill>
                <a:srgbClr val="FFFFFF"/>
              </a:solidFill>
              <a:latin typeface="Calibri" pitchFamily="34" charset="0"/>
              <a:ea typeface="Nunito Semi Bold" pitchFamily="34" charset="-122"/>
              <a:cs typeface="Calibri" pitchFamily="34" charset="0"/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Координация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Улучшение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ловкости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и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равновесия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0" indent="0" rtl="0">
              <a:buNone/>
            </a:pPr>
            <a:endParaRPr lang="ru-RU" b="1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B61A2D1D-0937-D2AC-EE47-05940DD770E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625104" y="2137608"/>
            <a:ext cx="4253219" cy="3494947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en-US" sz="2400" b="1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Гиб</a:t>
            </a:r>
            <a:r>
              <a:rPr lang="ru-RU" sz="2400" b="1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кость</a:t>
            </a:r>
          </a:p>
          <a:p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Развитие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подвижности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суставов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и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мышц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endParaRPr lang="ru-RU" sz="1200" dirty="0">
              <a:latin typeface="Calibri" pitchFamily="34" charset="0"/>
              <a:cs typeface="Calibri" pitchFamily="34" charset="0"/>
            </a:endParaRPr>
          </a:p>
          <a:p>
            <a:endParaRPr lang="ru-RU" sz="1200" dirty="0">
              <a:latin typeface="Calibri" pitchFamily="34" charset="0"/>
              <a:cs typeface="Calibri" pitchFamily="34" charset="0"/>
            </a:endParaRPr>
          </a:p>
          <a:p>
            <a:endParaRPr lang="ru-RU" sz="1200" dirty="0">
              <a:latin typeface="Calibri" pitchFamily="34" charset="0"/>
              <a:cs typeface="Calibri" pitchFamily="34" charset="0"/>
            </a:endParaRPr>
          </a:p>
          <a:p>
            <a:endParaRPr lang="ru-RU" sz="12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Правильная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libri" pitchFamily="34" charset="0"/>
                <a:ea typeface="Nunito Semi Bold" pitchFamily="34" charset="-122"/>
                <a:cs typeface="Calibri" pitchFamily="34" charset="0"/>
              </a:rPr>
              <a:t>осанка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Формирование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красивой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и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здоровой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осанки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PT Sans" pitchFamily="34" charset="-122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898" y="4370336"/>
            <a:ext cx="548283" cy="548283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686" y="2264698"/>
            <a:ext cx="548283" cy="548283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898" y="2181104"/>
            <a:ext cx="548283" cy="548283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685" y="4536029"/>
            <a:ext cx="548283" cy="5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4997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Training-presentation">
      <a:dk1>
        <a:srgbClr val="000000"/>
      </a:dk1>
      <a:lt1>
        <a:srgbClr val="FFFFFF"/>
      </a:lt1>
      <a:dk2>
        <a:srgbClr val="112CC1"/>
      </a:dk2>
      <a:lt2>
        <a:srgbClr val="E7E6E6"/>
      </a:lt2>
      <a:accent1>
        <a:srgbClr val="FF7128"/>
      </a:accent1>
      <a:accent2>
        <a:srgbClr val="FF2828"/>
      </a:accent2>
      <a:accent3>
        <a:srgbClr val="2849FD"/>
      </a:accent3>
      <a:accent4>
        <a:srgbClr val="D3DDFE"/>
      </a:accent4>
      <a:accent5>
        <a:srgbClr val="FBFF22"/>
      </a:accent5>
      <a:accent6>
        <a:srgbClr val="D90000"/>
      </a:accent6>
      <a:hlink>
        <a:srgbClr val="0563C1"/>
      </a:hlink>
      <a:folHlink>
        <a:srgbClr val="954F72"/>
      </a:folHlink>
    </a:clrScheme>
    <a:fontScheme name="Custom 1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3460604_win32_SL_V10" id="{99B34821-6204-44CE-8DD7-2088F7B07FF3}" vid="{E244DE33-B49D-4797-B149-ADA6E5DF59F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F14FD5-A096-4D90-927F-14121C04026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9458E52-C9AB-45CD-90E2-A592FBC3F28E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FA81F5C2-3514-4A07-8A5F-801AC1F704E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223</TotalTime>
  <Words>453</Words>
  <Application>Microsoft Office PowerPoint</Application>
  <PresentationFormat>Широкоэкранный</PresentationFormat>
  <Paragraphs>70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Пользовательская</vt:lpstr>
      <vt:lpstr>Влияние занятий художественной гимнастикой на здоровье детей младшего школьного возраста женского пола     Научные руководители:  Абдрахманова Ирина Владимировна, доцент кафедры ТиТФКиС ФГБОУ ВО «ВГАФК» Лущик Ирина Владимировна, доцент кафедры ТиТФКиС ФГБОУ ВО «ВГАФК» Выполнила: Малицкая Анна Васильевна студентка 204 группы ФГБОУ ВО «ВГАФК»</vt:lpstr>
      <vt:lpstr>Художественная гимнастика</vt:lpstr>
      <vt:lpstr>Биомеханические особенности упражнений художественной гимнастики</vt:lpstr>
      <vt:lpstr>  Укрепление мышц:  Регулярные тренировки с отягощениями и элементами акробатики укрепляют мышцы и связки. Развитие гибкости:  Выполнение растяжек и упражнений на подвижность суставов увеличивает диапазон движений. Профилактика травм:  Правильная техника и постепенное наращивание нагрузок предотвращают повреждения опорно-двигательного аппарата.  </vt:lpstr>
      <vt:lpstr>Влияние занятий на гибкость и координацию движений</vt:lpstr>
      <vt:lpstr>Влияние занятий на осанку и равновесие</vt:lpstr>
      <vt:lpstr>Влияние занятий на сердечно-сосудистую систему</vt:lpstr>
      <vt:lpstr>Методика проведения занятий художественной гимнастикой</vt:lpstr>
      <vt:lpstr>Преимущества занятий художественной гимнастикой для здоровья детей </vt:lpstr>
      <vt:lpstr>Влияние физической нагрузки разной направленности на организм юных гимнасток </vt:lpstr>
      <vt:lpstr>Спасибо!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занятий художественной гимнастикой на здоровье детей младшего школьного возраста женского пола</dc:title>
  <dc:creator>79676</dc:creator>
  <cp:lastModifiedBy>Ann Malitskay</cp:lastModifiedBy>
  <cp:revision>29</cp:revision>
  <dcterms:created xsi:type="dcterms:W3CDTF">2024-01-03T23:14:54Z</dcterms:created>
  <dcterms:modified xsi:type="dcterms:W3CDTF">2024-10-23T11:33:14Z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