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8" r:id="rId3"/>
    <p:sldId id="295" r:id="rId4"/>
    <p:sldId id="261" r:id="rId5"/>
    <p:sldId id="260" r:id="rId6"/>
    <p:sldId id="291" r:id="rId7"/>
    <p:sldId id="292" r:id="rId8"/>
    <p:sldId id="293" r:id="rId9"/>
    <p:sldId id="269" r:id="rId10"/>
    <p:sldId id="288" r:id="rId11"/>
    <p:sldId id="289" r:id="rId12"/>
    <p:sldId id="297" r:id="rId13"/>
    <p:sldId id="298" r:id="rId14"/>
    <p:sldId id="299" r:id="rId15"/>
    <p:sldId id="300" r:id="rId16"/>
    <p:sldId id="301" r:id="rId17"/>
    <p:sldId id="302" r:id="rId18"/>
    <p:sldId id="294" r:id="rId19"/>
    <p:sldId id="296" r:id="rId20"/>
    <p:sldId id="273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РЕЗУЛЬТАТЫ ПРЫЖКОВ В ДЛИНУ В МЕТРАХ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1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0.169753086419753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0-8B48-8093-34B15086C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3 ЛЕТ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396011396011397E-2"/>
                  <c:y val="0.18775720164609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0-8B48-8093-34B15086C2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ПОСЛЕ 7 ЛЕТ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73504273504378E-3"/>
                  <c:y val="0.18775720164609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0-8B48-8093-34B15086C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767088"/>
        <c:axId val="231767480"/>
      </c:barChart>
      <c:catAx>
        <c:axId val="231767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1767480"/>
        <c:crosses val="autoZero"/>
        <c:auto val="1"/>
        <c:lblAlgn val="ctr"/>
        <c:lblOffset val="100"/>
        <c:noMultiLvlLbl val="0"/>
      </c:catAx>
      <c:valAx>
        <c:axId val="23176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7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7000022433093"/>
          <c:y val="0.92660320042627509"/>
          <c:w val="0.7687500280413665"/>
          <c:h val="5.6535214159837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88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03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4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8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2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3%D0%B8%D1%81%D0%B1%D0%BE%D1%80%D0%BD" TargetMode="External" /><Relationship Id="rId18" Type="http://schemas.openxmlformats.org/officeDocument/2006/relationships/hyperlink" Target="https://ru.wikipedia.org/wiki/%D0%9A%D1%88%D0%B5%D1%81%D0%B8%D0%BD%D1%8C%D1%81%D0%BA%D0%B0%D1%8F,_%D0%AD%D0%BB%D1%8C%D0%B6%D0%B1%D0%B5%D1%82%D0%B0" TargetMode="External" /><Relationship Id="rId26" Type="http://schemas.openxmlformats.org/officeDocument/2006/relationships/hyperlink" Target="https://ru.wikipedia.org/wiki/%D0%9B%D0%B5%D0%B9%D0%BF%D1%86%D0%B8%D0%B3" TargetMode="External" /><Relationship Id="rId39" Type="http://schemas.openxmlformats.org/officeDocument/2006/relationships/image" Target="../media/image13.png" /><Relationship Id="rId21" Type="http://schemas.openxmlformats.org/officeDocument/2006/relationships/hyperlink" Target="https://ru.wikipedia.org/wiki/%D0%9C%D0%B5%D0%BB%D1%8C%D0%B1%D1%83%D1%80%D0%BD" TargetMode="External" /><Relationship Id="rId34" Type="http://schemas.openxmlformats.org/officeDocument/2006/relationships/hyperlink" Target="https://ru.wikipedia.org/wiki/%D0%A4%D0%B5%D0%B4%D0%B5%D1%80%D0%B0%D1%82%D0%B8%D0%B2%D0%BD%D0%B0%D1%8F_%D0%A0%D0%B5%D1%81%D0%BF%D1%83%D0%B1%D0%BB%D0%B8%D0%BA%D0%B0_%D0%93%D0%B5%D1%80%D0%BC%D0%B0%D0%BD%D0%B8%D0%B8_(%D0%B4%D0%BE_1990)" TargetMode="External" /><Relationship Id="rId42" Type="http://schemas.openxmlformats.org/officeDocument/2006/relationships/hyperlink" Target="https://commons.wikimedia.org/wiki/File:Flag_of_New_Zealand.svg?uselang=ru" TargetMode="External" /><Relationship Id="rId47" Type="http://schemas.openxmlformats.org/officeDocument/2006/relationships/image" Target="../media/image17.png" /><Relationship Id="rId50" Type="http://schemas.openxmlformats.org/officeDocument/2006/relationships/hyperlink" Target="https://commons.wikimedia.org/wiki/File:Flag_of_the_United_Kingdom_(3-5).svg?uselang=ru" TargetMode="External" /><Relationship Id="rId55" Type="http://schemas.openxmlformats.org/officeDocument/2006/relationships/image" Target="../media/image22.png" /><Relationship Id="rId7" Type="http://schemas.openxmlformats.org/officeDocument/2006/relationships/hyperlink" Target="https://ru.wikipedia.org/wiki/%D0%91%D0%B5%D1%80%D0%BB%D0%B8%D0%BD" TargetMode="External" /><Relationship Id="rId12" Type="http://schemas.openxmlformats.org/officeDocument/2006/relationships/hyperlink" Target="https://ru.wikipedia.org/wiki/%D0%9D%D0%BE%D0%B2%D0%B0%D1%8F_%D0%97%D0%B5%D0%BB%D0%B0%D0%BD%D0%B4%D0%B8%D1%8F" TargetMode="External" /><Relationship Id="rId17" Type="http://schemas.openxmlformats.org/officeDocument/2006/relationships/hyperlink" Target="https://ru.wikipedia.org/wiki/%D0%A2%D0%B1%D0%B8%D0%BB%D0%B8%D1%81%D0%B8" TargetMode="External" /><Relationship Id="rId25" Type="http://schemas.openxmlformats.org/officeDocument/2006/relationships/hyperlink" Target="https://ru.wikipedia.org/wiki/%D0%A2%D0%B0%D1%82%D1%8C%D1%8F%D0%BD%D0%B0_%D0%A9%D0%B5%D0%BB%D0%BA%D0%B0%D0%BD%D0%BE%D0%B2%D0%B0" TargetMode="External" /><Relationship Id="rId33" Type="http://schemas.openxmlformats.org/officeDocument/2006/relationships/hyperlink" Target="https://ru.wikipedia.org/w/index.php?title=%D0%A5%D0%B5%D0%B9%D0%B4%D0%B8_%D0%A0%D0%BE%D0%B7%D0%B5%D0%BD%D0%B4%D0%B0%D0%BB%D1%8C&amp;action=edit&amp;redlink=1" TargetMode="External" /><Relationship Id="rId38" Type="http://schemas.openxmlformats.org/officeDocument/2006/relationships/hyperlink" Target="https://commons.wikimedia.org/wiki/File:Flag_of_Germany.svg?uselang=ru" TargetMode="External" /><Relationship Id="rId46" Type="http://schemas.openxmlformats.org/officeDocument/2006/relationships/hyperlink" Target="https://commons.wikimedia.org/wiki/File:Flag_of_Poland.svg?uselang=ru" TargetMode="External" /><Relationship Id="rId2" Type="http://schemas.openxmlformats.org/officeDocument/2006/relationships/hyperlink" Target="https://ru.wikipedia.org/wiki/%D0%9A%D0%B8%D0%BD%D1%83%D1%8D_%D0%A5%D0%B8%D1%82%D0%BE%D0%BC%D0%B8" TargetMode="External" /><Relationship Id="rId16" Type="http://schemas.openxmlformats.org/officeDocument/2006/relationships/hyperlink" Target="https://ru.wikipedia.org/wiki/%D0%9C%D0%BE%D1%81%D0%BA%D0%B2%D0%B0" TargetMode="External" /><Relationship Id="rId20" Type="http://schemas.openxmlformats.org/officeDocument/2006/relationships/hyperlink" Target="https://ru.wikipedia.org/wiki/%D0%91%D1%83%D0%B4%D0%B0%D0%BF%D0%B5%D1%88%D1%82" TargetMode="External" /><Relationship Id="rId29" Type="http://schemas.openxmlformats.org/officeDocument/2006/relationships/hyperlink" Target="https://ru.wikipedia.org/wiki/%D0%A2%D0%BE%D0%BA%D0%B8%D0%BE" TargetMode="External" /><Relationship Id="rId41" Type="http://schemas.openxmlformats.org/officeDocument/2006/relationships/image" Target="../media/image14.png" /><Relationship Id="rId54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iki/%D0%93%D0%B5%D1%80%D0%BC%D0%B0%D0%BD%D0%B8%D1%8F" TargetMode="External" /><Relationship Id="rId11" Type="http://schemas.openxmlformats.org/officeDocument/2006/relationships/hyperlink" Target="https://ru.wikipedia.org/wiki/%D0%A3%D0%B8%D0%BB%D1%8C%D1%8F%D0%BC%D1%81,_%D0%98%D0%B2%D0%B5%D1%82%D1%82" TargetMode="External" /><Relationship Id="rId24" Type="http://schemas.openxmlformats.org/officeDocument/2006/relationships/hyperlink" Target="https://ru.wikipedia.org/wiki/%D0%AD%D1%80%D1%84%D1%83%D1%80%D1%82" TargetMode="External" /><Relationship Id="rId32" Type="http://schemas.openxmlformats.org/officeDocument/2006/relationships/hyperlink" Target="https://ru.wikipedia.org/wiki/%D0%9C%D0%B5%D1%85%D0%B8%D0%BA%D0%BE" TargetMode="External" /><Relationship Id="rId37" Type="http://schemas.openxmlformats.org/officeDocument/2006/relationships/image" Target="../media/image12.png" /><Relationship Id="rId40" Type="http://schemas.openxmlformats.org/officeDocument/2006/relationships/hyperlink" Target="https://commons.wikimedia.org/wiki/File:Flag_of_the_Netherlands.svg?uselang=ru" TargetMode="External" /><Relationship Id="rId45" Type="http://schemas.openxmlformats.org/officeDocument/2006/relationships/image" Target="../media/image16.png" /><Relationship Id="rId53" Type="http://schemas.openxmlformats.org/officeDocument/2006/relationships/image" Target="../media/image20.png" /><Relationship Id="rId5" Type="http://schemas.openxmlformats.org/officeDocument/2006/relationships/hyperlink" Target="https://ru.wikipedia.org/w/index.php?title=%D0%9A%D1%80%D0%B8%D1%81%D1%82%D0%B5%D0%BB%D1%8C_%D0%A8%D1%83%D0%BB%D1%8C%D1%86&amp;action=edit&amp;redlink=1" TargetMode="External" /><Relationship Id="rId15" Type="http://schemas.openxmlformats.org/officeDocument/2006/relationships/hyperlink" Target="https://ru.wikipedia.org/wiki/%D0%A1%D0%A1%D0%A1%D0%A0" TargetMode="External" /><Relationship Id="rId23" Type="http://schemas.openxmlformats.org/officeDocument/2006/relationships/hyperlink" Target="https://ru.wikipedia.org/wiki/%D0%93%D0%94%D0%A0" TargetMode="External" /><Relationship Id="rId28" Type="http://schemas.openxmlformats.org/officeDocument/2006/relationships/hyperlink" Target="https://ru.wikipedia.org/wiki/%D0%92%D0%B5%D0%BB%D0%B8%D0%BA%D0%BE%D0%B1%D1%80%D0%B8%D1%82%D0%B0%D0%BD%D0%B8%D1%8F" TargetMode="External" /><Relationship Id="rId36" Type="http://schemas.openxmlformats.org/officeDocument/2006/relationships/hyperlink" Target="https://commons.wikimedia.org/wiki/File:Flag_of_Japan.svg?uselang=ru" TargetMode="External" /><Relationship Id="rId49" Type="http://schemas.openxmlformats.org/officeDocument/2006/relationships/image" Target="../media/image18.png" /><Relationship Id="rId10" Type="http://schemas.openxmlformats.org/officeDocument/2006/relationships/hyperlink" Target="https://ru.wikipedia.org/wiki/%D0%9B%D0%B5%D0%B9%D0%B4%D0%B5%D0%BD" TargetMode="External" /><Relationship Id="rId19" Type="http://schemas.openxmlformats.org/officeDocument/2006/relationships/hyperlink" Target="https://ru.wikipedia.org/wiki/%D0%9F%D0%BE%D0%BB%D1%8C%D1%88%D0%B0" TargetMode="External" /><Relationship Id="rId31" Type="http://schemas.openxmlformats.org/officeDocument/2006/relationships/hyperlink" Target="https://ru.wikipedia.org/wiki/%D0%A0%D1%83%D0%BC%D1%8B%D0%BD%D0%B8%D1%8F" TargetMode="External" /><Relationship Id="rId44" Type="http://schemas.openxmlformats.org/officeDocument/2006/relationships/hyperlink" Target="https://commons.wikimedia.org/wiki/File:Flag_of_the_Soviet_Union.svg?uselang=ru" TargetMode="External" /><Relationship Id="rId52" Type="http://schemas.openxmlformats.org/officeDocument/2006/relationships/hyperlink" Target="https://commons.wikimedia.org/wiki/File:Flag_of_Romania.svg?uselang=ru" TargetMode="External" /><Relationship Id="rId4" Type="http://schemas.openxmlformats.org/officeDocument/2006/relationships/hyperlink" Target="https://ru.wikipedia.org/wiki/%D0%9E%D1%81%D0%B0%D0%BA%D0%B0" TargetMode="External" /><Relationship Id="rId9" Type="http://schemas.openxmlformats.org/officeDocument/2006/relationships/hyperlink" Target="https://ru.wikipedia.org/wiki/%D0%9D%D0%B8%D0%B4%D0%B5%D1%80%D0%BB%D0%B0%D0%BD%D0%B4%D1%8B" TargetMode="External" /><Relationship Id="rId14" Type="http://schemas.openxmlformats.org/officeDocument/2006/relationships/hyperlink" Target="https://ru.wikipedia.org/wiki/%D0%9F%D0%BE%D0%BF%D0%BE%D0%B2%D0%B0,_%D0%93%D0%B0%D0%BB%D0%B8%D0%BD%D0%B0_%D0%9C%D0%B8%D1%85%D0%B0%D0%B9%D0%BB%D0%BE%D0%B2%D0%BD%D0%B0" TargetMode="External" /><Relationship Id="rId22" Type="http://schemas.openxmlformats.org/officeDocument/2006/relationships/hyperlink" Target="https://ru.wikipedia.org/w/index.php?title=%D0%A5%D0%B8%D0%BB%D0%B4%D1%80%D1%83%D0%BD_%D0%9A%D0%BB%D0%B0%D1%83%D1%81&amp;action=edit&amp;redlink=1" TargetMode="External" /><Relationship Id="rId27" Type="http://schemas.openxmlformats.org/officeDocument/2006/relationships/hyperlink" Target="https://ru.wikipedia.org/wiki/%D0%A0%D1%8D%D0%BD%D0%B4,_%D0%9C%D1%8D%D1%80%D0%B8" TargetMode="External" /><Relationship Id="rId30" Type="http://schemas.openxmlformats.org/officeDocument/2006/relationships/hyperlink" Target="https://ru.wikipedia.org/w/index.php?title=%D0%92%D0%B8%D0%BE%D1%80%D0%B8%D0%BA%D0%B0_%D0%92%D0%B8%D1%81%D0%BA%D0%BE%D0%BF%D0%BE%D0%BB%D1%8C%D1%8F%D0%BD%D1%83&amp;action=edit&amp;redlink=1" TargetMode="External" /><Relationship Id="rId35" Type="http://schemas.openxmlformats.org/officeDocument/2006/relationships/hyperlink" Target="https://ru.wikipedia.org/wiki/%D0%A2%D0%BE%D1%80%D0%B8%D0%BD%D0%BE" TargetMode="External" /><Relationship Id="rId43" Type="http://schemas.openxmlformats.org/officeDocument/2006/relationships/image" Target="../media/image15.png" /><Relationship Id="rId48" Type="http://schemas.openxmlformats.org/officeDocument/2006/relationships/hyperlink" Target="https://commons.wikimedia.org/wiki/File:Flag_of_East_Germany.svg?uselang=ru" TargetMode="External" /><Relationship Id="rId8" Type="http://schemas.openxmlformats.org/officeDocument/2006/relationships/hyperlink" Target="https://ru.wikipedia.org/wiki/%D0%91%D0%BB%D0%B0%D0%BD%D0%BA%D0%B5%D1%80%D1%81-%D0%9A%D1%83%D0%BD,_%D0%A4%D0%B0%D0%BD%D0%BD%D0%B8" TargetMode="External" /><Relationship Id="rId51" Type="http://schemas.openxmlformats.org/officeDocument/2006/relationships/image" Target="../media/image19.png" /><Relationship Id="rId3" Type="http://schemas.openxmlformats.org/officeDocument/2006/relationships/hyperlink" Target="https://ru.wikipedia.org/wiki/%D0%AF%D0%BF%D0%BE%D0%BD%D0%B8%D1%8F" TargetMode="Externa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1%88%D0%B8%D0%BD%D1%91%D0%B2" TargetMode="External" /><Relationship Id="rId13" Type="http://schemas.openxmlformats.org/officeDocument/2006/relationships/hyperlink" Target="https://ru.wikipedia.org/wiki/%D0%92%D0%B0%D0%BB%D0%B8_%D0%98%D0%BE%D0%BD%D0%B5%D1%81%D0%BA%D1%83" TargetMode="External" /><Relationship Id="rId18" Type="http://schemas.openxmlformats.org/officeDocument/2006/relationships/hyperlink" Target="https://ru.wikipedia.org/wiki/%D0%A1%D0%A8%D0%90" TargetMode="External" /><Relationship Id="rId26" Type="http://schemas.openxmlformats.org/officeDocument/2006/relationships/hyperlink" Target="https://commons.wikimedia.org/wiki/File:Flag_of_East_Germany.svg?uselang=ru" TargetMode="External" /><Relationship Id="rId39" Type="http://schemas.openxmlformats.org/officeDocument/2006/relationships/image" Target="../media/image21.png" /><Relationship Id="rId3" Type="http://schemas.openxmlformats.org/officeDocument/2006/relationships/hyperlink" Target="https://ru.wikipedia.org/wiki/%D0%93%D0%94%D0%A0" TargetMode="External" /><Relationship Id="rId21" Type="http://schemas.openxmlformats.org/officeDocument/2006/relationships/hyperlink" Target="https://ru.wikipedia.org/wiki/%D0%9B%D0%B5%D0%BD%D0%B8%D0%BD%D0%B3%D1%80%D0%B0%D0%B4" TargetMode="External" /><Relationship Id="rId34" Type="http://schemas.openxmlformats.org/officeDocument/2006/relationships/image" Target="../media/image14.png" /><Relationship Id="rId7" Type="http://schemas.openxmlformats.org/officeDocument/2006/relationships/hyperlink" Target="https://ru.wikipedia.org/wiki/%D0%A1%D0%A1%D0%A1%D0%A0" TargetMode="External" /><Relationship Id="rId12" Type="http://schemas.openxmlformats.org/officeDocument/2006/relationships/hyperlink" Target="https://ru.wikipedia.org/wiki/%D0%91%D1%83%D1%85%D0%B0%D1%80%D0%B5%D1%81%D1%82" TargetMode="External" /><Relationship Id="rId17" Type="http://schemas.openxmlformats.org/officeDocument/2006/relationships/hyperlink" Target="https://ru.wikipedia.org/wiki/%D0%94%D0%B6%D0%B5%D0%BA%D0%BA%D0%B8_%D0%94%D0%B6%D0%BE%D0%B9%D0%BD%D0%B5%D1%80-%D0%9A%D0%B5%D1%80%D1%81%D0%B8" TargetMode="External" /><Relationship Id="rId25" Type="http://schemas.openxmlformats.org/officeDocument/2006/relationships/image" Target="../media/image16.png" /><Relationship Id="rId33" Type="http://schemas.openxmlformats.org/officeDocument/2006/relationships/image" Target="../media/image13.png" /><Relationship Id="rId38" Type="http://schemas.openxmlformats.org/officeDocument/2006/relationships/image" Target="../media/image20.png" /><Relationship Id="rId2" Type="http://schemas.openxmlformats.org/officeDocument/2006/relationships/hyperlink" Target="https://ru.wikipedia.org/wiki/%D0%A4%D0%BE%D0%B9%D0%B3%D1%82,_%D0%90%D0%BD%D0%B3%D0%B5%D0%BB%D0%B0" TargetMode="External" /><Relationship Id="rId16" Type="http://schemas.openxmlformats.org/officeDocument/2006/relationships/hyperlink" Target="https://ru.wikipedia.org/wiki/%D0%A2%D0%B0%D0%BB%D0%BB%D0%B8%D0%BD" TargetMode="External" /><Relationship Id="rId20" Type="http://schemas.openxmlformats.org/officeDocument/2006/relationships/hyperlink" Target="https://ru.wikipedia.org/wiki/%D0%A7%D0%B8%D1%81%D1%82%D1%8F%D0%BA%D0%BE%D0%B2%D0%B0,_%D0%93%D0%B0%D0%BB%D0%B8%D0%BD%D0%B0_%D0%92%D0%B0%D0%BB%D0%B5%D0%BD%D1%82%D0%B8%D0%BD%D0%BE%D0%B2%D0%BD%D0%B0" TargetMode="External" /><Relationship Id="rId29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/index.php?title=%D0%92%D0%B8%D0%BB%D1%8C%D0%BC%D0%B0_%D0%91%D0%B0%D1%80%D0%B4%D0%B0%D1%83%D1%81%D0%BA%D0%B5%D0%BD%D0%B5&amp;action=edit&amp;redlink=1" TargetMode="External" /><Relationship Id="rId11" Type="http://schemas.openxmlformats.org/officeDocument/2006/relationships/hyperlink" Target="https://ru.wikipedia.org/wiki/%D0%A0%D1%83%D0%BC%D1%8B%D0%BD%D0%B8%D1%8F" TargetMode="External" /><Relationship Id="rId24" Type="http://schemas.openxmlformats.org/officeDocument/2006/relationships/hyperlink" Target="https://commons.wikimedia.org/wiki/File:Flag_of_the_Soviet_Union.svg?uselang=ru" TargetMode="External" /><Relationship Id="rId32" Type="http://schemas.openxmlformats.org/officeDocument/2006/relationships/image" Target="../media/image12.png" /><Relationship Id="rId37" Type="http://schemas.openxmlformats.org/officeDocument/2006/relationships/image" Target="../media/image19.png" /><Relationship Id="rId5" Type="http://schemas.openxmlformats.org/officeDocument/2006/relationships/hyperlink" Target="https://ru.wikipedia.org/wiki/%D0%97%D0%B8%D0%B3%D1%80%D1%83%D0%BD_%D0%97%D0%B8%D0%B3%D0%BB%D1%8C" TargetMode="External" /><Relationship Id="rId15" Type="http://schemas.openxmlformats.org/officeDocument/2006/relationships/hyperlink" Target="https://ru.wikipedia.org/wiki/%D0%97%D0%B0%D0%BF%D0%B0%D0%B4%D0%BD%D1%8B%D0%B9_%D0%91%D0%B5%D1%80%D0%BB%D0%B8%D0%BD" TargetMode="External" /><Relationship Id="rId23" Type="http://schemas.openxmlformats.org/officeDocument/2006/relationships/image" Target="../media/image22.png" /><Relationship Id="rId28" Type="http://schemas.openxmlformats.org/officeDocument/2006/relationships/image" Target="../media/image23.png" /><Relationship Id="rId36" Type="http://schemas.openxmlformats.org/officeDocument/2006/relationships/image" Target="../media/image17.png" /><Relationship Id="rId10" Type="http://schemas.openxmlformats.org/officeDocument/2006/relationships/hyperlink" Target="https://ru.wikipedia.org/wiki/%D0%90%D0%BD%D0%B8%D1%88%D0%BE%D0%B0%D1%80%D0%B0_%D0%9A%D1%83%D1%88%D0%BC%D0%B8%D1%80" TargetMode="External" /><Relationship Id="rId19" Type="http://schemas.openxmlformats.org/officeDocument/2006/relationships/hyperlink" Target="https://ru.wikipedia.org/wiki/%D0%98%D0%BD%D0%B4%D0%B8%D0%B0%D0%BD%D0%B0%D0%BF%D0%BE%D0%BB%D0%B8%D1%81" TargetMode="External" /><Relationship Id="rId31" Type="http://schemas.openxmlformats.org/officeDocument/2006/relationships/image" Target="../media/image26.png" /><Relationship Id="rId4" Type="http://schemas.openxmlformats.org/officeDocument/2006/relationships/hyperlink" Target="https://ru.wikipedia.org/wiki/%D0%94%D1%80%D0%B5%D0%B7%D0%B4%D0%B5%D0%BD" TargetMode="External" /><Relationship Id="rId9" Type="http://schemas.openxmlformats.org/officeDocument/2006/relationships/hyperlink" Target="https://ru.wikipedia.org/wiki/%D0%9F%D1%80%D0%B0%D0%B3%D0%B0" TargetMode="External" /><Relationship Id="rId14" Type="http://schemas.openxmlformats.org/officeDocument/2006/relationships/hyperlink" Target="https://ru.wikipedia.org/wiki/%D0%A5%D0%B0%D0%B9%D0%BA%D0%B5_%D0%94%D1%80%D0%B5%D0%BA%D1%81%D0%BB%D0%B5%D1%80" TargetMode="External" /><Relationship Id="rId22" Type="http://schemas.openxmlformats.org/officeDocument/2006/relationships/hyperlink" Target="https://commons.wikimedia.org/wiki/File:Flag_of_the_United_States.svg?uselang=ru" TargetMode="External" /><Relationship Id="rId27" Type="http://schemas.openxmlformats.org/officeDocument/2006/relationships/image" Target="../media/image18.png" /><Relationship Id="rId30" Type="http://schemas.openxmlformats.org/officeDocument/2006/relationships/image" Target="../media/image25.png" /><Relationship Id="rId35" Type="http://schemas.openxmlformats.org/officeDocument/2006/relationships/image" Target="../media/image15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mpionat.com/other/_athletic/tournament/793/players/61045/" TargetMode="External" /><Relationship Id="rId13" Type="http://schemas.openxmlformats.org/officeDocument/2006/relationships/hyperlink" Target="https://www.championat.com/other/_athletic/tournament/793/teams/173/result/" TargetMode="External" /><Relationship Id="rId18" Type="http://schemas.openxmlformats.org/officeDocument/2006/relationships/hyperlink" Target="https://www.championat.com/other/_athletic/tournament/793/teams/70/result/" TargetMode="External" /><Relationship Id="rId26" Type="http://schemas.openxmlformats.org/officeDocument/2006/relationships/image" Target="../media/image29.png" /><Relationship Id="rId39" Type="http://schemas.openxmlformats.org/officeDocument/2006/relationships/image" Target="../media/image17.png" /><Relationship Id="rId3" Type="http://schemas.openxmlformats.org/officeDocument/2006/relationships/hyperlink" Target="https://www.championat.com/other/_athletic/tournament/793/teams/164/result/" TargetMode="External" /><Relationship Id="rId21" Type="http://schemas.openxmlformats.org/officeDocument/2006/relationships/hyperlink" Target="https://www.championat.com/other/_athletic/tournament/793/teams/92/result/" TargetMode="External" /><Relationship Id="rId34" Type="http://schemas.openxmlformats.org/officeDocument/2006/relationships/image" Target="../media/image12.png" /><Relationship Id="rId42" Type="http://schemas.openxmlformats.org/officeDocument/2006/relationships/image" Target="../media/image20.png" /><Relationship Id="rId7" Type="http://schemas.openxmlformats.org/officeDocument/2006/relationships/hyperlink" Target="https://www.championat.com/other/_athletic/tournament/793/teams/153/result/" TargetMode="External" /><Relationship Id="rId12" Type="http://schemas.openxmlformats.org/officeDocument/2006/relationships/hyperlink" Target="https://www.championat.com/other/_athletic/tournament/793/players/61037/" TargetMode="External" /><Relationship Id="rId17" Type="http://schemas.openxmlformats.org/officeDocument/2006/relationships/hyperlink" Target="https://www.championat.com/other/_athletic/tournament/793/players/61029/" TargetMode="External" /><Relationship Id="rId25" Type="http://schemas.openxmlformats.org/officeDocument/2006/relationships/image" Target="../media/image28.png" /><Relationship Id="rId33" Type="http://schemas.openxmlformats.org/officeDocument/2006/relationships/image" Target="../media/image36.png" /><Relationship Id="rId38" Type="http://schemas.openxmlformats.org/officeDocument/2006/relationships/image" Target="../media/image16.png" /><Relationship Id="rId2" Type="http://schemas.openxmlformats.org/officeDocument/2006/relationships/hyperlink" Target="https://www.championat.com/other/_athletic/tournament/793/players/9188/" TargetMode="External" /><Relationship Id="rId16" Type="http://schemas.openxmlformats.org/officeDocument/2006/relationships/hyperlink" Target="https://www.championat.com/other/_athletic/tournament/793/players/75217/" TargetMode="External" /><Relationship Id="rId20" Type="http://schemas.openxmlformats.org/officeDocument/2006/relationships/hyperlink" Target="https://www.championat.com/other/_athletic/tournament/793/players/68907/" TargetMode="External" /><Relationship Id="rId29" Type="http://schemas.openxmlformats.org/officeDocument/2006/relationships/image" Target="../media/image32.png" /><Relationship Id="rId41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championat.com/other/_athletic/tournament/793/players/25246/" TargetMode="External" /><Relationship Id="rId11" Type="http://schemas.openxmlformats.org/officeDocument/2006/relationships/hyperlink" Target="https://www.championat.com/other/_athletic/tournament/793/teams/91/result/" TargetMode="External" /><Relationship Id="rId24" Type="http://schemas.openxmlformats.org/officeDocument/2006/relationships/image" Target="../media/image27.png" /><Relationship Id="rId32" Type="http://schemas.openxmlformats.org/officeDocument/2006/relationships/image" Target="../media/image35.png" /><Relationship Id="rId37" Type="http://schemas.openxmlformats.org/officeDocument/2006/relationships/image" Target="../media/image15.png" /><Relationship Id="rId40" Type="http://schemas.openxmlformats.org/officeDocument/2006/relationships/image" Target="../media/image18.png" /><Relationship Id="rId5" Type="http://schemas.openxmlformats.org/officeDocument/2006/relationships/hyperlink" Target="https://www.championat.com/other/_athletic/tournament/793/teams/196/result/" TargetMode="External" /><Relationship Id="rId15" Type="http://schemas.openxmlformats.org/officeDocument/2006/relationships/hyperlink" Target="https://www.championat.com/other/_athletic/tournament/793/teams/31/result/" TargetMode="External" /><Relationship Id="rId23" Type="http://schemas.openxmlformats.org/officeDocument/2006/relationships/hyperlink" Target="https://www.championat.com/other/_athletic/tournament/793/teams/27/result/" TargetMode="External" /><Relationship Id="rId28" Type="http://schemas.openxmlformats.org/officeDocument/2006/relationships/image" Target="../media/image31.png" /><Relationship Id="rId36" Type="http://schemas.openxmlformats.org/officeDocument/2006/relationships/image" Target="../media/image14.png" /><Relationship Id="rId10" Type="http://schemas.openxmlformats.org/officeDocument/2006/relationships/hyperlink" Target="https://www.championat.com/other/_athletic/tournament/793/players/68045/" TargetMode="External" /><Relationship Id="rId19" Type="http://schemas.openxmlformats.org/officeDocument/2006/relationships/hyperlink" Target="https://www.championat.com/other/_athletic/tournament/793/players/60679/" TargetMode="External" /><Relationship Id="rId31" Type="http://schemas.openxmlformats.org/officeDocument/2006/relationships/image" Target="../media/image34.png" /><Relationship Id="rId44" Type="http://schemas.openxmlformats.org/officeDocument/2006/relationships/image" Target="../media/image22.png" /><Relationship Id="rId4" Type="http://schemas.openxmlformats.org/officeDocument/2006/relationships/hyperlink" Target="https://www.championat.com/other/_athletic/tournament/793/players/61027/" TargetMode="External" /><Relationship Id="rId9" Type="http://schemas.openxmlformats.org/officeDocument/2006/relationships/hyperlink" Target="https://www.championat.com/other/_athletic/tournament/793/teams/138/result/" TargetMode="External" /><Relationship Id="rId14" Type="http://schemas.openxmlformats.org/officeDocument/2006/relationships/hyperlink" Target="https://www.championat.com/other/_athletic/tournament/793/players/48119/" TargetMode="External" /><Relationship Id="rId22" Type="http://schemas.openxmlformats.org/officeDocument/2006/relationships/hyperlink" Target="https://www.championat.com/other/_athletic/tournament/793/players/69319/" TargetMode="External" /><Relationship Id="rId27" Type="http://schemas.openxmlformats.org/officeDocument/2006/relationships/image" Target="../media/image30.png" /><Relationship Id="rId30" Type="http://schemas.openxmlformats.org/officeDocument/2006/relationships/image" Target="../media/image33.png" /><Relationship Id="rId35" Type="http://schemas.openxmlformats.org/officeDocument/2006/relationships/image" Target="../media/image13.png" /><Relationship Id="rId43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12" Type="http://schemas.openxmlformats.org/officeDocument/2006/relationships/image" Target="../media/image22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11" Type="http://schemas.openxmlformats.org/officeDocument/2006/relationships/image" Target="../media/image21.png" /><Relationship Id="rId5" Type="http://schemas.openxmlformats.org/officeDocument/2006/relationships/image" Target="../media/image15.png" /><Relationship Id="rId10" Type="http://schemas.openxmlformats.org/officeDocument/2006/relationships/image" Target="../media/image20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chart" Target="../charts/chart1.xml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12" Type="http://schemas.openxmlformats.org/officeDocument/2006/relationships/image" Target="../media/image22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11" Type="http://schemas.openxmlformats.org/officeDocument/2006/relationships/image" Target="../media/image21.png" /><Relationship Id="rId5" Type="http://schemas.openxmlformats.org/officeDocument/2006/relationships/image" Target="../media/image15.png" /><Relationship Id="rId10" Type="http://schemas.openxmlformats.org/officeDocument/2006/relationships/image" Target="../media/image20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1" y="633045"/>
            <a:ext cx="10178391" cy="240557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ВЛИЯНИЕ ЗАНЯТИЙ ЛЕГКОЙ АТЛЕТИКОЙ (ПРЫЖКИ В ДЛИНУ С РАЗБЕГА) НА ЗДОРОВЬЕ ДЕВУШЕК 17-22 ЛЕТ НА НАЧАЛЬНОМ ЭТАПЕ ПОДГОТОВКИ: БИОМЕХАНИЧЕСКИЙ АСПЕКТ</a:t>
            </a:r>
            <a:endParaRPr lang="ru-RU" sz="3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031" y="3422187"/>
            <a:ext cx="9912350" cy="37147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Студентка: РОМАНЮК ВЛАДА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группа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01 	СПОРТ (Б)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НАУЧНЫЕ РУКОВОДИТЕЛИ: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К.П.Н., ДОЦЕНТ КАФЕДРЫ ТЕОРИИ И ТЕХНОЛОГИИ ФКИС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АБДРАХМАНОВА И.В.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К.П.Н., ДОЦЕНТ КАФЕДРЫ ТЕОРИИ И ТЕХНОЛОГИИ ФКИС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ЛУЩИК И.В.</a:t>
            </a:r>
          </a:p>
          <a:p>
            <a:pPr algn="l"/>
            <a:endParaRPr lang="ru-RU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МЕТОДА ПРЫЖКОВ В ДЛИНУ С РАЗБЕГА: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958" y="1899138"/>
            <a:ext cx="6049108" cy="4262511"/>
          </a:xfrm>
          <a:prstGeom prst="rightArrowCallout">
            <a:avLst>
              <a:gd name="adj1" fmla="val 36881"/>
              <a:gd name="adj2" fmla="val 50000"/>
              <a:gd name="adj3" fmla="val 28624"/>
              <a:gd name="adj4" fmla="val 6942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«ПРОГНУВШИСЬ»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ПРЫГАТЬ НЕСКОЛЬКО СЛОЖНЕЕ, ПОСКОЛЬКУ В ПРОЦЕССЕ ОТТАЛКИВАНИЯ ПРИХОДИТСЯ ДОСТАТОЧНО РАДИКАЛЬНО ПЕРЕСТРАИВАТЬСЯ. МАХОВАЯ НОГА ЗДЕСЬ НЕ ПОДЖИМАЕТСЯ, А МАКСИМАЛЬНО НАПРАВЛЯЕТСЯ НАЗАД.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5" y="1364566"/>
            <a:ext cx="3527702" cy="52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МЕТОДА ПРЫЖКОВ В ДЛИНУ С РАЗБЕГА: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430" y="2504732"/>
            <a:ext cx="4547927" cy="2504050"/>
          </a:xfrm>
          <a:prstGeom prst="rightArrowCallout">
            <a:avLst>
              <a:gd name="adj1" fmla="val 29494"/>
              <a:gd name="adj2" fmla="val 50000"/>
              <a:gd name="adj3" fmla="val 25000"/>
              <a:gd name="adj4" fmla="val 7858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«НОЖНИЦЫ»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СЛОЖНЫЙ ВАРИАНТ, ТРЕБУЮЩИЙ ВЫСОКИХ СКОРОСТНО-СИЛОВЫХ КАЧЕСТВ СПОРТСМЕНА.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5" y="2025747"/>
            <a:ext cx="5201156" cy="34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ПРЕИМУЩЕСТВА ДЛЯ ЗДОРОВЬЯ ДЕВУШЕК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957" y="1364566"/>
            <a:ext cx="7488948" cy="5324992"/>
          </a:xfrm>
          <a:prstGeom prst="rightArrowCallout">
            <a:avLst>
              <a:gd name="adj1" fmla="val 36881"/>
              <a:gd name="adj2" fmla="val 50000"/>
              <a:gd name="adj3" fmla="val 24708"/>
              <a:gd name="adj4" fmla="val 7906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АСПЕКТЫ, КАК ПРЫЖКИ В ДЛИНУ ВЛИЯЮТ НА ЗДОРОВЬЕ: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1.УКРЕПЛЕНИЕ МЫШЦ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РАЗВИТИЕ КООРДИНАЦИИ И БАЛАНСА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СЖИГАНИЕ КАЛОРИЙ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УЛУЧШЕНИЕ СЕРДЕЧНО-СОСУДИСТОЙ СИСТЕМЫ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ПСИХОЛОГИЧЕСКИЕ ПРЕИМУЩЕСТВА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ФОРМИРОВАНИЕ ДИСЦИПЛИНЫ И ЦЕЛЕУСТРЕМЛЕННОСТИ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ТАКИМ ОБРАЗОМ, ПРЫЖКИ В ДЛИНУ МОГУТ ЗНАЧИТЕЛЬНО УЛУЧШИТЬ ФИЗИЧЕСКОЕ И ПСИХОЛОГИЧЕСКОЕ ЗДОРОВЬЕ, А ТАКЖЕ СПОСОБСТВОВАТЬ ФОРМИРОВАНИЮ ЗДОРОВЫХ ПРИВЫЧЕК И АКТИВНОГО ОБРАЗА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13" y="1705369"/>
            <a:ext cx="3015917" cy="45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82" y="438109"/>
            <a:ext cx="10364451" cy="71745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ХРОНОЛОГИЯ МИРОВЫХ РЕКОРДОВ В ПРЫЖКЕ В ДЛИНУ (ЖЕНЩИНЫ)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01711"/>
              </p:ext>
            </p:extLst>
          </p:nvPr>
        </p:nvGraphicFramePr>
        <p:xfrm>
          <a:off x="1725682" y="1763479"/>
          <a:ext cx="9771020" cy="47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Спортсмен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Страна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5,98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" tooltip="Кинуэ Хитоми"/>
                        </a:rPr>
                        <a:t>Кинуэ Хитоми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3" tooltip="Япония"/>
                        </a:rPr>
                        <a:t>Япония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4" tooltip="Осака"/>
                        </a:rPr>
                        <a:t>Осака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20.05.1928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5" tooltip="Кристель Шульц (страница отсутствует)"/>
                        </a:rPr>
                        <a:t>Кристель Шульц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6" tooltip="Германия"/>
                        </a:rPr>
                        <a:t>Германия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7" tooltip="Берлин"/>
                        </a:rPr>
                        <a:t>Берлин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30.07.1939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8" tooltip="Бланкерс-Кун, Фанни"/>
                        </a:rPr>
                        <a:t>Фанни Бланкерс-Кун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9" tooltip="Нидерланды"/>
                        </a:rPr>
                        <a:t>Нидерланды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0" tooltip="Лейден"/>
                        </a:rPr>
                        <a:t>Лейден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19.09.1943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1" tooltip="Уильямс, Иветт"/>
                        </a:rPr>
                        <a:t>Иветт Уильямс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2" tooltip="Новая Зеландия"/>
                        </a:rPr>
                        <a:t>Новая Зеландия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3" tooltip="Гисборн"/>
                        </a:rPr>
                        <a:t>Гисборн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20.02.1954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4" tooltip="Попова, Галина Михайловна"/>
                        </a:rPr>
                        <a:t>Галина Виноградова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5" tooltip="СССР"/>
                        </a:rPr>
                        <a:t>СССР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6" tooltip="Москва"/>
                        </a:rPr>
                        <a:t>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11.09.1955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4" tooltip="Попова, Галина Михайловна"/>
                        </a:rPr>
                        <a:t>Галина Виноградова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5" tooltip="СССР"/>
                        </a:rPr>
                        <a:t>СССР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7" tooltip="Тбилиси"/>
                        </a:rPr>
                        <a:t>Тбилиси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18.11.1955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8" tooltip="Кшесиньская, Эльжбета"/>
                        </a:rPr>
                        <a:t>Эльжбета Кшесиньская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9" tooltip="Польша"/>
                        </a:rPr>
                        <a:t>Польша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0" tooltip="Будапешт"/>
                        </a:rPr>
                        <a:t>Будапешт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20.08.1956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8" tooltip="Кшесиньская, Эльжбета"/>
                        </a:rPr>
                        <a:t>Эльжбета Кшесиньская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9" tooltip="Польша"/>
                        </a:rPr>
                        <a:t>Польша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1" tooltip="Мельбурн"/>
                        </a:rPr>
                        <a:t>Мельбурн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27.11.1956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2" tooltip="Хилдрун Клаус (страница отсутствует)"/>
                        </a:rPr>
                        <a:t>Хилдрун Клаус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23" tooltip="ГДР"/>
                        </a:rPr>
                        <a:t>ГДР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4" tooltip="Эрфурт"/>
                        </a:rPr>
                        <a:t>Эрфурт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07.08.1960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2" tooltip="Хилдрун Клаус (страница отсутствует)"/>
                        </a:rPr>
                        <a:t>Хилдрун Клаус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23" tooltip="ГДР"/>
                        </a:rPr>
                        <a:t>ГДР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7" tooltip="Берлин"/>
                        </a:rPr>
                        <a:t>Берлин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23.06.1961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5" tooltip="Татьяна Щелканова"/>
                        </a:rPr>
                        <a:t>Татьяна Щелканова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5" tooltip="СССР"/>
                        </a:rPr>
                        <a:t>СССР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6" tooltip="Москва"/>
                        </a:rPr>
                        <a:t>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16.07.1961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5" tooltip="Татьяна Щелканова"/>
                        </a:rPr>
                        <a:t>Татьяна Щелканова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u="none" strike="noStrike" dirty="0">
                          <a:effectLst/>
                          <a:hlinkClick r:id="rId15" tooltip="СССР"/>
                        </a:rPr>
                        <a:t>СССР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6" tooltip="Лейпциг"/>
                        </a:rPr>
                        <a:t>Лейпциг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10.06.1962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5" tooltip="Татьяна Щелканова"/>
                        </a:rPr>
                        <a:t>Татьяна Щелканова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15" tooltip="СССР"/>
                        </a:rPr>
                        <a:t>СССР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16" tooltip="Москва"/>
                        </a:rPr>
                        <a:t>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04.07.1964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6,76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7" tooltip="Рэнд, Мэри"/>
                        </a:rPr>
                        <a:t>Мэри Рэнд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28" tooltip="Великобритания"/>
                        </a:rPr>
                        <a:t>Великобритания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29" tooltip="Токио"/>
                        </a:rPr>
                        <a:t>Токио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14.10.1964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6,82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30" tooltip="Виорика Вископольяну (страница отсутствует)"/>
                        </a:rPr>
                        <a:t>Виорика Вископольяну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31" tooltip="Румыния"/>
                        </a:rPr>
                        <a:t>Румыния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32" tooltip="Мехико"/>
                        </a:rPr>
                        <a:t>Мехико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14.10.1968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6,84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33" tooltip="Хейди Розендаль (страница отсутствует)"/>
                        </a:rPr>
                        <a:t>Хейди Розендаль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effectLst/>
                          <a:hlinkClick r:id="rId34" tooltip="Федеративная Республика Германии (до 1990)"/>
                        </a:rPr>
                        <a:t>ФРГ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u="none" strike="noStrike">
                          <a:effectLst/>
                          <a:hlinkClick r:id="rId35" tooltip="Торино"/>
                        </a:rPr>
                        <a:t>Торино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03.09.1970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70" name="Рисунок 30" descr="Флаг Японии">
            <a:hlinkClick r:id="rId36" tooltip="&quot;Флаг Японии&quot;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1" y="2101419"/>
            <a:ext cx="263717" cy="1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Рисунок 29" descr="Флаг Германии">
            <a:hlinkClick r:id="rId38" tooltip="&quot;Флаг Германии&quot;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05" y="6304376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Рисунок 28" descr="Флаг Нидерландов">
            <a:hlinkClick r:id="rId40" tooltip="&quot;Флаг Нидерландов&quot;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07" y="2632323"/>
            <a:ext cx="263717" cy="1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Рисунок 27" descr="Флаг Новой Зеландии">
            <a:hlinkClick r:id="rId42" tooltip="&quot;Флаг Новой Зеландии&quot;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2" y="2910229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Рисунок 26" descr="Флаг СССР">
            <a:hlinkClick r:id="rId44" tooltip="&quot;Флаг СССР&quot;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2" y="3196867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Рисунок 25" descr="Флаг СССР">
            <a:hlinkClick r:id="rId44" tooltip="&quot;Флаг СССР&quot;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9" y="3497923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Рисунок 24" descr="Флаг Польши">
            <a:hlinkClick r:id="rId46" tooltip="&quot;Флаг Польши&quot;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2" y="3779268"/>
            <a:ext cx="263716" cy="1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Рисунок 23" descr="Флаг Польши">
            <a:hlinkClick r:id="rId46" tooltip="&quot;Флаг Польши&quot;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2" y="4025511"/>
            <a:ext cx="263716" cy="1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Рисунок 22" descr="Флаг ГДР">
            <a:hlinkClick r:id="rId48" tooltip="&quot;Флаг ГДР&quot;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0" y="4613587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Рисунок 21" descr="Флаг ГДР">
            <a:hlinkClick r:id="rId48" tooltip="&quot;Флаг ГДР&quot;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3" y="4347087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Рисунок 20" descr="Флаг СССР">
            <a:hlinkClick r:id="rId44" tooltip="&quot;Флаг СССР&quot;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33" y="5479496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Рисунок 19" descr="Флаг СССР">
            <a:hlinkClick r:id="rId44" tooltip="&quot;Флаг СССР&quot;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0" y="5199664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Рисунок 18" descr="Флаг СССР">
            <a:hlinkClick r:id="rId44" tooltip="&quot;Флаг СССР&quot;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59" y="4928110"/>
            <a:ext cx="263716" cy="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Рисунок 17" descr="Флаг Великобритании">
            <a:hlinkClick r:id="rId50" tooltip="&quot;Флаг Великобритании&quot;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2" y="5737321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Рисунок 16" descr="Флаг Румынии">
            <a:hlinkClick r:id="rId52" tooltip="&quot;Флаг Румынии&quot;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2" y="6003821"/>
            <a:ext cx="263717" cy="1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Рисунок 15" descr="https://upload.wikimedia.org/wikipedia/commons/thumb/b/ba/Flag_of_Germany.svg/25px-Flag_of_Germany.svg.png">
            <a:hlinkClick r:id="rId38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29" y="2362255"/>
            <a:ext cx="299678" cy="1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Рисунок 30" descr="Флаг Японии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Рисунок 29" descr="Флаг Германии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Рисунок 28" descr="Флаг Нидерландов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Рисунок 27" descr="Флаг Новой Зеландии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26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Рисунок 25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Рисунок 24" descr="Флаг Польши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Рисунок 23" descr="Флаг Польши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Рисунок 22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Рисунок 21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Рисунок 20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9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Рисунок 18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Рисунок 17" descr="Флаг Великобритании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Рисунок 16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Рисунок 15" descr="https://upload.wikimedia.org/wikipedia/commons/thumb/b/ba/Flag_of_Germany.svg/25px-Flag_of_Germany.svg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Рисунок 14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исунок 13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Рисунок 12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11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10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9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8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7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6" descr="Флаг Румын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5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" descr="Флаг ГДР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Флаг США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 descr="Флаг СССР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18070"/>
              </p:ext>
            </p:extLst>
          </p:nvPr>
        </p:nvGraphicFramePr>
        <p:xfrm>
          <a:off x="1725681" y="1624085"/>
          <a:ext cx="10025040" cy="5076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Спортсмен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Страна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6,92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2" tooltip="Фойгт, Ангела"/>
                        </a:rPr>
                        <a:t>Ангела </a:t>
                      </a:r>
                      <a:r>
                        <a:rPr lang="ru-RU" sz="1050" u="none" strike="noStrike" dirty="0" err="1">
                          <a:effectLst/>
                          <a:hlinkClick r:id="rId2" tooltip="Фойгт, Ангела"/>
                        </a:rPr>
                        <a:t>Фойгт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3" tooltip="ГДР"/>
                        </a:rPr>
                        <a:t>ГДР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4" tooltip="Дрезден"/>
                        </a:rPr>
                        <a:t>Дрезден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09.05.1976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6,99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hlinkClick r:id="rId5" tooltip="Зигрун Зигль"/>
                        </a:rPr>
                        <a:t>Зигрун</a:t>
                      </a:r>
                      <a:r>
                        <a:rPr lang="ru-RU" sz="1050" u="none" strike="noStrike" dirty="0">
                          <a:effectLst/>
                          <a:hlinkClick r:id="rId5" tooltip="Зигрун Зигль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hlinkClick r:id="rId5" tooltip="Зигрун Зигль"/>
                        </a:rPr>
                        <a:t>Зигль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3" tooltip="ГДР"/>
                        </a:rPr>
                        <a:t>ГДР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4" tooltip="Дрезден"/>
                        </a:rPr>
                        <a:t>Дрезден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19.05.1976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 err="1">
                          <a:effectLst/>
                          <a:hlinkClick r:id="rId6" tooltip="Вильма Бардаускене (страница отсутствует)"/>
                        </a:rPr>
                        <a:t>Вильма</a:t>
                      </a:r>
                      <a:r>
                        <a:rPr lang="ru-RU" sz="1050" u="none" strike="noStrike" dirty="0">
                          <a:effectLst/>
                          <a:hlinkClick r:id="rId6" tooltip="Вильма Бардаускене (страница отсутствует)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hlinkClick r:id="rId6" tooltip="Вильма Бардаускене (страница отсутствует)"/>
                        </a:rPr>
                        <a:t>Бардаускене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7" tooltip="СССР"/>
                        </a:rPr>
                        <a:t>СССР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8" tooltip="Кишинёв"/>
                        </a:rPr>
                        <a:t>Кишинёв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18.08.1978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 err="1">
                          <a:effectLst/>
                          <a:hlinkClick r:id="rId6" tooltip="Вильма Бардаускене (страница отсутствует)"/>
                        </a:rPr>
                        <a:t>Вильма</a:t>
                      </a:r>
                      <a:r>
                        <a:rPr lang="ru-RU" sz="1050" u="none" strike="noStrike" dirty="0">
                          <a:effectLst/>
                          <a:hlinkClick r:id="rId6" tooltip="Вильма Бардаускене (страница отсутствует)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hlinkClick r:id="rId6" tooltip="Вильма Бардаускене (страница отсутствует)"/>
                        </a:rPr>
                        <a:t>Бардаускене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7" tooltip="СССР"/>
                        </a:rPr>
                        <a:t>СССР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9" tooltip="Прага"/>
                        </a:rPr>
                        <a:t>Прага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29.08.1978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 err="1">
                          <a:effectLst/>
                          <a:hlinkClick r:id="rId10" tooltip="Анишоара Кушмир"/>
                        </a:rPr>
                        <a:t>Анишоара</a:t>
                      </a:r>
                      <a:r>
                        <a:rPr lang="ru-RU" sz="1050" u="none" strike="noStrike" dirty="0">
                          <a:effectLst/>
                          <a:hlinkClick r:id="rId10" tooltip="Анишоара Кушмир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hlinkClick r:id="rId10" tooltip="Анишоара Кушмир"/>
                        </a:rPr>
                        <a:t>Кушмир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11" tooltip="Румыния"/>
                        </a:rPr>
                        <a:t>Румыния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2" tooltip="Бухарест"/>
                        </a:rPr>
                        <a:t>Бухарест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01.08.1982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13" tooltip="Вали Ионеску"/>
                        </a:rPr>
                        <a:t>Вали </a:t>
                      </a:r>
                      <a:r>
                        <a:rPr lang="ru-RU" sz="1050" u="none" strike="noStrike" dirty="0" err="1">
                          <a:effectLst/>
                          <a:hlinkClick r:id="rId13" tooltip="Вали Ионеску"/>
                        </a:rPr>
                        <a:t>Ионеску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11" tooltip="Румыния"/>
                        </a:rPr>
                        <a:t>Румыния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2" tooltip="Бухарест"/>
                        </a:rPr>
                        <a:t>Бухарест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01.08.1982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 err="1">
                          <a:effectLst/>
                          <a:hlinkClick r:id="rId10" tooltip="Анишоара Кушмир"/>
                        </a:rPr>
                        <a:t>Анишоара</a:t>
                      </a:r>
                      <a:r>
                        <a:rPr lang="ru-RU" sz="1050" u="none" strike="noStrike" dirty="0">
                          <a:effectLst/>
                          <a:hlinkClick r:id="rId10" tooltip="Анишоара Кушмир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hlinkClick r:id="rId10" tooltip="Анишоара Кушмир"/>
                        </a:rPr>
                        <a:t>Кушмир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11" tooltip="Румыния"/>
                        </a:rPr>
                        <a:t>Румыния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12" tooltip="Бухарест"/>
                        </a:rPr>
                        <a:t>Бухарест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15.05.1983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0" tooltip="Анишоара Кушмир"/>
                        </a:rPr>
                        <a:t>Анишоара Кушмир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11" tooltip="Румыния"/>
                        </a:rPr>
                        <a:t>Румыния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2" tooltip="Бухарест"/>
                        </a:rPr>
                        <a:t>Бухарест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04.06.1983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0" tooltip="Анишоара Кушмир"/>
                        </a:rPr>
                        <a:t>Анишоара Кушмир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11" tooltip="Румыния"/>
                        </a:rPr>
                        <a:t>Румыния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2" tooltip="Бухарест"/>
                        </a:rPr>
                        <a:t>Бухарест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04.06.1983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4" tooltip="Хайке Дрекслер"/>
                        </a:rPr>
                        <a:t>Хайке Дрекслер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3" tooltip="ГДР"/>
                        </a:rPr>
                        <a:t>ГДР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5" tooltip="Западный Берлин"/>
                        </a:rPr>
                        <a:t>Западный Берлин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22.09.1985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4" tooltip="Хайке Дрекслер"/>
                        </a:rPr>
                        <a:t>Хайке Дрекслер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3" tooltip="ГДР"/>
                        </a:rPr>
                        <a:t>ГДР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6" tooltip="Таллин"/>
                        </a:rPr>
                        <a:t>Таллин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21.06.1986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4" tooltip="Хайке Дрекслер"/>
                        </a:rPr>
                        <a:t>Хайке Дрекслер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u="none" strike="noStrike" dirty="0">
                          <a:effectLst/>
                          <a:hlinkClick r:id="rId3" tooltip="ГДР"/>
                        </a:rPr>
                        <a:t>ГДР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4" tooltip="Дрезден"/>
                        </a:rPr>
                        <a:t>Дрезден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03.07.1986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7" tooltip="Джекки Джойнер-Керси"/>
                        </a:rPr>
                        <a:t>Джекки Джойнер-Керси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18" tooltip="США"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19" tooltip="Индианаполис"/>
                        </a:rPr>
                        <a:t>Индианаполис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13.08.1987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7,52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20" tooltip="Чистякова, Галина Валентиновна"/>
                        </a:rPr>
                        <a:t>Галина Чистякова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u="none" strike="noStrike">
                          <a:effectLst/>
                          <a:hlinkClick r:id="rId7" tooltip="СССР"/>
                        </a:rPr>
                        <a:t>СССР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u="none" strike="noStrike">
                          <a:effectLst/>
                          <a:hlinkClick r:id="rId21" tooltip="Ленинград"/>
                        </a:rPr>
                        <a:t>Ленинград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effectLst/>
                        </a:rPr>
                        <a:t>11.06.1988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81" name="Рисунок 2" descr="Флаг США">
            <a:hlinkClick r:id="rId22" tooltip="&quot;Флаг США&quot;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88" y="6067449"/>
            <a:ext cx="321033" cy="1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82" y="438109"/>
            <a:ext cx="10364451" cy="71745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ХРОНОЛОГИЯ МИРОВЫХ РЕКОРДОВ В ПРЫЖКЕ В ДЛИНУ (ЖЕНЩИНЫ)</a:t>
            </a:r>
          </a:p>
        </p:txBody>
      </p:sp>
      <p:pic>
        <p:nvPicPr>
          <p:cNvPr id="1066" name="Рисунок 26" descr="Флаг СССР">
            <a:hlinkClick r:id="rId24" tooltip="&quot;Флаг СССР&quot;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37" y="6445496"/>
            <a:ext cx="344384" cy="1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Рисунок 25" descr="Флаг СССР">
            <a:hlinkClick r:id="rId24" tooltip="&quot;Флаг СССР&quot;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21" y="3021805"/>
            <a:ext cx="336700" cy="1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Рисунок 22" descr="Флаг ГДР">
            <a:hlinkClick r:id="rId26" tooltip="&quot;Флаг ГДР&quot;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77" y="2034454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Рисунок 21" descr="Флаг ГДР">
            <a:hlinkClick r:id="rId26" tooltip="&quot;Флаг ГДР&quot;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99" y="5109761"/>
            <a:ext cx="263715" cy="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77813" y="2368933"/>
            <a:ext cx="262151" cy="152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29228" y="2693104"/>
            <a:ext cx="342178" cy="175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12370" y="3393093"/>
            <a:ext cx="262151" cy="176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05896" y="3695295"/>
            <a:ext cx="262151" cy="17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7813" y="4051291"/>
            <a:ext cx="262151" cy="176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7813" y="4404661"/>
            <a:ext cx="262151" cy="176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93331" y="4716395"/>
            <a:ext cx="262151" cy="176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70567" y="5396950"/>
            <a:ext cx="268247" cy="1585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76634" y="5755306"/>
            <a:ext cx="268247" cy="158510"/>
          </a:xfrm>
          <a:prstGeom prst="rect">
            <a:avLst/>
          </a:prstGeom>
        </p:spPr>
      </p:pic>
      <p:pic>
        <p:nvPicPr>
          <p:cNvPr id="2050" name="Рисунок 30" descr="Флаг Японии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9" descr="Флаг Германии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8" descr="Флаг Нидерландов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7" descr="Флаг Новой Зеландии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26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5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24" descr="Флаг Польши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23" descr="Флаг Польши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22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21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0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9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8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Рисунок 17" descr="Флаг Великобритании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Рисунок 16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Рисунок 15" descr="https://upload.wikimedia.org/wikipedia/commons/thumb/b/ba/Flag_of_Germany.svg/25px-Flag_of_Germany.svg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Рисунок 14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13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12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Рисунок 11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Рисунок 10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Рисунок 9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8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7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6" descr="Флаг Румынии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5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4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Рисунок 3" descr="Флаг ГДР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Рисунок 2" descr="Флаг США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Рисунок 1" descr="Флаг ССС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82" y="438109"/>
            <a:ext cx="10364451" cy="116405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 АВГУСТА 2023 ГОД. ПРЫЖКИ В ДЛИНУ. БУДАПЕШТ, ВЕНГРИЯ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55755"/>
              </p:ext>
            </p:extLst>
          </p:nvPr>
        </p:nvGraphicFramePr>
        <p:xfrm>
          <a:off x="1951631" y="1719619"/>
          <a:ext cx="9485194" cy="4467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1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Спортсмен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Команда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Комментарий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2"/>
                        </a:rPr>
                        <a:t>Ивана Шпанович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3"/>
                        </a:rPr>
                        <a:t>Сербия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WL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4"/>
                        </a:rPr>
                        <a:t>Тара Дэвис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5"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hlinkClick r:id="rId6"/>
                        </a:rPr>
                        <a:t>Алина Ротару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7"/>
                        </a:rPr>
                        <a:t>Румыния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8"/>
                        </a:rPr>
                        <a:t>Эзе Бруме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9"/>
                        </a:rPr>
                        <a:t>Нигерия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0"/>
                        </a:rPr>
                        <a:t>Ларисса Япикино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1"/>
                        </a:rPr>
                        <a:t>Италия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2"/>
                        </a:rPr>
                        <a:t>Фатима Диаме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3"/>
                        </a:rPr>
                        <a:t>Испания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=PB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4"/>
                        </a:rPr>
                        <a:t>Марте Коала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5"/>
                        </a:rPr>
                        <a:t>Буркина-Фасо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6"/>
                        </a:rPr>
                        <a:t>Тесси Эбоселе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3"/>
                        </a:rPr>
                        <a:t>Испания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7"/>
                        </a:rPr>
                        <a:t>Маризе Луцоло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linkClick r:id="rId18"/>
                        </a:rPr>
                        <a:t>Германия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19"/>
                        </a:rPr>
                        <a:t>Жасмин Мур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5"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20"/>
                        </a:rPr>
                        <a:t>Экелия Смит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21"/>
                        </a:rPr>
                        <a:t>Ямайка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22"/>
                        </a:rPr>
                        <a:t>Летиция Оро Мело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23"/>
                        </a:rPr>
                        <a:t>Бразилия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127" name="Рисунок 42" descr="Серби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2093390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Рисунок 41" descr="США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95" y="2445965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Рисунок 40" descr="Румыния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2801945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Рисунок 39" descr="Нигерия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3130629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Рисунок 38" descr="Италия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3483204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Рисунок 37" descr="Испания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3824344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Рисунок 36" descr="Буркина-Фасо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4180324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Рисунок 35" descr="Испания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4521464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Рисунок 34" descr="Германия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4877444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Рисунок 33" descr="США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5189823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Рисунок 32" descr="Ямайка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5590899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Рисунок 31" descr="Бразилия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47" y="5945687"/>
            <a:ext cx="335524" cy="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30" descr="Флаг Японии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9" descr="Флаг Германии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8" descr="Флаг Нидерландов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27" descr="Флаг Новой Зеландии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26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25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24" descr="Флаг Польши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Рисунок 23" descr="Флаг Польши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Рисунок 22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21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Рисунок 20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Рисунок 19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Рисунок 18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Рисунок 17" descr="Флаг Великобритании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Рисунок 16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Рисунок 15" descr="https://upload.wikimedia.org/wikipedia/commons/thumb/b/ba/Flag_of_Germany.svg/25px-Flag_of_Germany.svg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Рисунок 14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Рисунок 13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Рисунок 12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Рисунок 11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Рисунок 10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Рисунок 9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Рисунок 8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Рисунок 7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Рисунок 6" descr="Флаг Румынии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Рисунок 5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Рисунок 4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Рисунок 3" descr="Флаг ГД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Рисунок 2" descr="Флаг США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Рисунок 1" descr="Флаг ССС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Рисунок 42" descr="Сербия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Рисунок 41" descr="США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Рисунок 40" descr="Румыния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Рисунок 39" descr="Нигерия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Рисунок 38" descr="Италия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Рисунок 37" descr="Испания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Рисунок 36" descr="Буркина-Фасо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Рисунок 35" descr="Испания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Рисунок 34" descr="Германия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Рисунок 33" descr="США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Рисунок 32" descr="Ямайка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Рисунок 31" descr="Бразилия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62638"/>
              </p:ext>
            </p:extLst>
          </p:nvPr>
        </p:nvGraphicFramePr>
        <p:xfrm>
          <a:off x="1561908" y="1951629"/>
          <a:ext cx="10025040" cy="3316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Спортсмен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18" marR="58118" marT="29059" marB="290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 проживания</a:t>
                      </a:r>
                    </a:p>
                  </a:txBody>
                  <a:tcPr marL="58118" marR="58118" marT="29059" marB="290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Елена Соколова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Москва — Белгородская область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Екатерина Левицкая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Краснодарский край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6,39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Милана Садовская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Свердловская область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310" y="359407"/>
            <a:ext cx="10629823" cy="79615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ЧЕМПИОНАТ РОССИИ — 2023 г. ПО ЛЁГКОЙ АТЛЕТИКЕ. ПРЫЖКИ В ДЛИНУ У ЖЕНЩИН</a:t>
            </a:r>
          </a:p>
        </p:txBody>
      </p:sp>
      <p:pic>
        <p:nvPicPr>
          <p:cNvPr id="4098" name="Рисунок 30" descr="Флаг Яп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29" descr="Флаг Герм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28" descr="Флаг Нидерлан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7" descr="Флаг Новой Зеланд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26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25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24" descr="Флаг Польш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23" descr="Флаг Польш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22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Рисунок 21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Рисунок 20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Рисунок 19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Рисунок 18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17" descr="Флаг Великобритани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Рисунок 16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Рисунок 15" descr="https://upload.wikimedia.org/wikipedia/commons/thumb/b/ba/Flag_of_Germany.svg/25px-Flag_of_Germany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Рисунок 14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Рисунок 13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Рисунок 12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Рисунок 11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Рисунок 10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Рисунок 9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Рисунок 8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Рисунок 7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Рисунок 6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Рисунок 5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Рисунок 4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Рисунок 3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Рисунок 2" descr="Флаг СШ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Рисунок 1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310" y="359407"/>
            <a:ext cx="10629823" cy="79615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РЕГУЛЯРНЫХ ЗАНЯТИЙ</a:t>
            </a:r>
          </a:p>
        </p:txBody>
      </p:sp>
      <p:pic>
        <p:nvPicPr>
          <p:cNvPr id="4098" name="Рисунок 30" descr="Флаг Яп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29" descr="Флаг Герм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28" descr="Флаг Нидерлан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7" descr="Флаг Новой Зеланд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26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25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24" descr="Флаг Польш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23" descr="Флаг Польш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22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Рисунок 21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Рисунок 20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Рисунок 19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Рисунок 18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17" descr="Флаг Великобритани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Рисунок 16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Рисунок 15" descr="https://upload.wikimedia.org/wikipedia/commons/thumb/b/ba/Flag_of_Germany.svg/25px-Flag_of_Germany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Рисунок 14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Рисунок 13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Рисунок 12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Рисунок 11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Рисунок 10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Рисунок 9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Рисунок 8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Рисунок 7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Рисунок 6" descr="Флаг Румы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Рисунок 5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Рисунок 4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Рисунок 3" descr="Флаг ГД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Рисунок 2" descr="Флаг СШ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Рисунок 1" descr="Флаг ССС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00314"/>
              </p:ext>
            </p:extLst>
          </p:nvPr>
        </p:nvGraphicFramePr>
        <p:xfrm>
          <a:off x="2317521" y="1434905"/>
          <a:ext cx="89154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7077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ТРЕНИРОВКИ ДЛЯ ПРЫЖКА В ДЛИНУ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364566"/>
            <a:ext cx="8631741" cy="44735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 ДЛЯ ОВЛАДЕНИЯ ТЕХНИКОЙ ОТТАЛКИВАНИЯ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стойка, штанга весом 20-40 кг на плечах. Ходьба со штангой с акцентом на разгибании толчковой ноги и подъеме маховой, согнутой в колене (30-40 м)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 ДЛЯ ОВЛАДЕНИЯ ТЕХНИКОЙ ДВИЖЕНИЙ В ПОЛЕТЕ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толчковая нога впереди, маховая сзади. С 4-6 беговых шагов прыжок через две линии (180-220 см) в «шаге» с последующим приземлением на маховую ногу и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пробеганием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Повторить 15-20 раз. Туловище держать прямо.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907" y="1364566"/>
            <a:ext cx="2857500" cy="1819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694" y="5314950"/>
            <a:ext cx="5410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ТРЕНИРОВКИ ДЛЯ ПРЫЖКА В ДЛИНУ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364566"/>
            <a:ext cx="8631741" cy="44735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 ДЛЯ ОВЛАДЕНИЯ ТЕХНИКОЙ ПРИЗЕМЛЕНИЯ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толчковая нога впереди, маховая сзади на носке. С 4-6 беговых шагов прыжок в длину с акцентом на выбросе прямых ног вперед и приземлении на ягодицы. Ступни ног взять на себя. Повторить 6-8 раз.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КОМПЛЕКСЫ УПРАЖНЕНИЙ ДЛЯ РАЗВИТИЯ СКОРОСТНО-СИЛОВЫХ КАЧЕСТВ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присесты, прыжки с утяжелителями, перепрыгивания через препятствия и т.д.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64" y="1188057"/>
            <a:ext cx="2857500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381" y="3078589"/>
            <a:ext cx="2657475" cy="180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356" y="5438041"/>
            <a:ext cx="2857500" cy="1028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438041"/>
            <a:ext cx="5943600" cy="123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124" y="4878814"/>
            <a:ext cx="2857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363" y="674734"/>
            <a:ext cx="7470569" cy="9920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ПРЫЖОК В ДЛИНУ С РАЗБЕГА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761" y="1146972"/>
            <a:ext cx="5144555" cy="38031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ПРЫЖКИ В ДЛИНУ С РАЗБЕГА — ЭТО ДВИГАТЕЛЬНОЕ ДЕЙСТВИЕ, ОТНОСЯЩЕЕСЯ К ГОРИЗОНТАЛЬНЫМ ПРЫЖКАМ.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4" y="1250376"/>
            <a:ext cx="3505216" cy="525987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83991" y="4430359"/>
            <a:ext cx="5503577" cy="24276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ПРЫЖОК В ДЛИНУ – СЛОЖНЫЙ ТЕХНИЧЕСКИЙ ВИД ЛЁГКОЙ АТЛЕТИКИ.</a:t>
            </a:r>
          </a:p>
        </p:txBody>
      </p:sp>
    </p:spTree>
    <p:extLst>
      <p:ext uri="{BB962C8B-B14F-4D97-AF65-F5344CB8AC3E}">
        <p14:creationId xmlns:p14="http://schemas.microsoft.com/office/powerpoint/2010/main" val="847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366" y="629861"/>
            <a:ext cx="10364451" cy="966157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1477108"/>
            <a:ext cx="7468265" cy="2264898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ПРЫЖОК В ДЛИНУ — ЭТО СОЧЕТАНИЕ ИСКУССТВА И НАУКИ, ТРЕБУЮЩЕЕ ОТ СПОРТСМЕНОВ МАКСИМАЛЬНОЙ КОНЦЕНТРАЦИИ, ТЕХНИКИ И ФИЗИЧЕСКОЙ ПОДГОТОВКИ.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42" y="629861"/>
            <a:ext cx="3850646" cy="578500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3218" y="3924887"/>
            <a:ext cx="7254240" cy="2489982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ПОСТОЯННОЕ СОВЕРШЕНСТВОВАНИЕ И УПОРНЫЙ ТРУД ПОМОГАЮТ АТЛЕТАМ ДОСТИГАТЬ НОВЫХ ВЫСОТ, ДЕЛАЯ ПРЫЖОК В ДЛИНУ ОДНОЙ ИЗ САМЫХ УВЛЕКАТЕЛЬНЫХ И ДИНАМИЧНЫХ ДИСЦИПЛИН ЛЕГКОЙ АТЛЕТИКИ.</a:t>
            </a:r>
          </a:p>
        </p:txBody>
      </p:sp>
    </p:spTree>
    <p:extLst>
      <p:ext uri="{BB962C8B-B14F-4D97-AF65-F5344CB8AC3E}">
        <p14:creationId xmlns:p14="http://schemas.microsoft.com/office/powerpoint/2010/main" val="37125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883" y="661182"/>
            <a:ext cx="10364451" cy="966157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568" y="1783413"/>
            <a:ext cx="9580098" cy="4392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ПОПОВ В.Б. ПРЫЖОК В ДЛИНУ. М.: ФИЗКУЛЬТУРА И СПОРТ, 1977. С.96.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ДЬЯЧКОВ В.М. СОВЕРШЕНСТВОВАНИЕ ТЕХНИЧЕСКОГО МАСТЕРСТВА СПОРТСМЕНОВ. М.: ФИЗКУЛЬТУРА И СПОРТ, 1972. С. 231.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МЕТОДИКА ОБУЧЕНИЯ ТЕХНИКЕ ПРЫЖКА В ДЛИНУ С РАЗБЕГА : МЕТОДИЧЕСКОЕ ПОСОБИЕ/КАЛИНИНГР.УН-Т ; СОСТ.В.В.МАКИЕНКО. -КАЛИНИНГРАД, 1998. — 25С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ЖИЛКИН А.И. И ДР. ЛЕГКАЯ АТЛЕТИКА: УЧЕБ. ПОСОБИЕ ДЛЯ СТУД. ВЫСШ. ПЕД. УЧЕБ. ЗАВЕДЕНИЙ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HTTPS://RU.WIKIPEDIA.ORG/ПРЫЖОК_В_ДЛИНУ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363" y="674734"/>
            <a:ext cx="7470569" cy="9920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БИОМЕХАНИКА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179" y="2250831"/>
            <a:ext cx="6227143" cy="282627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ПРИ ВЫПОЛНЕНИИ ПРЫЖКА В ДЛИНУ С РАЗБЕГА ЗАДЕЙСТВУЕТСЯ МНОЖЕСТВО МЫШЕЧНЫХ ГРУПП, ЧТО ТРЕБУЕТ СБАЛАНСИРОВАННОЙ РАБОТЫ КАК НИЖНЕЙ, ТАК И ВЕРХНЕЙ ЧАСТИ ТЕЛА.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22" y="2080690"/>
            <a:ext cx="4757274" cy="31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714" y="665985"/>
            <a:ext cx="10364451" cy="845388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ТЕХНИКА ПРЫЖКА - БИОМЕХАНИЧЕСКИЕ АСПЕКТЫ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2123" y="1263520"/>
            <a:ext cx="6153209" cy="184774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ТЕХНИКУ ЦЕЛОСТНОГО ПРЫЖКА В ДЛИНУ С РАЗБЕГА МОЖНО РАЗДЕЛИТЬ НА ЧЕТЫРЕ ЧАСТИ:</a:t>
            </a:r>
          </a:p>
          <a:p>
            <a:pPr marL="0" indent="0" algn="ctr">
              <a:buNone/>
            </a:pPr>
            <a:endParaRPr lang="ru-RU" sz="24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78" y="3164545"/>
            <a:ext cx="7386098" cy="2825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0728" y="59903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 Техника выполнения прыжков в длину с разбега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98714" y="3483680"/>
            <a:ext cx="3435845" cy="2187545"/>
          </a:xfrm>
          <a:prstGeom prst="rightArrow">
            <a:avLst>
              <a:gd name="adj1" fmla="val 84727"/>
              <a:gd name="adj2" fmla="val 242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РАЗБЕГ;</a:t>
            </a:r>
          </a:p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ОТТАЛКИВАНИЕ;</a:t>
            </a:r>
          </a:p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ПОЛЕТ;</a:t>
            </a:r>
          </a:p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ПРИЗЕМЛЕНИЕ.</a:t>
            </a:r>
          </a:p>
        </p:txBody>
      </p:sp>
    </p:spTree>
    <p:extLst>
      <p:ext uri="{BB962C8B-B14F-4D97-AF65-F5344CB8AC3E}">
        <p14:creationId xmlns:p14="http://schemas.microsoft.com/office/powerpoint/2010/main" val="4681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920" y="597885"/>
            <a:ext cx="5205671" cy="98341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РАЗБЕГ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113" y="1267968"/>
            <a:ext cx="5474834" cy="35478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РАЗБЕГ В ПРЫЖКАХ В ДЛИНУ СЛУЖИТ ДЛЯ СОЗДАНИЯ ОПТИМАЛЬНОЙ СКОРОСТИ ПРЫГУНА. 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СКОРОСТЬ РАЗБЕГА В ЭТОМ ВИДЕ В НАИБОЛЬШЕЙ СТЕПЕНИ ПРИБЛИЖАЕТСЯ К МАКСИМАЛЬНОЙ СКОРОСТИ, КОТОРУЮ МОЖЕТ РАЗВИТЬ СПОРТСМЕН.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ДЛИНА РАЗБЕГА И КОЛИЧЕСТВО БЕГОВЫХ ШАГОВ ЗАВИСЯТ ОТ ИНДИВИДУАЛЬНЫХ ОСОБЕННОСТЕЙ СПОРТСМЕНА.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ДЕВУШЕК ДО 22 БЕГОВЫХ ШАГОВ ПРИ ДЛИНЕ РАЗБЕГА СВЫШЕ 40 М.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47" y="1940864"/>
            <a:ext cx="5325910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ОТТАЛКИВАНИЕ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579" y="1167613"/>
            <a:ext cx="4951202" cy="26447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МОЩНОЕ И ВЗРЫВНОЕ ОТТАЛКИВАНИЕ ОДНОЙ НОГОЙ ОТ ПЛАНКИ.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0" y="647115"/>
            <a:ext cx="3979187" cy="597111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07964" y="3284807"/>
            <a:ext cx="4951202" cy="35731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ОТТАЛКИВАНИИ ВАЖНО СОЗДАТЬ МАКСИМАЛЬНУЮ ВЕРТИКАЛЬНУЮ И ГОРИЗОНТАЛЬНУЮ СКОРОСТЬ.</a:t>
            </a:r>
          </a:p>
        </p:txBody>
      </p:sp>
    </p:spTree>
    <p:extLst>
      <p:ext uri="{BB962C8B-B14F-4D97-AF65-F5344CB8AC3E}">
        <p14:creationId xmlns:p14="http://schemas.microsoft.com/office/powerpoint/2010/main" val="40461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ПОЛЁТ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158" y="1364566"/>
            <a:ext cx="5884283" cy="30808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ПОЛЕТА СПОРТСМЕНЫ ИСПОЛЬЗУЮТ РАЗНЫЕ ТЕХНИКИ, ТАКИЕ КАК "СВОБОДНЫЙ СТИЛЬ", "ТЕХНИКА БЕГА" И "ТЕХНИКА ПРИСЕДАНИЯ", ЧТОБЫ ПОДДЕРЖИВАТЬ БАЛАНС И МАКСИМИЗИРОВАТЬ ДЛИНУ ПРЫЖКА.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42" y="1814731"/>
            <a:ext cx="4974391" cy="331107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96851" y="5125809"/>
            <a:ext cx="4902590" cy="17443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 СОХРАНИТЬ ОПТИМАЛЬНОЕ ПОЛОЖЕНИЕ ТЕЛА И КОНТРОЛИРОВАТЬ ДВИЖЕНИЕ НОГ И РУК.</a:t>
            </a:r>
          </a:p>
        </p:txBody>
      </p:sp>
    </p:spTree>
    <p:extLst>
      <p:ext uri="{BB962C8B-B14F-4D97-AF65-F5344CB8AC3E}">
        <p14:creationId xmlns:p14="http://schemas.microsoft.com/office/powerpoint/2010/main" val="22730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ПРИЗЕМЛЕНИЕ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316" y="1468213"/>
            <a:ext cx="4902590" cy="1913209"/>
          </a:xfrm>
          <a:prstGeom prst="rightArrowCallout">
            <a:avLst>
              <a:gd name="adj1" fmla="val 33547"/>
              <a:gd name="adj2" fmla="val 50000"/>
              <a:gd name="adj3" fmla="val 33547"/>
              <a:gd name="adj4" fmla="val 842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ПРИЗЕМЛЕНИЕ ДОЛЖНО БЫТЬ МЯГКИМ И КОНТРОЛИРУЕМЫМ, ЧТОБЫ МИНИМИЗИРОВАТЬ ПОТЕРЮ РАССТОЯНИЯ.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2" y="478300"/>
            <a:ext cx="2203936" cy="3311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19" y="3977428"/>
            <a:ext cx="3960854" cy="263644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924332" y="4339045"/>
            <a:ext cx="4902590" cy="1913209"/>
          </a:xfrm>
          <a:prstGeom prst="rightArrowCallout">
            <a:avLst>
              <a:gd name="adj1" fmla="val 33547"/>
              <a:gd name="adj2" fmla="val 50000"/>
              <a:gd name="adj3" fmla="val 33547"/>
              <a:gd name="adj4" fmla="val 842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СПОРТСМЕНЫ ВЫТЯГИВАЮТ НОГИ ВПЕРЕД И СТАРАЮТСЯ ПРИЗЕМЛИТЬСЯ НА ПЯТКИ, СГИБАЯ КОЛЕНИ ДЛЯ АМОРТИЗАЦИИ </a:t>
            </a:r>
          </a:p>
        </p:txBody>
      </p:sp>
    </p:spTree>
    <p:extLst>
      <p:ext uri="{BB962C8B-B14F-4D97-AF65-F5344CB8AC3E}">
        <p14:creationId xmlns:p14="http://schemas.microsoft.com/office/powerpoint/2010/main" val="16788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430" y="647115"/>
            <a:ext cx="10364451" cy="717451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МЕТОДА ПРЫЖКОВ В ДЛИНУ С РАЗБЕГА: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752" y="1899138"/>
            <a:ext cx="5293515" cy="3989829"/>
          </a:xfrm>
          <a:prstGeom prst="rightArrowCallout">
            <a:avLst>
              <a:gd name="adj1" fmla="val 25000"/>
              <a:gd name="adj2" fmla="val 39456"/>
              <a:gd name="adj3" fmla="val 28878"/>
              <a:gd name="adj4" fmla="val 7507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«СОГНУВ НОГИ».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ТАКИМ СПОСОБОМ ПРЫГАТЬ ЛЕГЧЕ ВСЕГО. ОТ ЛЕГКОАТЛЕТА СНАЧАЛА ТРЕБУЕТСЯ ПОДТЯНУТЬ В ПОЛЁТЕ НОГУ, КОТОРОЙ ОН ТОЛКАЛСЯ, КО ВТОРОЙ, УЖЕ ПОДЖАТОЙ НИЖНЕЙ КОНЕЧНОСТИ.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90" y="1364566"/>
            <a:ext cx="3251723" cy="48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715</TotalTime>
  <Words>1033</Words>
  <Application>Microsoft Office PowerPoint</Application>
  <PresentationFormat>Широкоэкранный</PresentationFormat>
  <Paragraphs>305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ВЛИЯНИЕ ЗАНЯТИЙ ЛЕГКОЙ АТЛЕТИКОЙ (ПРЫЖКИ В ДЛИНУ С РАЗБЕГА) НА ЗДОРОВЬЕ ДЕВУШЕК 17-22 ЛЕТ НА НАЧАЛЬНОМ ЭТАПЕ ПОДГОТОВКИ: БИОМЕХАНИЧЕСКИЙ АСПЕКТ</vt:lpstr>
      <vt:lpstr>ПРЫЖОК В ДЛИНУ С РАЗБЕГА</vt:lpstr>
      <vt:lpstr>БИОМЕХАНИКА ДВИЖЕНИЯ</vt:lpstr>
      <vt:lpstr>ТЕХНИКА ПРЫЖКА - БИОМЕХАНИЧЕСКИЕ АСПЕКТЫ  </vt:lpstr>
      <vt:lpstr>РАЗБЕГ</vt:lpstr>
      <vt:lpstr>ОТТАЛКИВАНИЕ</vt:lpstr>
      <vt:lpstr>ПОЛЁТ</vt:lpstr>
      <vt:lpstr>ПРИЗЕМЛЕНИЕ</vt:lpstr>
      <vt:lpstr>МЕТОДА ПРЫЖКОВ В ДЛИНУ С РАЗБЕГА:</vt:lpstr>
      <vt:lpstr>МЕТОДА ПРЫЖКОВ В ДЛИНУ С РАЗБЕГА:</vt:lpstr>
      <vt:lpstr>МЕТОДА ПРЫЖКОВ В ДЛИНУ С РАЗБЕГА:</vt:lpstr>
      <vt:lpstr> ПРЕИМУЩЕСТВА ДЛЯ ЗДОРОВЬЯ ДЕВУШЕК</vt:lpstr>
      <vt:lpstr>ХРОНОЛОГИЯ МИРОВЫХ РЕКОРДОВ В ПРЫЖКЕ В ДЛИНУ (ЖЕНЩИНЫ)</vt:lpstr>
      <vt:lpstr>ХРОНОЛОГИЯ МИРОВЫХ РЕКОРДОВ В ПРЫЖКЕ В ДЛИНУ (ЖЕНЩИНЫ)</vt:lpstr>
      <vt:lpstr>20 АВГУСТА 2023 ГОД. ПРЫЖКИ В ДЛИНУ. БУДАПЕШТ, ВЕНГРИЯ</vt:lpstr>
      <vt:lpstr>ЧЕМПИОНАТ РОССИИ — 2023 г. ПО ЛЁГКОЙ АТЛЕТИКЕ. ПРЫЖКИ В ДЛИНУ У ЖЕНЩИН</vt:lpstr>
      <vt:lpstr>РЕЗУЛЬТАТЫ РЕГУЛЯРНЫХ ЗАНЯТИЙ</vt:lpstr>
      <vt:lpstr>ТРЕНИРОВКИ ДЛЯ ПРЫЖКА В ДЛИНУ</vt:lpstr>
      <vt:lpstr>ТРЕНИРОВКИ ДЛЯ ПРЫЖКА В ДЛИНУ</vt:lpstr>
      <vt:lpstr>ОСНОВНЫЕ ВЫВОДЫ:</vt:lpstr>
      <vt:lpstr>СПИСОК ИСПОЛЬЗОВАННОЙ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знаю о COVID 19?</dc:title>
  <dc:creator>Katusya</dc:creator>
  <cp:lastModifiedBy>natali34rus@mail.ru</cp:lastModifiedBy>
  <cp:revision>99</cp:revision>
  <dcterms:created xsi:type="dcterms:W3CDTF">2020-10-25T13:48:10Z</dcterms:created>
  <dcterms:modified xsi:type="dcterms:W3CDTF">2024-10-19T10:54:20Z</dcterms:modified>
</cp:coreProperties>
</file>