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Lazydog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ADA"/>
    <a:srgbClr val="DFA5C5"/>
    <a:srgbClr val="A46085"/>
    <a:srgbClr val="A05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5372" autoAdjust="0"/>
  </p:normalViewPr>
  <p:slideViewPr>
    <p:cSldViewPr>
      <p:cViewPr varScale="1">
        <p:scale>
          <a:sx n="64" d="100"/>
          <a:sy n="64" d="100"/>
        </p:scale>
        <p:origin x="11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86911529368583E-2"/>
          <c:y val="4.3403953669776306E-2"/>
          <c:w val="0.95591308847063139"/>
          <c:h val="0.935919045275590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Кол-во обращ./чел.</c:v>
                </c:pt>
              </c:strCache>
            </c:strRef>
          </c:tx>
          <c:spPr>
            <a:solidFill>
              <a:srgbClr val="A46085">
                <a:alpha val="91000"/>
              </a:srgbClr>
            </a:solidFill>
            <a:ln>
              <a:noFill/>
            </a:ln>
            <a:effectLst/>
          </c:spPr>
          <c:invertIfNegative val="0"/>
          <c:val>
            <c:numRef>
              <c:f>Лист1!$A$2:$A$4</c:f>
              <c:numCache>
                <c:formatCode>General</c:formatCode>
                <c:ptCount val="3"/>
                <c:pt idx="0">
                  <c:v>0.82</c:v>
                </c:pt>
                <c:pt idx="1">
                  <c:v>0.5</c:v>
                </c:pt>
                <c:pt idx="2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CF-4209-AD07-EFD6C55D4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013771936"/>
        <c:axId val="1013770976"/>
      </c:barChart>
      <c:catAx>
        <c:axId val="1013771936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majorTickMark val="none"/>
        <c:minorTickMark val="none"/>
        <c:tickLblPos val="nextTo"/>
        <c:crossAx val="1013770976"/>
        <c:crosses val="autoZero"/>
        <c:auto val="1"/>
        <c:lblAlgn val="ctr"/>
        <c:lblOffset val="100"/>
        <c:noMultiLvlLbl val="0"/>
      </c:catAx>
      <c:valAx>
        <c:axId val="1013770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13771936"/>
        <c:crosses val="autoZero"/>
        <c:crossBetween val="between"/>
      </c:valAx>
      <c:spPr>
        <a:solidFill>
          <a:srgbClr val="F5BADA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648700"/>
            <a:ext cx="18288000" cy="1860338"/>
            <a:chOff x="0" y="0"/>
            <a:chExt cx="5043647" cy="7336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43647" cy="733654"/>
            </a:xfrm>
            <a:custGeom>
              <a:avLst/>
              <a:gdLst/>
              <a:ahLst/>
              <a:cxnLst/>
              <a:rect l="l" t="t" r="r" b="b"/>
              <a:pathLst>
                <a:path w="5043647" h="733654">
                  <a:moveTo>
                    <a:pt x="0" y="0"/>
                  </a:moveTo>
                  <a:lnTo>
                    <a:pt x="5043647" y="0"/>
                  </a:lnTo>
                  <a:lnTo>
                    <a:pt x="5043647" y="733654"/>
                  </a:lnTo>
                  <a:lnTo>
                    <a:pt x="0" y="733654"/>
                  </a:lnTo>
                  <a:close/>
                </a:path>
              </a:pathLst>
            </a:custGeom>
            <a:solidFill>
              <a:srgbClr val="54243E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43647" cy="7717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81000" y="377902"/>
            <a:ext cx="5617896" cy="8174187"/>
          </a:xfrm>
          <a:custGeom>
            <a:avLst/>
            <a:gdLst/>
            <a:ahLst/>
            <a:cxnLst/>
            <a:rect l="l" t="t" r="r" b="b"/>
            <a:pathLst>
              <a:path w="5617896" h="8174187">
                <a:moveTo>
                  <a:pt x="0" y="0"/>
                </a:moveTo>
                <a:lnTo>
                  <a:pt x="5617895" y="0"/>
                </a:lnTo>
                <a:lnTo>
                  <a:pt x="5617895" y="8174187"/>
                </a:lnTo>
                <a:lnTo>
                  <a:pt x="0" y="81741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TextBox 6"/>
          <p:cNvSpPr txBox="1"/>
          <p:nvPr/>
        </p:nvSpPr>
        <p:spPr>
          <a:xfrm>
            <a:off x="5659504" y="723900"/>
            <a:ext cx="12652230" cy="4841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87"/>
              </a:lnSpc>
            </a:pPr>
            <a:r>
              <a:rPr lang="en-US" sz="5800" dirty="0" err="1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Влияние</a:t>
            </a:r>
            <a:r>
              <a:rPr lang="en-US" sz="5800" dirty="0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5800" dirty="0" err="1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занятий</a:t>
            </a:r>
            <a:r>
              <a:rPr lang="en-US" sz="5800" dirty="0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5800" dirty="0" err="1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худ.гимнастикой</a:t>
            </a:r>
            <a:r>
              <a:rPr lang="en-US" sz="5800" dirty="0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</a:p>
          <a:p>
            <a:pPr algn="ctr">
              <a:lnSpc>
                <a:spcPts val="7687"/>
              </a:lnSpc>
              <a:spcBef>
                <a:spcPct val="0"/>
              </a:spcBef>
            </a:pPr>
            <a:r>
              <a:rPr lang="en-US" sz="5800" dirty="0" err="1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на</a:t>
            </a:r>
            <a:r>
              <a:rPr lang="en-US" sz="5800" dirty="0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5800" dirty="0" err="1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здоровье</a:t>
            </a:r>
            <a:r>
              <a:rPr lang="en-US" sz="5800" dirty="0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5800" dirty="0" err="1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девочек</a:t>
            </a:r>
            <a:r>
              <a:rPr lang="en-US" sz="5800" dirty="0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</a:p>
          <a:p>
            <a:pPr algn="ctr">
              <a:lnSpc>
                <a:spcPts val="7687"/>
              </a:lnSpc>
              <a:spcBef>
                <a:spcPct val="0"/>
              </a:spcBef>
            </a:pPr>
            <a:r>
              <a:rPr lang="en-US" sz="5800" dirty="0" err="1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младшего</a:t>
            </a:r>
            <a:r>
              <a:rPr lang="en-US" sz="5800" dirty="0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5800" dirty="0" err="1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школьного</a:t>
            </a:r>
            <a:r>
              <a:rPr lang="en-US" sz="5800" dirty="0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5800" dirty="0" err="1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возраста</a:t>
            </a:r>
            <a:r>
              <a:rPr lang="en-US" sz="5800" dirty="0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: </a:t>
            </a:r>
            <a:r>
              <a:rPr lang="en-US" sz="5800" dirty="0" err="1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биомеханический</a:t>
            </a:r>
            <a:r>
              <a:rPr lang="en-US" sz="5800" dirty="0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5800" dirty="0" err="1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аспект</a:t>
            </a:r>
            <a:endParaRPr lang="en-US" sz="5800" dirty="0">
              <a:solidFill>
                <a:srgbClr val="54243E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353663" y="6210300"/>
            <a:ext cx="11060797" cy="2071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6"/>
              </a:lnSpc>
            </a:pPr>
            <a:r>
              <a:rPr lang="en-US" sz="2361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Научные</a:t>
            </a:r>
            <a:r>
              <a:rPr lang="en-US" sz="2361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361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руководители</a:t>
            </a:r>
            <a:r>
              <a:rPr lang="en-US" sz="2361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: </a:t>
            </a:r>
            <a:br>
              <a:rPr lang="en-US" sz="2361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</a:br>
            <a:r>
              <a:rPr lang="en-US" sz="2361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Абдрахманова</a:t>
            </a:r>
            <a:r>
              <a:rPr lang="en-US" sz="2361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И.В., </a:t>
            </a:r>
            <a:r>
              <a:rPr lang="en-US" sz="2361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к.п.н</a:t>
            </a:r>
            <a:r>
              <a:rPr lang="en-US" sz="2361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., </a:t>
            </a:r>
            <a:r>
              <a:rPr lang="en-US" sz="2361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доцент</a:t>
            </a:r>
            <a:r>
              <a:rPr lang="en-US" sz="2361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361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кафедры</a:t>
            </a:r>
            <a:r>
              <a:rPr lang="en-US" sz="2361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361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ТиТФКиС</a:t>
            </a:r>
            <a:r>
              <a:rPr lang="en-US" sz="2361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ФГБОУ ВО "ВГАФК"</a:t>
            </a:r>
          </a:p>
          <a:p>
            <a:pPr algn="just">
              <a:lnSpc>
                <a:spcPts val="3306"/>
              </a:lnSpc>
            </a:pPr>
            <a:r>
              <a:rPr lang="en-US" sz="2361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Лущик</a:t>
            </a:r>
            <a:r>
              <a:rPr lang="en-US" sz="2361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И.В., </a:t>
            </a:r>
            <a:r>
              <a:rPr lang="en-US" sz="2361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к.п.н</a:t>
            </a:r>
            <a:r>
              <a:rPr lang="en-US" sz="2361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., </a:t>
            </a:r>
            <a:r>
              <a:rPr lang="en-US" sz="2361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доцент</a:t>
            </a:r>
            <a:r>
              <a:rPr lang="en-US" sz="2361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361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кафедры</a:t>
            </a:r>
            <a:r>
              <a:rPr lang="en-US" sz="2361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361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ТиТФКиС</a:t>
            </a:r>
            <a:r>
              <a:rPr lang="en-US" sz="2361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ФГБОУ ВО «ВГАФК» </a:t>
            </a:r>
          </a:p>
          <a:p>
            <a:pPr algn="just">
              <a:lnSpc>
                <a:spcPts val="3306"/>
              </a:lnSpc>
            </a:pPr>
            <a:r>
              <a:rPr lang="en-US" sz="2361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Работу</a:t>
            </a:r>
            <a:r>
              <a:rPr lang="en-US" sz="2361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361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выполнила</a:t>
            </a:r>
            <a:r>
              <a:rPr lang="en-US" sz="2361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: </a:t>
            </a:r>
            <a:r>
              <a:rPr lang="en-US" sz="2361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Гарницкая</a:t>
            </a:r>
            <a:r>
              <a:rPr lang="en-US" sz="2361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361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Арина</a:t>
            </a:r>
            <a:r>
              <a:rPr lang="en-US" sz="2361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361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Антоновна</a:t>
            </a:r>
            <a:endParaRPr lang="en-US" sz="2361" dirty="0">
              <a:solidFill>
                <a:srgbClr val="9B577C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just">
              <a:lnSpc>
                <a:spcPts val="3306"/>
              </a:lnSpc>
              <a:spcBef>
                <a:spcPct val="0"/>
              </a:spcBef>
            </a:pPr>
            <a:r>
              <a:rPr lang="en-US" sz="2361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Студентка</a:t>
            </a:r>
            <a:r>
              <a:rPr lang="en-US" sz="2361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204 </a:t>
            </a:r>
            <a:r>
              <a:rPr lang="en-US" sz="2361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группы</a:t>
            </a:r>
            <a:r>
              <a:rPr lang="en-US" sz="2361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ФГБОУ ВО «ВГАФК»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1049" y="8426662"/>
            <a:ext cx="19150097" cy="2785594"/>
            <a:chOff x="0" y="0"/>
            <a:chExt cx="5043647" cy="7336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43647" cy="733654"/>
            </a:xfrm>
            <a:custGeom>
              <a:avLst/>
              <a:gdLst/>
              <a:ahLst/>
              <a:cxnLst/>
              <a:rect l="l" t="t" r="r" b="b"/>
              <a:pathLst>
                <a:path w="5043647" h="733654">
                  <a:moveTo>
                    <a:pt x="0" y="0"/>
                  </a:moveTo>
                  <a:lnTo>
                    <a:pt x="5043647" y="0"/>
                  </a:lnTo>
                  <a:lnTo>
                    <a:pt x="5043647" y="733654"/>
                  </a:lnTo>
                  <a:lnTo>
                    <a:pt x="0" y="733654"/>
                  </a:lnTo>
                  <a:close/>
                </a:path>
              </a:pathLst>
            </a:custGeom>
            <a:solidFill>
              <a:srgbClr val="54243E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43647" cy="7717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78695" y="254383"/>
            <a:ext cx="13563204" cy="3408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29"/>
              </a:lnSpc>
            </a:pPr>
            <a:r>
              <a:rPr lang="en-US" sz="6449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Типичные травмы в художественной гимнастике</a:t>
            </a:r>
          </a:p>
          <a:p>
            <a:pPr algn="l">
              <a:lnSpc>
                <a:spcPts val="9029"/>
              </a:lnSpc>
              <a:spcBef>
                <a:spcPct val="0"/>
              </a:spcBef>
            </a:pPr>
            <a:endParaRPr lang="en-US" sz="6449">
              <a:solidFill>
                <a:srgbClr val="54243E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536385" y="2869155"/>
            <a:ext cx="5920892" cy="2242682"/>
            <a:chOff x="0" y="0"/>
            <a:chExt cx="866232" cy="3281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66232" cy="328107"/>
            </a:xfrm>
            <a:custGeom>
              <a:avLst/>
              <a:gdLst/>
              <a:ahLst/>
              <a:cxnLst/>
              <a:rect l="l" t="t" r="r" b="b"/>
              <a:pathLst>
                <a:path w="866232" h="328107">
                  <a:moveTo>
                    <a:pt x="119166" y="0"/>
                  </a:moveTo>
                  <a:lnTo>
                    <a:pt x="747066" y="0"/>
                  </a:lnTo>
                  <a:cubicBezTo>
                    <a:pt x="778671" y="0"/>
                    <a:pt x="808981" y="12555"/>
                    <a:pt x="831329" y="34903"/>
                  </a:cubicBezTo>
                  <a:cubicBezTo>
                    <a:pt x="853677" y="57251"/>
                    <a:pt x="866232" y="87561"/>
                    <a:pt x="866232" y="119166"/>
                  </a:cubicBezTo>
                  <a:lnTo>
                    <a:pt x="866232" y="208940"/>
                  </a:lnTo>
                  <a:cubicBezTo>
                    <a:pt x="866232" y="240545"/>
                    <a:pt x="853677" y="270856"/>
                    <a:pt x="831329" y="293204"/>
                  </a:cubicBezTo>
                  <a:cubicBezTo>
                    <a:pt x="808981" y="315552"/>
                    <a:pt x="778671" y="328107"/>
                    <a:pt x="747066" y="328107"/>
                  </a:cubicBezTo>
                  <a:lnTo>
                    <a:pt x="119166" y="328107"/>
                  </a:lnTo>
                  <a:cubicBezTo>
                    <a:pt x="87561" y="328107"/>
                    <a:pt x="57251" y="315552"/>
                    <a:pt x="34903" y="293204"/>
                  </a:cubicBezTo>
                  <a:cubicBezTo>
                    <a:pt x="12555" y="270856"/>
                    <a:pt x="0" y="240545"/>
                    <a:pt x="0" y="208940"/>
                  </a:cubicBezTo>
                  <a:lnTo>
                    <a:pt x="0" y="119166"/>
                  </a:lnTo>
                  <a:cubicBezTo>
                    <a:pt x="0" y="87561"/>
                    <a:pt x="12555" y="57251"/>
                    <a:pt x="34903" y="34903"/>
                  </a:cubicBezTo>
                  <a:cubicBezTo>
                    <a:pt x="57251" y="12555"/>
                    <a:pt x="87561" y="0"/>
                    <a:pt x="119166" y="0"/>
                  </a:cubicBezTo>
                  <a:close/>
                </a:path>
              </a:pathLst>
            </a:custGeom>
            <a:solidFill>
              <a:srgbClr val="CB7696">
                <a:alpha val="65882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66232" cy="366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57774" y="2998280"/>
            <a:ext cx="4471551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ctr">
              <a:lnSpc>
                <a:spcPts val="3499"/>
              </a:lnSpc>
              <a:spcBef>
                <a:spcPct val="0"/>
              </a:spcBef>
              <a:buAutoNum type="arabicPeriod"/>
            </a:pPr>
            <a:r>
              <a:rPr lang="en-US" sz="2499">
                <a:solidFill>
                  <a:srgbClr val="422C54"/>
                </a:solidFill>
                <a:latin typeface="Lazydog"/>
                <a:ea typeface="Lazydog"/>
                <a:cs typeface="Lazydog"/>
                <a:sym typeface="Lazydog"/>
              </a:rPr>
              <a:t>Растяжения связок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5149" y="3504196"/>
            <a:ext cx="5763364" cy="1607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6"/>
              </a:lnSpc>
              <a:spcBef>
                <a:spcPct val="0"/>
              </a:spcBef>
            </a:pPr>
            <a:r>
              <a:rPr lang="en-US" sz="1833">
                <a:solidFill>
                  <a:srgbClr val="893261"/>
                </a:solidFill>
                <a:latin typeface="Lazydog"/>
                <a:ea typeface="Lazydog"/>
                <a:cs typeface="Lazydog"/>
                <a:sym typeface="Lazydog"/>
              </a:rPr>
              <a:t>Чрезмерная нагрузка на связочный аппарат, особенно в области голеностопа и коленей, часто приводит к растяжениям. Это может случиться при неудачном приземлении или резком движении.</a:t>
            </a:r>
          </a:p>
        </p:txBody>
      </p:sp>
      <p:sp>
        <p:nvSpPr>
          <p:cNvPr id="11" name="Freeform 11"/>
          <p:cNvSpPr/>
          <p:nvPr/>
        </p:nvSpPr>
        <p:spPr>
          <a:xfrm rot="156109">
            <a:off x="13593205" y="192455"/>
            <a:ext cx="4548722" cy="3674778"/>
          </a:xfrm>
          <a:custGeom>
            <a:avLst/>
            <a:gdLst/>
            <a:ahLst/>
            <a:cxnLst/>
            <a:rect l="l" t="t" r="r" b="b"/>
            <a:pathLst>
              <a:path w="4548722" h="3674778">
                <a:moveTo>
                  <a:pt x="0" y="0"/>
                </a:moveTo>
                <a:lnTo>
                  <a:pt x="4548722" y="0"/>
                </a:lnTo>
                <a:lnTo>
                  <a:pt x="4548722" y="3674778"/>
                </a:lnTo>
                <a:lnTo>
                  <a:pt x="0" y="36747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12" name="Group 12"/>
          <p:cNvGrpSpPr/>
          <p:nvPr/>
        </p:nvGrpSpPr>
        <p:grpSpPr>
          <a:xfrm>
            <a:off x="6814335" y="2869155"/>
            <a:ext cx="5920892" cy="2242682"/>
            <a:chOff x="0" y="0"/>
            <a:chExt cx="866232" cy="32810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66232" cy="328107"/>
            </a:xfrm>
            <a:custGeom>
              <a:avLst/>
              <a:gdLst/>
              <a:ahLst/>
              <a:cxnLst/>
              <a:rect l="l" t="t" r="r" b="b"/>
              <a:pathLst>
                <a:path w="866232" h="328107">
                  <a:moveTo>
                    <a:pt x="119166" y="0"/>
                  </a:moveTo>
                  <a:lnTo>
                    <a:pt x="747066" y="0"/>
                  </a:lnTo>
                  <a:cubicBezTo>
                    <a:pt x="778671" y="0"/>
                    <a:pt x="808981" y="12555"/>
                    <a:pt x="831329" y="34903"/>
                  </a:cubicBezTo>
                  <a:cubicBezTo>
                    <a:pt x="853677" y="57251"/>
                    <a:pt x="866232" y="87561"/>
                    <a:pt x="866232" y="119166"/>
                  </a:cubicBezTo>
                  <a:lnTo>
                    <a:pt x="866232" y="208940"/>
                  </a:lnTo>
                  <a:cubicBezTo>
                    <a:pt x="866232" y="240545"/>
                    <a:pt x="853677" y="270856"/>
                    <a:pt x="831329" y="293204"/>
                  </a:cubicBezTo>
                  <a:cubicBezTo>
                    <a:pt x="808981" y="315552"/>
                    <a:pt x="778671" y="328107"/>
                    <a:pt x="747066" y="328107"/>
                  </a:cubicBezTo>
                  <a:lnTo>
                    <a:pt x="119166" y="328107"/>
                  </a:lnTo>
                  <a:cubicBezTo>
                    <a:pt x="87561" y="328107"/>
                    <a:pt x="57251" y="315552"/>
                    <a:pt x="34903" y="293204"/>
                  </a:cubicBezTo>
                  <a:cubicBezTo>
                    <a:pt x="12555" y="270856"/>
                    <a:pt x="0" y="240545"/>
                    <a:pt x="0" y="208940"/>
                  </a:cubicBezTo>
                  <a:lnTo>
                    <a:pt x="0" y="119166"/>
                  </a:lnTo>
                  <a:cubicBezTo>
                    <a:pt x="0" y="87561"/>
                    <a:pt x="12555" y="57251"/>
                    <a:pt x="34903" y="34903"/>
                  </a:cubicBezTo>
                  <a:cubicBezTo>
                    <a:pt x="57251" y="12555"/>
                    <a:pt x="87561" y="0"/>
                    <a:pt x="119166" y="0"/>
                  </a:cubicBezTo>
                  <a:close/>
                </a:path>
              </a:pathLst>
            </a:custGeom>
            <a:solidFill>
              <a:srgbClr val="CB7696">
                <a:alpha val="65882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66232" cy="366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475515" y="3045905"/>
            <a:ext cx="4471551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>
                <a:solidFill>
                  <a:srgbClr val="422C54"/>
                </a:solidFill>
                <a:latin typeface="Lazydog"/>
                <a:ea typeface="Lazydog"/>
                <a:cs typeface="Lazydog"/>
                <a:sym typeface="Lazydog"/>
              </a:rPr>
              <a:t>2. Травмы поясничного отдела позвоночника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137288" y="3780071"/>
            <a:ext cx="5274985" cy="128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6"/>
              </a:lnSpc>
              <a:spcBef>
                <a:spcPct val="0"/>
              </a:spcBef>
            </a:pPr>
            <a:r>
              <a:rPr lang="en-US" sz="1833">
                <a:solidFill>
                  <a:srgbClr val="893261"/>
                </a:solidFill>
                <a:latin typeface="Lazydog"/>
                <a:ea typeface="Lazydog"/>
                <a:cs typeface="Lazydog"/>
                <a:sym typeface="Lazydog"/>
              </a:rPr>
              <a:t>Многократные прогибы назад и сложные элементы могут вызвать компрессионные переломы позвонков или межпозвонковые грыжи.  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433103" y="5703673"/>
            <a:ext cx="5920892" cy="2242682"/>
            <a:chOff x="0" y="0"/>
            <a:chExt cx="866232" cy="32810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66232" cy="328107"/>
            </a:xfrm>
            <a:custGeom>
              <a:avLst/>
              <a:gdLst/>
              <a:ahLst/>
              <a:cxnLst/>
              <a:rect l="l" t="t" r="r" b="b"/>
              <a:pathLst>
                <a:path w="866232" h="328107">
                  <a:moveTo>
                    <a:pt x="119166" y="0"/>
                  </a:moveTo>
                  <a:lnTo>
                    <a:pt x="747066" y="0"/>
                  </a:lnTo>
                  <a:cubicBezTo>
                    <a:pt x="778671" y="0"/>
                    <a:pt x="808981" y="12555"/>
                    <a:pt x="831329" y="34903"/>
                  </a:cubicBezTo>
                  <a:cubicBezTo>
                    <a:pt x="853677" y="57251"/>
                    <a:pt x="866232" y="87561"/>
                    <a:pt x="866232" y="119166"/>
                  </a:cubicBezTo>
                  <a:lnTo>
                    <a:pt x="866232" y="208940"/>
                  </a:lnTo>
                  <a:cubicBezTo>
                    <a:pt x="866232" y="240545"/>
                    <a:pt x="853677" y="270856"/>
                    <a:pt x="831329" y="293204"/>
                  </a:cubicBezTo>
                  <a:cubicBezTo>
                    <a:pt x="808981" y="315552"/>
                    <a:pt x="778671" y="328107"/>
                    <a:pt x="747066" y="328107"/>
                  </a:cubicBezTo>
                  <a:lnTo>
                    <a:pt x="119166" y="328107"/>
                  </a:lnTo>
                  <a:cubicBezTo>
                    <a:pt x="87561" y="328107"/>
                    <a:pt x="57251" y="315552"/>
                    <a:pt x="34903" y="293204"/>
                  </a:cubicBezTo>
                  <a:cubicBezTo>
                    <a:pt x="12555" y="270856"/>
                    <a:pt x="0" y="240545"/>
                    <a:pt x="0" y="208940"/>
                  </a:cubicBezTo>
                  <a:lnTo>
                    <a:pt x="0" y="119166"/>
                  </a:lnTo>
                  <a:cubicBezTo>
                    <a:pt x="0" y="87561"/>
                    <a:pt x="12555" y="57251"/>
                    <a:pt x="34903" y="34903"/>
                  </a:cubicBezTo>
                  <a:cubicBezTo>
                    <a:pt x="57251" y="12555"/>
                    <a:pt x="87561" y="0"/>
                    <a:pt x="119166" y="0"/>
                  </a:cubicBezTo>
                  <a:close/>
                </a:path>
              </a:pathLst>
            </a:custGeom>
            <a:solidFill>
              <a:srgbClr val="CB7696">
                <a:alpha val="65882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66232" cy="366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157774" y="5770768"/>
            <a:ext cx="4471551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422C54"/>
                </a:solidFill>
                <a:latin typeface="Lazydog"/>
                <a:ea typeface="Lazydog"/>
                <a:cs typeface="Lazydog"/>
                <a:sym typeface="Lazydog"/>
              </a:rPr>
              <a:t>3. Тендиниты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11867" y="6305073"/>
            <a:ext cx="5763364" cy="1379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6"/>
              </a:lnSpc>
              <a:spcBef>
                <a:spcPct val="0"/>
              </a:spcBef>
            </a:pPr>
            <a:r>
              <a:rPr lang="en-US" sz="1933">
                <a:solidFill>
                  <a:srgbClr val="893261"/>
                </a:solidFill>
                <a:latin typeface="Lazydog"/>
                <a:ea typeface="Lazydog"/>
                <a:cs typeface="Lazydog"/>
                <a:sym typeface="Lazydog"/>
              </a:rPr>
              <a:t>Воспаление сухожилий, особенно в области плечевого пояса и стоп, – частая проблема гимнасток, связанная с повторяющимися движениями и работой с предметами.  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6893099" y="5703673"/>
            <a:ext cx="5920892" cy="2242682"/>
            <a:chOff x="0" y="0"/>
            <a:chExt cx="866232" cy="32810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66232" cy="328107"/>
            </a:xfrm>
            <a:custGeom>
              <a:avLst/>
              <a:gdLst/>
              <a:ahLst/>
              <a:cxnLst/>
              <a:rect l="l" t="t" r="r" b="b"/>
              <a:pathLst>
                <a:path w="866232" h="328107">
                  <a:moveTo>
                    <a:pt x="119166" y="0"/>
                  </a:moveTo>
                  <a:lnTo>
                    <a:pt x="747066" y="0"/>
                  </a:lnTo>
                  <a:cubicBezTo>
                    <a:pt x="778671" y="0"/>
                    <a:pt x="808981" y="12555"/>
                    <a:pt x="831329" y="34903"/>
                  </a:cubicBezTo>
                  <a:cubicBezTo>
                    <a:pt x="853677" y="57251"/>
                    <a:pt x="866232" y="87561"/>
                    <a:pt x="866232" y="119166"/>
                  </a:cubicBezTo>
                  <a:lnTo>
                    <a:pt x="866232" y="208940"/>
                  </a:lnTo>
                  <a:cubicBezTo>
                    <a:pt x="866232" y="240545"/>
                    <a:pt x="853677" y="270856"/>
                    <a:pt x="831329" y="293204"/>
                  </a:cubicBezTo>
                  <a:cubicBezTo>
                    <a:pt x="808981" y="315552"/>
                    <a:pt x="778671" y="328107"/>
                    <a:pt x="747066" y="328107"/>
                  </a:cubicBezTo>
                  <a:lnTo>
                    <a:pt x="119166" y="328107"/>
                  </a:lnTo>
                  <a:cubicBezTo>
                    <a:pt x="87561" y="328107"/>
                    <a:pt x="57251" y="315552"/>
                    <a:pt x="34903" y="293204"/>
                  </a:cubicBezTo>
                  <a:cubicBezTo>
                    <a:pt x="12555" y="270856"/>
                    <a:pt x="0" y="240545"/>
                    <a:pt x="0" y="208940"/>
                  </a:cubicBezTo>
                  <a:lnTo>
                    <a:pt x="0" y="119166"/>
                  </a:lnTo>
                  <a:cubicBezTo>
                    <a:pt x="0" y="87561"/>
                    <a:pt x="12555" y="57251"/>
                    <a:pt x="34903" y="34903"/>
                  </a:cubicBezTo>
                  <a:cubicBezTo>
                    <a:pt x="57251" y="12555"/>
                    <a:pt x="87561" y="0"/>
                    <a:pt x="119166" y="0"/>
                  </a:cubicBezTo>
                  <a:close/>
                </a:path>
              </a:pathLst>
            </a:custGeom>
            <a:solidFill>
              <a:srgbClr val="CB7696">
                <a:alpha val="65882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66232" cy="366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7696534" y="5818393"/>
            <a:ext cx="4471551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>
                <a:solidFill>
                  <a:srgbClr val="422C54"/>
                </a:solidFill>
                <a:latin typeface="Lazydog"/>
                <a:ea typeface="Lazydog"/>
                <a:cs typeface="Lazydog"/>
                <a:sym typeface="Lazydog"/>
              </a:rPr>
              <a:t>4. Стрессовые переломы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050627" y="6288562"/>
            <a:ext cx="5763364" cy="1396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6"/>
              </a:lnSpc>
              <a:spcBef>
                <a:spcPct val="0"/>
              </a:spcBef>
            </a:pPr>
            <a:r>
              <a:rPr lang="en-US" sz="2033">
                <a:solidFill>
                  <a:srgbClr val="893261"/>
                </a:solidFill>
                <a:latin typeface="Lazydog"/>
                <a:ea typeface="Lazydog"/>
                <a:cs typeface="Lazydog"/>
                <a:sym typeface="Lazydog"/>
              </a:rPr>
              <a:t>Постоянная нагрузка на кости стоп и голени может привести к микротрещинам, которые со временем превращаются в стрессовые переломы.  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3735858" y="4371789"/>
            <a:ext cx="4170867" cy="2912257"/>
            <a:chOff x="0" y="0"/>
            <a:chExt cx="610202" cy="42606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10202" cy="426066"/>
            </a:xfrm>
            <a:custGeom>
              <a:avLst/>
              <a:gdLst/>
              <a:ahLst/>
              <a:cxnLst/>
              <a:rect l="l" t="t" r="r" b="b"/>
              <a:pathLst>
                <a:path w="610202" h="426066">
                  <a:moveTo>
                    <a:pt x="169166" y="0"/>
                  </a:moveTo>
                  <a:lnTo>
                    <a:pt x="441036" y="0"/>
                  </a:lnTo>
                  <a:cubicBezTo>
                    <a:pt x="485901" y="0"/>
                    <a:pt x="528930" y="17823"/>
                    <a:pt x="560654" y="49548"/>
                  </a:cubicBezTo>
                  <a:cubicBezTo>
                    <a:pt x="592379" y="81272"/>
                    <a:pt x="610202" y="124301"/>
                    <a:pt x="610202" y="169166"/>
                  </a:cubicBezTo>
                  <a:lnTo>
                    <a:pt x="610202" y="256900"/>
                  </a:lnTo>
                  <a:cubicBezTo>
                    <a:pt x="610202" y="301766"/>
                    <a:pt x="592379" y="344794"/>
                    <a:pt x="560654" y="376518"/>
                  </a:cubicBezTo>
                  <a:cubicBezTo>
                    <a:pt x="528930" y="408243"/>
                    <a:pt x="485901" y="426066"/>
                    <a:pt x="441036" y="426066"/>
                  </a:cubicBezTo>
                  <a:lnTo>
                    <a:pt x="169166" y="426066"/>
                  </a:lnTo>
                  <a:cubicBezTo>
                    <a:pt x="124301" y="426066"/>
                    <a:pt x="81272" y="408243"/>
                    <a:pt x="49548" y="376518"/>
                  </a:cubicBezTo>
                  <a:cubicBezTo>
                    <a:pt x="17823" y="344794"/>
                    <a:pt x="0" y="301766"/>
                    <a:pt x="0" y="256900"/>
                  </a:cubicBezTo>
                  <a:lnTo>
                    <a:pt x="0" y="169166"/>
                  </a:lnTo>
                  <a:cubicBezTo>
                    <a:pt x="0" y="124301"/>
                    <a:pt x="17823" y="81272"/>
                    <a:pt x="49548" y="49548"/>
                  </a:cubicBezTo>
                  <a:cubicBezTo>
                    <a:pt x="81272" y="17823"/>
                    <a:pt x="124301" y="0"/>
                    <a:pt x="169166" y="0"/>
                  </a:cubicBezTo>
                  <a:close/>
                </a:path>
              </a:pathLst>
            </a:custGeom>
            <a:solidFill>
              <a:srgbClr val="CB7696">
                <a:alpha val="65882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610202" cy="46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3585516" y="4563892"/>
            <a:ext cx="4471551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>
                <a:solidFill>
                  <a:srgbClr val="422C54"/>
                </a:solidFill>
                <a:latin typeface="Lazydog"/>
                <a:ea typeface="Lazydog"/>
                <a:cs typeface="Lazydog"/>
                <a:sym typeface="Lazydog"/>
              </a:rPr>
              <a:t>5. Травмы менисков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315274" y="4999721"/>
            <a:ext cx="3177407" cy="2147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6"/>
              </a:lnSpc>
              <a:spcBef>
                <a:spcPct val="0"/>
              </a:spcBef>
            </a:pPr>
            <a:r>
              <a:rPr lang="en-US" sz="2433">
                <a:solidFill>
                  <a:srgbClr val="893261"/>
                </a:solidFill>
                <a:latin typeface="Lazydog"/>
                <a:ea typeface="Lazydog"/>
                <a:cs typeface="Lazydog"/>
                <a:sym typeface="Lazydog"/>
              </a:rPr>
              <a:t>Резкие повороты и приземления могут повредить мениски коленных суставов.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1049" y="8070180"/>
            <a:ext cx="19150097" cy="2785594"/>
            <a:chOff x="0" y="0"/>
            <a:chExt cx="5043647" cy="7336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43647" cy="733654"/>
            </a:xfrm>
            <a:custGeom>
              <a:avLst/>
              <a:gdLst/>
              <a:ahLst/>
              <a:cxnLst/>
              <a:rect l="l" t="t" r="r" b="b"/>
              <a:pathLst>
                <a:path w="5043647" h="733654">
                  <a:moveTo>
                    <a:pt x="0" y="0"/>
                  </a:moveTo>
                  <a:lnTo>
                    <a:pt x="5043647" y="0"/>
                  </a:lnTo>
                  <a:lnTo>
                    <a:pt x="5043647" y="733654"/>
                  </a:lnTo>
                  <a:lnTo>
                    <a:pt x="0" y="733654"/>
                  </a:lnTo>
                  <a:close/>
                </a:path>
              </a:pathLst>
            </a:custGeom>
            <a:solidFill>
              <a:srgbClr val="54243E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43647" cy="7717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93913" y="204060"/>
            <a:ext cx="13563204" cy="2265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29"/>
              </a:lnSpc>
              <a:spcBef>
                <a:spcPct val="0"/>
              </a:spcBef>
            </a:pPr>
            <a:r>
              <a:rPr lang="en-US" sz="6449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профилактика травматизма при проведении занятий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36385" y="2869155"/>
            <a:ext cx="5920892" cy="2242682"/>
            <a:chOff x="0" y="0"/>
            <a:chExt cx="866232" cy="3281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66232" cy="328107"/>
            </a:xfrm>
            <a:custGeom>
              <a:avLst/>
              <a:gdLst/>
              <a:ahLst/>
              <a:cxnLst/>
              <a:rect l="l" t="t" r="r" b="b"/>
              <a:pathLst>
                <a:path w="866232" h="328107">
                  <a:moveTo>
                    <a:pt x="119166" y="0"/>
                  </a:moveTo>
                  <a:lnTo>
                    <a:pt x="747066" y="0"/>
                  </a:lnTo>
                  <a:cubicBezTo>
                    <a:pt x="778671" y="0"/>
                    <a:pt x="808981" y="12555"/>
                    <a:pt x="831329" y="34903"/>
                  </a:cubicBezTo>
                  <a:cubicBezTo>
                    <a:pt x="853677" y="57251"/>
                    <a:pt x="866232" y="87561"/>
                    <a:pt x="866232" y="119166"/>
                  </a:cubicBezTo>
                  <a:lnTo>
                    <a:pt x="866232" y="208940"/>
                  </a:lnTo>
                  <a:cubicBezTo>
                    <a:pt x="866232" y="240545"/>
                    <a:pt x="853677" y="270856"/>
                    <a:pt x="831329" y="293204"/>
                  </a:cubicBezTo>
                  <a:cubicBezTo>
                    <a:pt x="808981" y="315552"/>
                    <a:pt x="778671" y="328107"/>
                    <a:pt x="747066" y="328107"/>
                  </a:cubicBezTo>
                  <a:lnTo>
                    <a:pt x="119166" y="328107"/>
                  </a:lnTo>
                  <a:cubicBezTo>
                    <a:pt x="87561" y="328107"/>
                    <a:pt x="57251" y="315552"/>
                    <a:pt x="34903" y="293204"/>
                  </a:cubicBezTo>
                  <a:cubicBezTo>
                    <a:pt x="12555" y="270856"/>
                    <a:pt x="0" y="240545"/>
                    <a:pt x="0" y="208940"/>
                  </a:cubicBezTo>
                  <a:lnTo>
                    <a:pt x="0" y="119166"/>
                  </a:lnTo>
                  <a:cubicBezTo>
                    <a:pt x="0" y="87561"/>
                    <a:pt x="12555" y="57251"/>
                    <a:pt x="34903" y="34903"/>
                  </a:cubicBezTo>
                  <a:cubicBezTo>
                    <a:pt x="57251" y="12555"/>
                    <a:pt x="87561" y="0"/>
                    <a:pt x="119166" y="0"/>
                  </a:cubicBezTo>
                  <a:close/>
                </a:path>
              </a:pathLst>
            </a:custGeom>
            <a:solidFill>
              <a:srgbClr val="CB7696">
                <a:alpha val="65882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66232" cy="366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57774" y="2998280"/>
            <a:ext cx="4471551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ctr">
              <a:lnSpc>
                <a:spcPts val="3499"/>
              </a:lnSpc>
              <a:spcBef>
                <a:spcPct val="0"/>
              </a:spcBef>
              <a:buAutoNum type="arabicPeriod"/>
            </a:pPr>
            <a:r>
              <a:rPr lang="en-US" sz="2499">
                <a:solidFill>
                  <a:srgbClr val="422C54"/>
                </a:solidFill>
                <a:latin typeface="Lazydog"/>
                <a:ea typeface="Lazydog"/>
                <a:cs typeface="Lazydog"/>
                <a:sym typeface="Lazydog"/>
              </a:rPr>
              <a:t>Правильная разминка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5149" y="3504196"/>
            <a:ext cx="5763364" cy="1607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6"/>
              </a:lnSpc>
              <a:spcBef>
                <a:spcPct val="0"/>
              </a:spcBef>
            </a:pPr>
            <a:r>
              <a:rPr lang="en-US" sz="1833">
                <a:solidFill>
                  <a:srgbClr val="893261"/>
                </a:solidFill>
                <a:latin typeface="Lazydog"/>
                <a:ea typeface="Lazydog"/>
                <a:cs typeface="Lazydog"/>
                <a:sym typeface="Lazydog"/>
              </a:rPr>
              <a:t>Каждая тренировка должна начинаться с тщательной разминки, включающей разогрев мышц и суставов. Это поможет подготовить тело к предстоящим нагрузкам и снизить риск травм. 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814335" y="2869155"/>
            <a:ext cx="5920892" cy="2242682"/>
            <a:chOff x="0" y="0"/>
            <a:chExt cx="866232" cy="32810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66232" cy="328107"/>
            </a:xfrm>
            <a:custGeom>
              <a:avLst/>
              <a:gdLst/>
              <a:ahLst/>
              <a:cxnLst/>
              <a:rect l="l" t="t" r="r" b="b"/>
              <a:pathLst>
                <a:path w="866232" h="328107">
                  <a:moveTo>
                    <a:pt x="119166" y="0"/>
                  </a:moveTo>
                  <a:lnTo>
                    <a:pt x="747066" y="0"/>
                  </a:lnTo>
                  <a:cubicBezTo>
                    <a:pt x="778671" y="0"/>
                    <a:pt x="808981" y="12555"/>
                    <a:pt x="831329" y="34903"/>
                  </a:cubicBezTo>
                  <a:cubicBezTo>
                    <a:pt x="853677" y="57251"/>
                    <a:pt x="866232" y="87561"/>
                    <a:pt x="866232" y="119166"/>
                  </a:cubicBezTo>
                  <a:lnTo>
                    <a:pt x="866232" y="208940"/>
                  </a:lnTo>
                  <a:cubicBezTo>
                    <a:pt x="866232" y="240545"/>
                    <a:pt x="853677" y="270856"/>
                    <a:pt x="831329" y="293204"/>
                  </a:cubicBezTo>
                  <a:cubicBezTo>
                    <a:pt x="808981" y="315552"/>
                    <a:pt x="778671" y="328107"/>
                    <a:pt x="747066" y="328107"/>
                  </a:cubicBezTo>
                  <a:lnTo>
                    <a:pt x="119166" y="328107"/>
                  </a:lnTo>
                  <a:cubicBezTo>
                    <a:pt x="87561" y="328107"/>
                    <a:pt x="57251" y="315552"/>
                    <a:pt x="34903" y="293204"/>
                  </a:cubicBezTo>
                  <a:cubicBezTo>
                    <a:pt x="12555" y="270856"/>
                    <a:pt x="0" y="240545"/>
                    <a:pt x="0" y="208940"/>
                  </a:cubicBezTo>
                  <a:lnTo>
                    <a:pt x="0" y="119166"/>
                  </a:lnTo>
                  <a:cubicBezTo>
                    <a:pt x="0" y="87561"/>
                    <a:pt x="12555" y="57251"/>
                    <a:pt x="34903" y="34903"/>
                  </a:cubicBezTo>
                  <a:cubicBezTo>
                    <a:pt x="57251" y="12555"/>
                    <a:pt x="87561" y="0"/>
                    <a:pt x="119166" y="0"/>
                  </a:cubicBezTo>
                  <a:close/>
                </a:path>
              </a:pathLst>
            </a:custGeom>
            <a:solidFill>
              <a:srgbClr val="CB7696">
                <a:alpha val="65882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66232" cy="366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475515" y="3045905"/>
            <a:ext cx="4471551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>
                <a:solidFill>
                  <a:srgbClr val="422C54"/>
                </a:solidFill>
                <a:latin typeface="Lazydog"/>
                <a:ea typeface="Lazydog"/>
                <a:cs typeface="Lazydog"/>
                <a:sym typeface="Lazydog"/>
              </a:rPr>
              <a:t>2. Постепенное увеличение нагрузки</a:t>
            </a:r>
          </a:p>
          <a:p>
            <a:pPr algn="ctr">
              <a:lnSpc>
                <a:spcPts val="2999"/>
              </a:lnSpc>
            </a:pPr>
            <a:endParaRPr lang="en-US" sz="2499">
              <a:solidFill>
                <a:srgbClr val="422C54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893099" y="3782197"/>
            <a:ext cx="5763364" cy="128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6"/>
              </a:lnSpc>
              <a:spcBef>
                <a:spcPct val="0"/>
              </a:spcBef>
            </a:pPr>
            <a:r>
              <a:rPr lang="en-US" sz="1833">
                <a:solidFill>
                  <a:srgbClr val="893261"/>
                </a:solidFill>
                <a:latin typeface="Lazydog"/>
                <a:ea typeface="Lazydog"/>
                <a:cs typeface="Lazydog"/>
                <a:sym typeface="Lazydog"/>
              </a:rPr>
              <a:t>Тренеры должны следить за тем, чтобы сложность элементов и интенсивность тренировок увеличивались постепенно, давая организму время на адаптацию. 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33103" y="5703673"/>
            <a:ext cx="5920892" cy="2242682"/>
            <a:chOff x="0" y="0"/>
            <a:chExt cx="866232" cy="32810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66232" cy="328107"/>
            </a:xfrm>
            <a:custGeom>
              <a:avLst/>
              <a:gdLst/>
              <a:ahLst/>
              <a:cxnLst/>
              <a:rect l="l" t="t" r="r" b="b"/>
              <a:pathLst>
                <a:path w="866232" h="328107">
                  <a:moveTo>
                    <a:pt x="119166" y="0"/>
                  </a:moveTo>
                  <a:lnTo>
                    <a:pt x="747066" y="0"/>
                  </a:lnTo>
                  <a:cubicBezTo>
                    <a:pt x="778671" y="0"/>
                    <a:pt x="808981" y="12555"/>
                    <a:pt x="831329" y="34903"/>
                  </a:cubicBezTo>
                  <a:cubicBezTo>
                    <a:pt x="853677" y="57251"/>
                    <a:pt x="866232" y="87561"/>
                    <a:pt x="866232" y="119166"/>
                  </a:cubicBezTo>
                  <a:lnTo>
                    <a:pt x="866232" y="208940"/>
                  </a:lnTo>
                  <a:cubicBezTo>
                    <a:pt x="866232" y="240545"/>
                    <a:pt x="853677" y="270856"/>
                    <a:pt x="831329" y="293204"/>
                  </a:cubicBezTo>
                  <a:cubicBezTo>
                    <a:pt x="808981" y="315552"/>
                    <a:pt x="778671" y="328107"/>
                    <a:pt x="747066" y="328107"/>
                  </a:cubicBezTo>
                  <a:lnTo>
                    <a:pt x="119166" y="328107"/>
                  </a:lnTo>
                  <a:cubicBezTo>
                    <a:pt x="87561" y="328107"/>
                    <a:pt x="57251" y="315552"/>
                    <a:pt x="34903" y="293204"/>
                  </a:cubicBezTo>
                  <a:cubicBezTo>
                    <a:pt x="12555" y="270856"/>
                    <a:pt x="0" y="240545"/>
                    <a:pt x="0" y="208940"/>
                  </a:cubicBezTo>
                  <a:lnTo>
                    <a:pt x="0" y="119166"/>
                  </a:lnTo>
                  <a:cubicBezTo>
                    <a:pt x="0" y="87561"/>
                    <a:pt x="12555" y="57251"/>
                    <a:pt x="34903" y="34903"/>
                  </a:cubicBezTo>
                  <a:cubicBezTo>
                    <a:pt x="57251" y="12555"/>
                    <a:pt x="87561" y="0"/>
                    <a:pt x="119166" y="0"/>
                  </a:cubicBezTo>
                  <a:close/>
                </a:path>
              </a:pathLst>
            </a:custGeom>
            <a:solidFill>
              <a:srgbClr val="CB7696">
                <a:alpha val="65882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66232" cy="366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61142" y="5898672"/>
            <a:ext cx="5892853" cy="79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422C54"/>
                </a:solidFill>
                <a:latin typeface="Lazydog"/>
                <a:ea typeface="Lazydog"/>
                <a:cs typeface="Lazydog"/>
                <a:sym typeface="Lazydog"/>
              </a:rPr>
              <a:t>3. Укрепление мышечного корсета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422C54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11867" y="6354980"/>
            <a:ext cx="5842128" cy="159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9"/>
              </a:lnSpc>
              <a:spcBef>
                <a:spcPct val="0"/>
              </a:spcBef>
            </a:pPr>
            <a:r>
              <a:rPr lang="en-US" sz="1792">
                <a:solidFill>
                  <a:srgbClr val="893261"/>
                </a:solidFill>
                <a:latin typeface="Lazydog"/>
                <a:ea typeface="Lazydog"/>
                <a:cs typeface="Lazydog"/>
                <a:sym typeface="Lazydog"/>
              </a:rPr>
              <a:t>Сильные мышцы спины, пресса и ног помогают защитить суставы и позвоночник от травм. Регулярные упражнения на укрепление этих групп мышц должны быть частью тренировочного процесса.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6893099" y="5703673"/>
            <a:ext cx="5920892" cy="2242682"/>
            <a:chOff x="0" y="0"/>
            <a:chExt cx="866232" cy="32810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66232" cy="328107"/>
            </a:xfrm>
            <a:custGeom>
              <a:avLst/>
              <a:gdLst/>
              <a:ahLst/>
              <a:cxnLst/>
              <a:rect l="l" t="t" r="r" b="b"/>
              <a:pathLst>
                <a:path w="866232" h="328107">
                  <a:moveTo>
                    <a:pt x="119166" y="0"/>
                  </a:moveTo>
                  <a:lnTo>
                    <a:pt x="747066" y="0"/>
                  </a:lnTo>
                  <a:cubicBezTo>
                    <a:pt x="778671" y="0"/>
                    <a:pt x="808981" y="12555"/>
                    <a:pt x="831329" y="34903"/>
                  </a:cubicBezTo>
                  <a:cubicBezTo>
                    <a:pt x="853677" y="57251"/>
                    <a:pt x="866232" y="87561"/>
                    <a:pt x="866232" y="119166"/>
                  </a:cubicBezTo>
                  <a:lnTo>
                    <a:pt x="866232" y="208940"/>
                  </a:lnTo>
                  <a:cubicBezTo>
                    <a:pt x="866232" y="240545"/>
                    <a:pt x="853677" y="270856"/>
                    <a:pt x="831329" y="293204"/>
                  </a:cubicBezTo>
                  <a:cubicBezTo>
                    <a:pt x="808981" y="315552"/>
                    <a:pt x="778671" y="328107"/>
                    <a:pt x="747066" y="328107"/>
                  </a:cubicBezTo>
                  <a:lnTo>
                    <a:pt x="119166" y="328107"/>
                  </a:lnTo>
                  <a:cubicBezTo>
                    <a:pt x="87561" y="328107"/>
                    <a:pt x="57251" y="315552"/>
                    <a:pt x="34903" y="293204"/>
                  </a:cubicBezTo>
                  <a:cubicBezTo>
                    <a:pt x="12555" y="270856"/>
                    <a:pt x="0" y="240545"/>
                    <a:pt x="0" y="208940"/>
                  </a:cubicBezTo>
                  <a:lnTo>
                    <a:pt x="0" y="119166"/>
                  </a:lnTo>
                  <a:cubicBezTo>
                    <a:pt x="0" y="87561"/>
                    <a:pt x="12555" y="57251"/>
                    <a:pt x="34903" y="34903"/>
                  </a:cubicBezTo>
                  <a:cubicBezTo>
                    <a:pt x="57251" y="12555"/>
                    <a:pt x="87561" y="0"/>
                    <a:pt x="119166" y="0"/>
                  </a:cubicBezTo>
                  <a:close/>
                </a:path>
              </a:pathLst>
            </a:custGeom>
            <a:solidFill>
              <a:srgbClr val="CB7696">
                <a:alpha val="65882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66232" cy="366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7696534" y="5818393"/>
            <a:ext cx="4471551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>
                <a:solidFill>
                  <a:srgbClr val="422C54"/>
                </a:solidFill>
                <a:latin typeface="Lazydog"/>
                <a:ea typeface="Lazydog"/>
                <a:cs typeface="Lazydog"/>
                <a:sym typeface="Lazydog"/>
              </a:rPr>
              <a:t>4. Правильная техника выполнения элементов</a:t>
            </a:r>
          </a:p>
          <a:p>
            <a:pPr algn="ctr">
              <a:lnSpc>
                <a:spcPts val="2999"/>
              </a:lnSpc>
            </a:pPr>
            <a:endParaRPr lang="en-US" sz="2499">
              <a:solidFill>
                <a:srgbClr val="422C54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201043" y="6493513"/>
            <a:ext cx="5462531" cy="1304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5"/>
              </a:lnSpc>
              <a:spcBef>
                <a:spcPct val="0"/>
              </a:spcBef>
            </a:pPr>
            <a:r>
              <a:rPr lang="en-US" sz="1868">
                <a:solidFill>
                  <a:srgbClr val="893261"/>
                </a:solidFill>
                <a:latin typeface="Lazydog"/>
                <a:ea typeface="Lazydog"/>
                <a:cs typeface="Lazydog"/>
                <a:sym typeface="Lazydog"/>
              </a:rPr>
              <a:t>Особое внимание следует уделять освоению правильной техники выполнения всех элементов. Это не только улучшит результаты, но и снизит риск травм. </a:t>
            </a:r>
          </a:p>
        </p:txBody>
      </p:sp>
      <p:sp>
        <p:nvSpPr>
          <p:cNvPr id="26" name="Freeform 26"/>
          <p:cNvSpPr/>
          <p:nvPr/>
        </p:nvSpPr>
        <p:spPr>
          <a:xfrm>
            <a:off x="12813991" y="3279401"/>
            <a:ext cx="5756405" cy="5097035"/>
          </a:xfrm>
          <a:custGeom>
            <a:avLst/>
            <a:gdLst/>
            <a:ahLst/>
            <a:cxnLst/>
            <a:rect l="l" t="t" r="r" b="b"/>
            <a:pathLst>
              <a:path w="5756405" h="5097035">
                <a:moveTo>
                  <a:pt x="0" y="0"/>
                </a:moveTo>
                <a:lnTo>
                  <a:pt x="5756405" y="0"/>
                </a:lnTo>
                <a:lnTo>
                  <a:pt x="5756405" y="5097034"/>
                </a:lnTo>
                <a:lnTo>
                  <a:pt x="0" y="5097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1049" y="8070180"/>
            <a:ext cx="19150097" cy="2785594"/>
            <a:chOff x="0" y="0"/>
            <a:chExt cx="5043647" cy="7336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43647" cy="733654"/>
            </a:xfrm>
            <a:custGeom>
              <a:avLst/>
              <a:gdLst/>
              <a:ahLst/>
              <a:cxnLst/>
              <a:rect l="l" t="t" r="r" b="b"/>
              <a:pathLst>
                <a:path w="5043647" h="733654">
                  <a:moveTo>
                    <a:pt x="0" y="0"/>
                  </a:moveTo>
                  <a:lnTo>
                    <a:pt x="5043647" y="0"/>
                  </a:lnTo>
                  <a:lnTo>
                    <a:pt x="5043647" y="733654"/>
                  </a:lnTo>
                  <a:lnTo>
                    <a:pt x="0" y="733654"/>
                  </a:lnTo>
                  <a:close/>
                </a:path>
              </a:pathLst>
            </a:custGeom>
            <a:solidFill>
              <a:srgbClr val="54243E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43647" cy="7717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93913" y="204060"/>
            <a:ext cx="13563204" cy="2265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29"/>
              </a:lnSpc>
              <a:spcBef>
                <a:spcPct val="0"/>
              </a:spcBef>
            </a:pPr>
            <a:r>
              <a:rPr lang="en-US" sz="6449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профилактика травматизма при проведении занятий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36385" y="2869155"/>
            <a:ext cx="5920892" cy="2242682"/>
            <a:chOff x="0" y="0"/>
            <a:chExt cx="866232" cy="3281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66232" cy="328107"/>
            </a:xfrm>
            <a:custGeom>
              <a:avLst/>
              <a:gdLst/>
              <a:ahLst/>
              <a:cxnLst/>
              <a:rect l="l" t="t" r="r" b="b"/>
              <a:pathLst>
                <a:path w="866232" h="328107">
                  <a:moveTo>
                    <a:pt x="119166" y="0"/>
                  </a:moveTo>
                  <a:lnTo>
                    <a:pt x="747066" y="0"/>
                  </a:lnTo>
                  <a:cubicBezTo>
                    <a:pt x="778671" y="0"/>
                    <a:pt x="808981" y="12555"/>
                    <a:pt x="831329" y="34903"/>
                  </a:cubicBezTo>
                  <a:cubicBezTo>
                    <a:pt x="853677" y="57251"/>
                    <a:pt x="866232" y="87561"/>
                    <a:pt x="866232" y="119166"/>
                  </a:cubicBezTo>
                  <a:lnTo>
                    <a:pt x="866232" y="208940"/>
                  </a:lnTo>
                  <a:cubicBezTo>
                    <a:pt x="866232" y="240545"/>
                    <a:pt x="853677" y="270856"/>
                    <a:pt x="831329" y="293204"/>
                  </a:cubicBezTo>
                  <a:cubicBezTo>
                    <a:pt x="808981" y="315552"/>
                    <a:pt x="778671" y="328107"/>
                    <a:pt x="747066" y="328107"/>
                  </a:cubicBezTo>
                  <a:lnTo>
                    <a:pt x="119166" y="328107"/>
                  </a:lnTo>
                  <a:cubicBezTo>
                    <a:pt x="87561" y="328107"/>
                    <a:pt x="57251" y="315552"/>
                    <a:pt x="34903" y="293204"/>
                  </a:cubicBezTo>
                  <a:cubicBezTo>
                    <a:pt x="12555" y="270856"/>
                    <a:pt x="0" y="240545"/>
                    <a:pt x="0" y="208940"/>
                  </a:cubicBezTo>
                  <a:lnTo>
                    <a:pt x="0" y="119166"/>
                  </a:lnTo>
                  <a:cubicBezTo>
                    <a:pt x="0" y="87561"/>
                    <a:pt x="12555" y="57251"/>
                    <a:pt x="34903" y="34903"/>
                  </a:cubicBezTo>
                  <a:cubicBezTo>
                    <a:pt x="57251" y="12555"/>
                    <a:pt x="87561" y="0"/>
                    <a:pt x="119166" y="0"/>
                  </a:cubicBezTo>
                  <a:close/>
                </a:path>
              </a:pathLst>
            </a:custGeom>
            <a:solidFill>
              <a:srgbClr val="CB7696">
                <a:alpha val="65882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66232" cy="366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2998280"/>
            <a:ext cx="4973732" cy="130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422C54"/>
                </a:solidFill>
                <a:latin typeface="Lazydog"/>
                <a:ea typeface="Lazydog"/>
                <a:cs typeface="Lazydog"/>
                <a:sym typeface="Lazydog"/>
              </a:rPr>
              <a:t>5. Использование защитных средств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499">
              <a:solidFill>
                <a:srgbClr val="422C54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15149" y="3825513"/>
            <a:ext cx="5763364" cy="128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6"/>
              </a:lnSpc>
              <a:spcBef>
                <a:spcPct val="0"/>
              </a:spcBef>
            </a:pPr>
            <a:r>
              <a:rPr lang="en-US" sz="1833">
                <a:solidFill>
                  <a:srgbClr val="893261"/>
                </a:solidFill>
                <a:latin typeface="Lazydog"/>
                <a:ea typeface="Lazydog"/>
                <a:cs typeface="Lazydog"/>
                <a:sym typeface="Lazydog"/>
              </a:rPr>
              <a:t>При необходимости следует использовать наколенники, голеностопы и другие защитные средства, особенно при разучивании новых сложных элементов. 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814335" y="2869155"/>
            <a:ext cx="5920892" cy="2242682"/>
            <a:chOff x="0" y="0"/>
            <a:chExt cx="866232" cy="32810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66232" cy="328107"/>
            </a:xfrm>
            <a:custGeom>
              <a:avLst/>
              <a:gdLst/>
              <a:ahLst/>
              <a:cxnLst/>
              <a:rect l="l" t="t" r="r" b="b"/>
              <a:pathLst>
                <a:path w="866232" h="328107">
                  <a:moveTo>
                    <a:pt x="119166" y="0"/>
                  </a:moveTo>
                  <a:lnTo>
                    <a:pt x="747066" y="0"/>
                  </a:lnTo>
                  <a:cubicBezTo>
                    <a:pt x="778671" y="0"/>
                    <a:pt x="808981" y="12555"/>
                    <a:pt x="831329" y="34903"/>
                  </a:cubicBezTo>
                  <a:cubicBezTo>
                    <a:pt x="853677" y="57251"/>
                    <a:pt x="866232" y="87561"/>
                    <a:pt x="866232" y="119166"/>
                  </a:cubicBezTo>
                  <a:lnTo>
                    <a:pt x="866232" y="208940"/>
                  </a:lnTo>
                  <a:cubicBezTo>
                    <a:pt x="866232" y="240545"/>
                    <a:pt x="853677" y="270856"/>
                    <a:pt x="831329" y="293204"/>
                  </a:cubicBezTo>
                  <a:cubicBezTo>
                    <a:pt x="808981" y="315552"/>
                    <a:pt x="778671" y="328107"/>
                    <a:pt x="747066" y="328107"/>
                  </a:cubicBezTo>
                  <a:lnTo>
                    <a:pt x="119166" y="328107"/>
                  </a:lnTo>
                  <a:cubicBezTo>
                    <a:pt x="87561" y="328107"/>
                    <a:pt x="57251" y="315552"/>
                    <a:pt x="34903" y="293204"/>
                  </a:cubicBezTo>
                  <a:cubicBezTo>
                    <a:pt x="12555" y="270856"/>
                    <a:pt x="0" y="240545"/>
                    <a:pt x="0" y="208940"/>
                  </a:cubicBezTo>
                  <a:lnTo>
                    <a:pt x="0" y="119166"/>
                  </a:lnTo>
                  <a:cubicBezTo>
                    <a:pt x="0" y="87561"/>
                    <a:pt x="12555" y="57251"/>
                    <a:pt x="34903" y="34903"/>
                  </a:cubicBezTo>
                  <a:cubicBezTo>
                    <a:pt x="57251" y="12555"/>
                    <a:pt x="87561" y="0"/>
                    <a:pt x="119166" y="0"/>
                  </a:cubicBezTo>
                  <a:close/>
                </a:path>
              </a:pathLst>
            </a:custGeom>
            <a:solidFill>
              <a:srgbClr val="CB7696">
                <a:alpha val="65882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66232" cy="366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475515" y="3045905"/>
            <a:ext cx="4471551" cy="1123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>
                <a:solidFill>
                  <a:srgbClr val="422C54"/>
                </a:solidFill>
                <a:latin typeface="Lazydog"/>
                <a:ea typeface="Lazydog"/>
                <a:cs typeface="Lazydog"/>
                <a:sym typeface="Lazydog"/>
              </a:rPr>
              <a:t>6. Сбалансированное питание и гидратация</a:t>
            </a:r>
          </a:p>
          <a:p>
            <a:pPr algn="ctr">
              <a:lnSpc>
                <a:spcPts val="2999"/>
              </a:lnSpc>
            </a:pPr>
            <a:endParaRPr lang="en-US" sz="2499">
              <a:solidFill>
                <a:srgbClr val="422C54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893099" y="3782197"/>
            <a:ext cx="5763364" cy="128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6"/>
              </a:lnSpc>
              <a:spcBef>
                <a:spcPct val="0"/>
              </a:spcBef>
            </a:pPr>
            <a:r>
              <a:rPr lang="en-US" sz="1833">
                <a:solidFill>
                  <a:srgbClr val="893261"/>
                </a:solidFill>
                <a:latin typeface="Lazydog"/>
                <a:ea typeface="Lazydog"/>
                <a:cs typeface="Lazydog"/>
                <a:sym typeface="Lazydog"/>
              </a:rPr>
              <a:t>Правильное питание и достаточное потребление воды помогают поддерживать здоровье костей и мышц, что снижает риск травм. 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33103" y="5703673"/>
            <a:ext cx="5920892" cy="2242682"/>
            <a:chOff x="0" y="0"/>
            <a:chExt cx="866232" cy="32810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66232" cy="328107"/>
            </a:xfrm>
            <a:custGeom>
              <a:avLst/>
              <a:gdLst/>
              <a:ahLst/>
              <a:cxnLst/>
              <a:rect l="l" t="t" r="r" b="b"/>
              <a:pathLst>
                <a:path w="866232" h="328107">
                  <a:moveTo>
                    <a:pt x="119166" y="0"/>
                  </a:moveTo>
                  <a:lnTo>
                    <a:pt x="747066" y="0"/>
                  </a:lnTo>
                  <a:cubicBezTo>
                    <a:pt x="778671" y="0"/>
                    <a:pt x="808981" y="12555"/>
                    <a:pt x="831329" y="34903"/>
                  </a:cubicBezTo>
                  <a:cubicBezTo>
                    <a:pt x="853677" y="57251"/>
                    <a:pt x="866232" y="87561"/>
                    <a:pt x="866232" y="119166"/>
                  </a:cubicBezTo>
                  <a:lnTo>
                    <a:pt x="866232" y="208940"/>
                  </a:lnTo>
                  <a:cubicBezTo>
                    <a:pt x="866232" y="240545"/>
                    <a:pt x="853677" y="270856"/>
                    <a:pt x="831329" y="293204"/>
                  </a:cubicBezTo>
                  <a:cubicBezTo>
                    <a:pt x="808981" y="315552"/>
                    <a:pt x="778671" y="328107"/>
                    <a:pt x="747066" y="328107"/>
                  </a:cubicBezTo>
                  <a:lnTo>
                    <a:pt x="119166" y="328107"/>
                  </a:lnTo>
                  <a:cubicBezTo>
                    <a:pt x="87561" y="328107"/>
                    <a:pt x="57251" y="315552"/>
                    <a:pt x="34903" y="293204"/>
                  </a:cubicBezTo>
                  <a:cubicBezTo>
                    <a:pt x="12555" y="270856"/>
                    <a:pt x="0" y="240545"/>
                    <a:pt x="0" y="208940"/>
                  </a:cubicBezTo>
                  <a:lnTo>
                    <a:pt x="0" y="119166"/>
                  </a:lnTo>
                  <a:cubicBezTo>
                    <a:pt x="0" y="87561"/>
                    <a:pt x="12555" y="57251"/>
                    <a:pt x="34903" y="34903"/>
                  </a:cubicBezTo>
                  <a:cubicBezTo>
                    <a:pt x="57251" y="12555"/>
                    <a:pt x="87561" y="0"/>
                    <a:pt x="119166" y="0"/>
                  </a:cubicBezTo>
                  <a:close/>
                </a:path>
              </a:pathLst>
            </a:custGeom>
            <a:solidFill>
              <a:srgbClr val="CB7696">
                <a:alpha val="65882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66232" cy="3662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61142" y="5770768"/>
            <a:ext cx="5892853" cy="1198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422C54"/>
                </a:solidFill>
                <a:latin typeface="Lazydog"/>
                <a:ea typeface="Lazydog"/>
                <a:cs typeface="Lazydog"/>
                <a:sym typeface="Lazydog"/>
              </a:rPr>
              <a:t>7. Достаточный отдых и восстановление</a:t>
            </a:r>
          </a:p>
          <a:p>
            <a:pPr algn="ctr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422C54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11867" y="6568027"/>
            <a:ext cx="5842128" cy="1273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9"/>
              </a:lnSpc>
              <a:spcBef>
                <a:spcPct val="0"/>
              </a:spcBef>
            </a:pPr>
            <a:r>
              <a:rPr lang="en-US" sz="1792">
                <a:solidFill>
                  <a:srgbClr val="893261"/>
                </a:solidFill>
                <a:latin typeface="Lazydog"/>
                <a:ea typeface="Lazydog"/>
                <a:cs typeface="Lazydog"/>
                <a:sym typeface="Lazydog"/>
              </a:rPr>
              <a:t>Важно давать организму время на восстановление между тренировками. Переутомление значительно повышает риск травм.  </a:t>
            </a:r>
          </a:p>
        </p:txBody>
      </p:sp>
      <p:sp>
        <p:nvSpPr>
          <p:cNvPr id="21" name="Freeform 21"/>
          <p:cNvSpPr/>
          <p:nvPr/>
        </p:nvSpPr>
        <p:spPr>
          <a:xfrm>
            <a:off x="12962644" y="3279401"/>
            <a:ext cx="5756405" cy="5097035"/>
          </a:xfrm>
          <a:custGeom>
            <a:avLst/>
            <a:gdLst/>
            <a:ahLst/>
            <a:cxnLst/>
            <a:rect l="l" t="t" r="r" b="b"/>
            <a:pathLst>
              <a:path w="5756405" h="5097035">
                <a:moveTo>
                  <a:pt x="0" y="0"/>
                </a:moveTo>
                <a:lnTo>
                  <a:pt x="5756405" y="0"/>
                </a:lnTo>
                <a:lnTo>
                  <a:pt x="5756405" y="5097034"/>
                </a:lnTo>
                <a:lnTo>
                  <a:pt x="0" y="5097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1049" y="8426662"/>
            <a:ext cx="19150097" cy="2785594"/>
            <a:chOff x="0" y="0"/>
            <a:chExt cx="5043647" cy="7336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43647" cy="733654"/>
            </a:xfrm>
            <a:custGeom>
              <a:avLst/>
              <a:gdLst/>
              <a:ahLst/>
              <a:cxnLst/>
              <a:rect l="l" t="t" r="r" b="b"/>
              <a:pathLst>
                <a:path w="5043647" h="733654">
                  <a:moveTo>
                    <a:pt x="0" y="0"/>
                  </a:moveTo>
                  <a:lnTo>
                    <a:pt x="5043647" y="0"/>
                  </a:lnTo>
                  <a:lnTo>
                    <a:pt x="5043647" y="733654"/>
                  </a:lnTo>
                  <a:lnTo>
                    <a:pt x="0" y="733654"/>
                  </a:lnTo>
                  <a:close/>
                </a:path>
              </a:pathLst>
            </a:custGeom>
            <a:solidFill>
              <a:srgbClr val="54243E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43647" cy="7717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144000" y="2748360"/>
            <a:ext cx="8115300" cy="3481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15"/>
              </a:lnSpc>
              <a:spcBef>
                <a:spcPct val="0"/>
              </a:spcBef>
            </a:pPr>
            <a:r>
              <a:rPr lang="en-US" sz="9939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Спасибо за внимание!</a:t>
            </a:r>
          </a:p>
        </p:txBody>
      </p:sp>
      <p:sp>
        <p:nvSpPr>
          <p:cNvPr id="6" name="Freeform 6"/>
          <p:cNvSpPr/>
          <p:nvPr/>
        </p:nvSpPr>
        <p:spPr>
          <a:xfrm>
            <a:off x="882081" y="149146"/>
            <a:ext cx="5617896" cy="8174187"/>
          </a:xfrm>
          <a:custGeom>
            <a:avLst/>
            <a:gdLst/>
            <a:ahLst/>
            <a:cxnLst/>
            <a:rect l="l" t="t" r="r" b="b"/>
            <a:pathLst>
              <a:path w="5617896" h="8174187">
                <a:moveTo>
                  <a:pt x="0" y="0"/>
                </a:moveTo>
                <a:lnTo>
                  <a:pt x="5617895" y="0"/>
                </a:lnTo>
                <a:lnTo>
                  <a:pt x="5617895" y="8174187"/>
                </a:lnTo>
                <a:lnTo>
                  <a:pt x="0" y="81741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895881"/>
            <a:ext cx="18288000" cy="1391120"/>
            <a:chOff x="0" y="-38100"/>
            <a:chExt cx="5043647" cy="771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43647" cy="733654"/>
            </a:xfrm>
            <a:custGeom>
              <a:avLst/>
              <a:gdLst/>
              <a:ahLst/>
              <a:cxnLst/>
              <a:rect l="l" t="t" r="r" b="b"/>
              <a:pathLst>
                <a:path w="5043647" h="733654">
                  <a:moveTo>
                    <a:pt x="0" y="0"/>
                  </a:moveTo>
                  <a:lnTo>
                    <a:pt x="5043647" y="0"/>
                  </a:lnTo>
                  <a:lnTo>
                    <a:pt x="5043647" y="733654"/>
                  </a:lnTo>
                  <a:lnTo>
                    <a:pt x="0" y="733654"/>
                  </a:lnTo>
                  <a:close/>
                </a:path>
              </a:pathLst>
            </a:custGeom>
            <a:solidFill>
              <a:srgbClr val="54243E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43647" cy="7717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46956" y="2077648"/>
            <a:ext cx="17259300" cy="1288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47"/>
              </a:lnSpc>
              <a:spcBef>
                <a:spcPct val="0"/>
              </a:spcBef>
            </a:pPr>
            <a:r>
              <a:rPr lang="en-US" sz="7533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Актуальность темы исследования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5719" y="4875400"/>
            <a:ext cx="5541581" cy="3990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8"/>
              </a:lnSpc>
              <a:spcBef>
                <a:spcPct val="0"/>
              </a:spcBef>
            </a:pPr>
            <a:r>
              <a:rPr lang="en-US" sz="2263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Художественная гимнастика сочетает в себе элементы танца и акробатики, что способствует гармоничному физическому развитию девочек. Важно осознавать, что именно в младшем школьном возрасте закладываются основы здоровья и физической активности, что делает занятие этим видом спорта актуальным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3356629"/>
            <a:ext cx="4140488" cy="1413996"/>
            <a:chOff x="0" y="0"/>
            <a:chExt cx="5520650" cy="188532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5520650" cy="1885328"/>
              <a:chOff x="0" y="0"/>
              <a:chExt cx="2380055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38005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380055" h="812800">
                    <a:moveTo>
                      <a:pt x="1190027" y="0"/>
                    </a:moveTo>
                    <a:cubicBezTo>
                      <a:pt x="532793" y="0"/>
                      <a:pt x="0" y="181951"/>
                      <a:pt x="0" y="406400"/>
                    </a:cubicBezTo>
                    <a:cubicBezTo>
                      <a:pt x="0" y="630849"/>
                      <a:pt x="532793" y="812800"/>
                      <a:pt x="1190027" y="812800"/>
                    </a:cubicBezTo>
                    <a:cubicBezTo>
                      <a:pt x="1847261" y="812800"/>
                      <a:pt x="2380055" y="630849"/>
                      <a:pt x="2380055" y="406400"/>
                    </a:cubicBezTo>
                    <a:cubicBezTo>
                      <a:pt x="2380055" y="181951"/>
                      <a:pt x="1847261" y="0"/>
                      <a:pt x="1190027" y="0"/>
                    </a:cubicBezTo>
                    <a:close/>
                  </a:path>
                </a:pathLst>
              </a:custGeom>
              <a:solidFill>
                <a:srgbClr val="F0A694"/>
              </a:solidFill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223130" y="38100"/>
                <a:ext cx="1933795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809079" y="228435"/>
              <a:ext cx="3902492" cy="1515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77"/>
                </a:lnSpc>
                <a:spcBef>
                  <a:spcPct val="0"/>
                </a:spcBef>
              </a:pPr>
              <a:r>
                <a:rPr lang="en-US" sz="3269" dirty="0" err="1">
                  <a:solidFill>
                    <a:srgbClr val="54243E"/>
                  </a:solidFill>
                  <a:latin typeface="Lazydog"/>
                  <a:ea typeface="Lazydog"/>
                  <a:cs typeface="Lazydog"/>
                  <a:sym typeface="Lazydog"/>
                </a:rPr>
                <a:t>Физическое</a:t>
              </a:r>
              <a:r>
                <a:rPr lang="en-US" sz="3269" dirty="0">
                  <a:solidFill>
                    <a:srgbClr val="54243E"/>
                  </a:solidFill>
                  <a:latin typeface="Lazydog"/>
                  <a:ea typeface="Lazydog"/>
                  <a:cs typeface="Lazydog"/>
                  <a:sym typeface="Lazydog"/>
                </a:rPr>
                <a:t> </a:t>
              </a:r>
              <a:r>
                <a:rPr lang="en-US" sz="3269" dirty="0" err="1">
                  <a:solidFill>
                    <a:srgbClr val="54243E"/>
                  </a:solidFill>
                  <a:latin typeface="Lazydog"/>
                  <a:ea typeface="Lazydog"/>
                  <a:cs typeface="Lazydog"/>
                  <a:sym typeface="Lazydog"/>
                </a:rPr>
                <a:t>развитие</a:t>
              </a:r>
              <a:endParaRPr lang="en-US" sz="3269" dirty="0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 rot="4673490">
            <a:off x="2062505" y="-1329260"/>
            <a:ext cx="2515631" cy="5579021"/>
          </a:xfrm>
          <a:custGeom>
            <a:avLst/>
            <a:gdLst/>
            <a:ahLst/>
            <a:cxnLst/>
            <a:rect l="l" t="t" r="r" b="b"/>
            <a:pathLst>
              <a:path w="2515631" h="5579021">
                <a:moveTo>
                  <a:pt x="0" y="0"/>
                </a:moveTo>
                <a:lnTo>
                  <a:pt x="2515632" y="0"/>
                </a:lnTo>
                <a:lnTo>
                  <a:pt x="2515632" y="5579021"/>
                </a:lnTo>
                <a:lnTo>
                  <a:pt x="0" y="55790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13" name="Group 13"/>
          <p:cNvGrpSpPr/>
          <p:nvPr/>
        </p:nvGrpSpPr>
        <p:grpSpPr>
          <a:xfrm>
            <a:off x="7003127" y="3366154"/>
            <a:ext cx="4281746" cy="1413589"/>
            <a:chOff x="0" y="0"/>
            <a:chExt cx="5708995" cy="1884786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5708995" cy="1884786"/>
              <a:chOff x="0" y="0"/>
              <a:chExt cx="2461962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46196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461962" h="812800">
                    <a:moveTo>
                      <a:pt x="1230981" y="0"/>
                    </a:moveTo>
                    <a:cubicBezTo>
                      <a:pt x="551129" y="0"/>
                      <a:pt x="0" y="181951"/>
                      <a:pt x="0" y="406400"/>
                    </a:cubicBezTo>
                    <a:cubicBezTo>
                      <a:pt x="0" y="630849"/>
                      <a:pt x="551129" y="812800"/>
                      <a:pt x="1230981" y="812800"/>
                    </a:cubicBezTo>
                    <a:cubicBezTo>
                      <a:pt x="1910833" y="812800"/>
                      <a:pt x="2461962" y="630849"/>
                      <a:pt x="2461962" y="406400"/>
                    </a:cubicBezTo>
                    <a:cubicBezTo>
                      <a:pt x="2461962" y="181951"/>
                      <a:pt x="1910833" y="0"/>
                      <a:pt x="1230981" y="0"/>
                    </a:cubicBezTo>
                    <a:close/>
                  </a:path>
                </a:pathLst>
              </a:custGeom>
              <a:solidFill>
                <a:srgbClr val="F0A694"/>
              </a:solidFill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230809" y="38100"/>
                <a:ext cx="2000344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484316" y="73902"/>
              <a:ext cx="4740362" cy="16798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5"/>
                </a:lnSpc>
                <a:spcBef>
                  <a:spcPct val="0"/>
                </a:spcBef>
              </a:pPr>
              <a:r>
                <a:rPr lang="en-US" sz="2396" dirty="0">
                  <a:solidFill>
                    <a:srgbClr val="54243E"/>
                  </a:solidFill>
                  <a:latin typeface="Lazydog"/>
                  <a:ea typeface="Lazydog"/>
                  <a:cs typeface="Lazydog"/>
                  <a:sym typeface="Lazydog"/>
                </a:rPr>
                <a:t>Развитие </a:t>
              </a:r>
              <a:r>
                <a:rPr lang="en-US" sz="2396" dirty="0" err="1">
                  <a:solidFill>
                    <a:srgbClr val="54243E"/>
                  </a:solidFill>
                  <a:latin typeface="Lazydog"/>
                  <a:ea typeface="Lazydog"/>
                  <a:cs typeface="Lazydog"/>
                  <a:sym typeface="Lazydog"/>
                </a:rPr>
                <a:t>эстетического</a:t>
              </a:r>
              <a:r>
                <a:rPr lang="en-US" sz="2396" dirty="0">
                  <a:solidFill>
                    <a:srgbClr val="54243E"/>
                  </a:solidFill>
                  <a:latin typeface="Lazydog"/>
                  <a:ea typeface="Lazydog"/>
                  <a:cs typeface="Lazydog"/>
                  <a:sym typeface="Lazydog"/>
                </a:rPr>
                <a:t> </a:t>
              </a:r>
              <a:r>
                <a:rPr lang="en-US" sz="2396" dirty="0" err="1">
                  <a:solidFill>
                    <a:srgbClr val="54243E"/>
                  </a:solidFill>
                  <a:latin typeface="Lazydog"/>
                  <a:ea typeface="Lazydog"/>
                  <a:cs typeface="Lazydog"/>
                  <a:sym typeface="Lazydog"/>
                </a:rPr>
                <a:t>восприятия</a:t>
              </a:r>
              <a:endParaRPr lang="en-US" sz="2396" dirty="0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003127" y="4936816"/>
            <a:ext cx="4406509" cy="3648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4"/>
              </a:lnSpc>
              <a:spcBef>
                <a:spcPct val="0"/>
              </a:spcBef>
            </a:pPr>
            <a:r>
              <a:rPr lang="en-US" sz="2610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Художественная гимнастика помогает развить эстетическое восприятие движений и музыкальности, что также является важным аспектом формирования личности ребенка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3200298" y="3366154"/>
            <a:ext cx="4226409" cy="1443339"/>
            <a:chOff x="0" y="0"/>
            <a:chExt cx="5635212" cy="1924452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5635212" cy="1924452"/>
              <a:chOff x="0" y="0"/>
              <a:chExt cx="2380055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380055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380055" h="812800">
                    <a:moveTo>
                      <a:pt x="1190027" y="0"/>
                    </a:moveTo>
                    <a:cubicBezTo>
                      <a:pt x="532793" y="0"/>
                      <a:pt x="0" y="181951"/>
                      <a:pt x="0" y="406400"/>
                    </a:cubicBezTo>
                    <a:cubicBezTo>
                      <a:pt x="0" y="630849"/>
                      <a:pt x="532793" y="812800"/>
                      <a:pt x="1190027" y="812800"/>
                    </a:cubicBezTo>
                    <a:cubicBezTo>
                      <a:pt x="1847261" y="812800"/>
                      <a:pt x="2380055" y="630849"/>
                      <a:pt x="2380055" y="406400"/>
                    </a:cubicBezTo>
                    <a:cubicBezTo>
                      <a:pt x="2380055" y="181951"/>
                      <a:pt x="1847261" y="0"/>
                      <a:pt x="1190027" y="0"/>
                    </a:cubicBezTo>
                    <a:close/>
                  </a:path>
                </a:pathLst>
              </a:custGeom>
              <a:solidFill>
                <a:srgbClr val="F0A694"/>
              </a:solidFill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223130" y="38100"/>
                <a:ext cx="1933795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228565" y="408004"/>
              <a:ext cx="5178083" cy="1198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01"/>
                </a:lnSpc>
                <a:spcBef>
                  <a:spcPct val="0"/>
                </a:spcBef>
              </a:pPr>
              <a:r>
                <a:rPr lang="en-US" sz="2572">
                  <a:solidFill>
                    <a:srgbClr val="54243E"/>
                  </a:solidFill>
                  <a:latin typeface="Lazydog"/>
                  <a:ea typeface="Lazydog"/>
                  <a:cs typeface="Lazydog"/>
                  <a:sym typeface="Lazydog"/>
                </a:rPr>
                <a:t>биомеханический анализ</a:t>
              </a:r>
            </a:p>
          </p:txBody>
        </p:sp>
      </p:grpSp>
      <p:sp>
        <p:nvSpPr>
          <p:cNvPr id="24" name="Freeform 24"/>
          <p:cNvSpPr/>
          <p:nvPr/>
        </p:nvSpPr>
        <p:spPr>
          <a:xfrm rot="6241429" flipH="1" flipV="1">
            <a:off x="14019014" y="-1760811"/>
            <a:ext cx="2515631" cy="5579021"/>
          </a:xfrm>
          <a:custGeom>
            <a:avLst/>
            <a:gdLst/>
            <a:ahLst/>
            <a:cxnLst/>
            <a:rect l="l" t="t" r="r" b="b"/>
            <a:pathLst>
              <a:path w="2515631" h="5579021">
                <a:moveTo>
                  <a:pt x="2515632" y="5579022"/>
                </a:moveTo>
                <a:lnTo>
                  <a:pt x="0" y="5579022"/>
                </a:lnTo>
                <a:lnTo>
                  <a:pt x="0" y="0"/>
                </a:lnTo>
                <a:lnTo>
                  <a:pt x="2515632" y="0"/>
                </a:lnTo>
                <a:lnTo>
                  <a:pt x="2515632" y="55790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5" name="TextBox 25"/>
          <p:cNvSpPr txBox="1"/>
          <p:nvPr/>
        </p:nvSpPr>
        <p:spPr>
          <a:xfrm>
            <a:off x="13020749" y="5086350"/>
            <a:ext cx="4585508" cy="3349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8"/>
              </a:lnSpc>
              <a:spcBef>
                <a:spcPct val="0"/>
              </a:spcBef>
            </a:pPr>
            <a:r>
              <a:rPr lang="en-US" sz="2384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Изучение механики движений позволяет выявить потенциальные риски травм. Понимание механики движения помогает минимизировать ошибки и повысить эффективность тренировок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839148"/>
            <a:ext cx="18288000" cy="5691334"/>
            <a:chOff x="0" y="0"/>
            <a:chExt cx="4816593" cy="14989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498952"/>
            </a:xfrm>
            <a:custGeom>
              <a:avLst/>
              <a:gdLst/>
              <a:ahLst/>
              <a:cxnLst/>
              <a:rect l="l" t="t" r="r" b="b"/>
              <a:pathLst>
                <a:path w="4816592" h="1498952">
                  <a:moveTo>
                    <a:pt x="0" y="0"/>
                  </a:moveTo>
                  <a:lnTo>
                    <a:pt x="4816592" y="0"/>
                  </a:lnTo>
                  <a:lnTo>
                    <a:pt x="4816592" y="1498952"/>
                  </a:lnTo>
                  <a:lnTo>
                    <a:pt x="0" y="1498952"/>
                  </a:lnTo>
                  <a:close/>
                </a:path>
              </a:pathLst>
            </a:custGeom>
            <a:solidFill>
              <a:srgbClr val="54243E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15370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220173" y="5193659"/>
            <a:ext cx="7962954" cy="1027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66"/>
              </a:lnSpc>
              <a:spcBef>
                <a:spcPct val="0"/>
              </a:spcBef>
            </a:pPr>
            <a:r>
              <a:rPr lang="en-US" sz="6047">
                <a:solidFill>
                  <a:srgbClr val="FFE3DD"/>
                </a:solidFill>
                <a:latin typeface="Lazydog"/>
                <a:ea typeface="Lazydog"/>
                <a:cs typeface="Lazydog"/>
                <a:sym typeface="Lazydog"/>
              </a:rPr>
              <a:t>задачи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06172" y="6430694"/>
            <a:ext cx="6390955" cy="349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ctr">
              <a:lnSpc>
                <a:spcPts val="3499"/>
              </a:lnSpc>
              <a:buFont typeface="Arial"/>
              <a:buChar char="•"/>
            </a:pPr>
            <a:r>
              <a:rPr lang="en-US" sz="2499" dirty="0" err="1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Изучить</a:t>
            </a:r>
            <a:r>
              <a:rPr lang="en-US" sz="2499" dirty="0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влияние</a:t>
            </a:r>
            <a:r>
              <a:rPr lang="en-US" sz="2499" dirty="0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на</a:t>
            </a:r>
            <a:r>
              <a:rPr lang="en-US" sz="2499" dirty="0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физическое</a:t>
            </a:r>
            <a:r>
              <a:rPr lang="en-US" sz="2499" dirty="0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развитие</a:t>
            </a:r>
            <a:r>
              <a:rPr lang="en-US" sz="2499" dirty="0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, </a:t>
            </a:r>
            <a:r>
              <a:rPr lang="en-US" sz="2499" dirty="0" err="1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психоэмоционального</a:t>
            </a:r>
            <a:r>
              <a:rPr lang="en-US" sz="2499" dirty="0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благополучия</a:t>
            </a:r>
            <a:r>
              <a:rPr lang="en-US" sz="2499" dirty="0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 и </a:t>
            </a:r>
            <a:r>
              <a:rPr lang="en-US" sz="2499" dirty="0" err="1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социальных</a:t>
            </a:r>
            <a:r>
              <a:rPr lang="en-US" sz="2499" dirty="0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навыков</a:t>
            </a:r>
            <a:r>
              <a:rPr lang="en-US" sz="2499" dirty="0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;</a:t>
            </a:r>
          </a:p>
          <a:p>
            <a:pPr marL="539749" lvl="1" indent="-269875" algn="ctr">
              <a:lnSpc>
                <a:spcPts val="3499"/>
              </a:lnSpc>
              <a:buFont typeface="Arial"/>
              <a:buChar char="•"/>
            </a:pPr>
            <a:r>
              <a:rPr lang="en-US" sz="2499" dirty="0" err="1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Проанализировать</a:t>
            </a:r>
            <a:r>
              <a:rPr lang="en-US" sz="2499" dirty="0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риски</a:t>
            </a:r>
            <a:r>
              <a:rPr lang="en-US" sz="2499" dirty="0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 и </a:t>
            </a:r>
            <a:r>
              <a:rPr lang="en-US" sz="2499" dirty="0" err="1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травмоопасность</a:t>
            </a:r>
            <a:r>
              <a:rPr lang="en-US" sz="2499" dirty="0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худ.гимнастики</a:t>
            </a:r>
            <a:r>
              <a:rPr lang="en-US" sz="2499" dirty="0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;</a:t>
            </a:r>
          </a:p>
          <a:p>
            <a:pPr marL="539749" lvl="1" indent="-269875" algn="ctr">
              <a:lnSpc>
                <a:spcPts val="3499"/>
              </a:lnSpc>
              <a:buFont typeface="Arial"/>
              <a:buChar char="•"/>
            </a:pPr>
            <a:r>
              <a:rPr lang="en-US" sz="2499" dirty="0" err="1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Подготовить</a:t>
            </a:r>
            <a:r>
              <a:rPr lang="en-US" sz="2499" dirty="0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рекомендации</a:t>
            </a:r>
            <a:r>
              <a:rPr lang="en-US" sz="2499" dirty="0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для</a:t>
            </a:r>
            <a:r>
              <a:rPr lang="en-US" sz="2499" dirty="0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положительного</a:t>
            </a:r>
            <a:r>
              <a:rPr lang="en-US" sz="2499" dirty="0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влияния</a:t>
            </a:r>
            <a:r>
              <a:rPr lang="en-US" sz="2499" dirty="0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спорта</a:t>
            </a:r>
            <a:r>
              <a:rPr lang="en-US" sz="2499" dirty="0">
                <a:solidFill>
                  <a:srgbClr val="C2A49D"/>
                </a:solidFill>
                <a:latin typeface="Lazydog"/>
                <a:ea typeface="Lazydog"/>
                <a:cs typeface="Lazydog"/>
                <a:sym typeface="Lazydog"/>
              </a:rPr>
              <a:t>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5534030" y="785255"/>
            <a:ext cx="18054062" cy="21409575"/>
            <a:chOff x="0" y="0"/>
            <a:chExt cx="24072082" cy="28546101"/>
          </a:xfrm>
        </p:grpSpPr>
        <p:grpSp>
          <p:nvGrpSpPr>
            <p:cNvPr id="8" name="Group 8"/>
            <p:cNvGrpSpPr/>
            <p:nvPr/>
          </p:nvGrpSpPr>
          <p:grpSpPr>
            <a:xfrm>
              <a:off x="9109068" y="3171454"/>
              <a:ext cx="2156068" cy="2156068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4243E"/>
              </a:solidFill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9277805" flipH="1" flipV="1">
              <a:off x="4514665" y="2043170"/>
              <a:ext cx="15042753" cy="24459761"/>
            </a:xfrm>
            <a:custGeom>
              <a:avLst/>
              <a:gdLst/>
              <a:ahLst/>
              <a:cxnLst/>
              <a:rect l="l" t="t" r="r" b="b"/>
              <a:pathLst>
                <a:path w="15042753" h="24459761">
                  <a:moveTo>
                    <a:pt x="15042753" y="24459761"/>
                  </a:moveTo>
                  <a:lnTo>
                    <a:pt x="0" y="24459761"/>
                  </a:lnTo>
                  <a:lnTo>
                    <a:pt x="0" y="0"/>
                  </a:lnTo>
                  <a:lnTo>
                    <a:pt x="15042753" y="0"/>
                  </a:lnTo>
                  <a:lnTo>
                    <a:pt x="15042753" y="2445976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90872" y="214390"/>
            <a:ext cx="8115300" cy="1027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0"/>
              </a:lnSpc>
              <a:spcBef>
                <a:spcPct val="0"/>
              </a:spcBef>
            </a:pPr>
            <a:r>
              <a:rPr lang="en-US" sz="6050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Цель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555301" y="1184670"/>
            <a:ext cx="6664872" cy="3094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Основной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целью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ru-RU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исследования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является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ru-RU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изучение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влияния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занятий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художественной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гимнастикой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на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здоровье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девочек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младшего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школьного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возраста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, с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акцентом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на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физическое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,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психоэмоциональное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и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социальное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развитие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.</a:t>
            </a:r>
          </a:p>
        </p:txBody>
      </p:sp>
      <p:sp>
        <p:nvSpPr>
          <p:cNvPr id="14" name="Freeform 14"/>
          <p:cNvSpPr/>
          <p:nvPr/>
        </p:nvSpPr>
        <p:spPr>
          <a:xfrm>
            <a:off x="8900518" y="-6058864"/>
            <a:ext cx="7625869" cy="11095841"/>
          </a:xfrm>
          <a:custGeom>
            <a:avLst/>
            <a:gdLst/>
            <a:ahLst/>
            <a:cxnLst/>
            <a:rect l="l" t="t" r="r" b="b"/>
            <a:pathLst>
              <a:path w="7625869" h="11095841">
                <a:moveTo>
                  <a:pt x="0" y="0"/>
                </a:moveTo>
                <a:lnTo>
                  <a:pt x="7625869" y="0"/>
                </a:lnTo>
                <a:lnTo>
                  <a:pt x="7625869" y="11095841"/>
                </a:lnTo>
                <a:lnTo>
                  <a:pt x="0" y="110958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9204518" y="4497127"/>
            <a:ext cx="1599658" cy="1292317"/>
          </a:xfrm>
          <a:custGeom>
            <a:avLst/>
            <a:gdLst/>
            <a:ahLst/>
            <a:cxnLst/>
            <a:rect l="l" t="t" r="r" b="b"/>
            <a:pathLst>
              <a:path w="1599658" h="1292317">
                <a:moveTo>
                  <a:pt x="1599658" y="0"/>
                </a:moveTo>
                <a:lnTo>
                  <a:pt x="0" y="0"/>
                </a:lnTo>
                <a:lnTo>
                  <a:pt x="0" y="1292316"/>
                </a:lnTo>
                <a:lnTo>
                  <a:pt x="1599658" y="1292316"/>
                </a:lnTo>
                <a:lnTo>
                  <a:pt x="1599658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 flipH="1">
            <a:off x="0" y="3463722"/>
            <a:ext cx="1599658" cy="1292317"/>
          </a:xfrm>
          <a:custGeom>
            <a:avLst/>
            <a:gdLst/>
            <a:ahLst/>
            <a:cxnLst/>
            <a:rect l="l" t="t" r="r" b="b"/>
            <a:pathLst>
              <a:path w="1599658" h="1292317">
                <a:moveTo>
                  <a:pt x="1599658" y="0"/>
                </a:moveTo>
                <a:lnTo>
                  <a:pt x="0" y="0"/>
                </a:lnTo>
                <a:lnTo>
                  <a:pt x="0" y="1292317"/>
                </a:lnTo>
                <a:lnTo>
                  <a:pt x="1599658" y="1292317"/>
                </a:lnTo>
                <a:lnTo>
                  <a:pt x="1599658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Freeform 4"/>
          <p:cNvSpPr/>
          <p:nvPr/>
        </p:nvSpPr>
        <p:spPr>
          <a:xfrm flipH="1">
            <a:off x="1422356" y="310658"/>
            <a:ext cx="1463831" cy="1182585"/>
          </a:xfrm>
          <a:custGeom>
            <a:avLst/>
            <a:gdLst/>
            <a:ahLst/>
            <a:cxnLst/>
            <a:rect l="l" t="t" r="r" b="b"/>
            <a:pathLst>
              <a:path w="1463831" h="1182585">
                <a:moveTo>
                  <a:pt x="1463830" y="0"/>
                </a:moveTo>
                <a:lnTo>
                  <a:pt x="0" y="0"/>
                </a:lnTo>
                <a:lnTo>
                  <a:pt x="0" y="1182586"/>
                </a:lnTo>
                <a:lnTo>
                  <a:pt x="1463830" y="1182586"/>
                </a:lnTo>
                <a:lnTo>
                  <a:pt x="146383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>
            <a:off x="16578565" y="6122985"/>
            <a:ext cx="1463831" cy="1182585"/>
          </a:xfrm>
          <a:custGeom>
            <a:avLst/>
            <a:gdLst/>
            <a:ahLst/>
            <a:cxnLst/>
            <a:rect l="l" t="t" r="r" b="b"/>
            <a:pathLst>
              <a:path w="1463831" h="1182585">
                <a:moveTo>
                  <a:pt x="0" y="0"/>
                </a:moveTo>
                <a:lnTo>
                  <a:pt x="1463830" y="0"/>
                </a:lnTo>
                <a:lnTo>
                  <a:pt x="1463830" y="1182585"/>
                </a:lnTo>
                <a:lnTo>
                  <a:pt x="0" y="118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>
            <a:off x="14782835" y="8781753"/>
            <a:ext cx="1599658" cy="1292317"/>
          </a:xfrm>
          <a:custGeom>
            <a:avLst/>
            <a:gdLst/>
            <a:ahLst/>
            <a:cxnLst/>
            <a:rect l="l" t="t" r="r" b="b"/>
            <a:pathLst>
              <a:path w="1599658" h="1292317">
                <a:moveTo>
                  <a:pt x="0" y="0"/>
                </a:moveTo>
                <a:lnTo>
                  <a:pt x="1599658" y="0"/>
                </a:lnTo>
                <a:lnTo>
                  <a:pt x="1599658" y="1292317"/>
                </a:lnTo>
                <a:lnTo>
                  <a:pt x="0" y="12923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>
            <a:off x="5445163" y="5143285"/>
            <a:ext cx="1463831" cy="1182585"/>
          </a:xfrm>
          <a:custGeom>
            <a:avLst/>
            <a:gdLst/>
            <a:ahLst/>
            <a:cxnLst/>
            <a:rect l="l" t="t" r="r" b="b"/>
            <a:pathLst>
              <a:path w="1463831" h="1182585">
                <a:moveTo>
                  <a:pt x="0" y="0"/>
                </a:moveTo>
                <a:lnTo>
                  <a:pt x="1463830" y="0"/>
                </a:lnTo>
                <a:lnTo>
                  <a:pt x="1463830" y="1182585"/>
                </a:lnTo>
                <a:lnTo>
                  <a:pt x="0" y="118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Freeform 8"/>
          <p:cNvSpPr/>
          <p:nvPr/>
        </p:nvSpPr>
        <p:spPr>
          <a:xfrm>
            <a:off x="3769226" y="8674394"/>
            <a:ext cx="1599658" cy="1292317"/>
          </a:xfrm>
          <a:custGeom>
            <a:avLst/>
            <a:gdLst/>
            <a:ahLst/>
            <a:cxnLst/>
            <a:rect l="l" t="t" r="r" b="b"/>
            <a:pathLst>
              <a:path w="1599658" h="1292317">
                <a:moveTo>
                  <a:pt x="0" y="0"/>
                </a:moveTo>
                <a:lnTo>
                  <a:pt x="1599658" y="0"/>
                </a:lnTo>
                <a:lnTo>
                  <a:pt x="1599658" y="1292316"/>
                </a:lnTo>
                <a:lnTo>
                  <a:pt x="0" y="12923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Freeform 9"/>
          <p:cNvSpPr/>
          <p:nvPr/>
        </p:nvSpPr>
        <p:spPr>
          <a:xfrm>
            <a:off x="13627743" y="4830668"/>
            <a:ext cx="1599658" cy="1292317"/>
          </a:xfrm>
          <a:custGeom>
            <a:avLst/>
            <a:gdLst/>
            <a:ahLst/>
            <a:cxnLst/>
            <a:rect l="l" t="t" r="r" b="b"/>
            <a:pathLst>
              <a:path w="1599658" h="1292317">
                <a:moveTo>
                  <a:pt x="0" y="0"/>
                </a:moveTo>
                <a:lnTo>
                  <a:pt x="1599658" y="0"/>
                </a:lnTo>
                <a:lnTo>
                  <a:pt x="1599658" y="1292317"/>
                </a:lnTo>
                <a:lnTo>
                  <a:pt x="0" y="12923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0" name="Freeform 10"/>
          <p:cNvSpPr/>
          <p:nvPr/>
        </p:nvSpPr>
        <p:spPr>
          <a:xfrm flipH="1">
            <a:off x="14574488" y="212930"/>
            <a:ext cx="1463831" cy="1182585"/>
          </a:xfrm>
          <a:custGeom>
            <a:avLst/>
            <a:gdLst/>
            <a:ahLst/>
            <a:cxnLst/>
            <a:rect l="l" t="t" r="r" b="b"/>
            <a:pathLst>
              <a:path w="1463831" h="1182585">
                <a:moveTo>
                  <a:pt x="1463830" y="0"/>
                </a:moveTo>
                <a:lnTo>
                  <a:pt x="0" y="0"/>
                </a:lnTo>
                <a:lnTo>
                  <a:pt x="0" y="1182585"/>
                </a:lnTo>
                <a:lnTo>
                  <a:pt x="1463830" y="1182585"/>
                </a:lnTo>
                <a:lnTo>
                  <a:pt x="146383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>
          <a:xfrm flipH="1">
            <a:off x="9632252" y="8674394"/>
            <a:ext cx="1599658" cy="1292317"/>
          </a:xfrm>
          <a:custGeom>
            <a:avLst/>
            <a:gdLst/>
            <a:ahLst/>
            <a:cxnLst/>
            <a:rect l="l" t="t" r="r" b="b"/>
            <a:pathLst>
              <a:path w="1599658" h="1292317">
                <a:moveTo>
                  <a:pt x="1599658" y="0"/>
                </a:moveTo>
                <a:lnTo>
                  <a:pt x="0" y="0"/>
                </a:lnTo>
                <a:lnTo>
                  <a:pt x="0" y="1292316"/>
                </a:lnTo>
                <a:lnTo>
                  <a:pt x="1599658" y="1292316"/>
                </a:lnTo>
                <a:lnTo>
                  <a:pt x="1599658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2" name="Freeform 12"/>
          <p:cNvSpPr/>
          <p:nvPr/>
        </p:nvSpPr>
        <p:spPr>
          <a:xfrm>
            <a:off x="17011358" y="2774702"/>
            <a:ext cx="1463831" cy="1182585"/>
          </a:xfrm>
          <a:custGeom>
            <a:avLst/>
            <a:gdLst/>
            <a:ahLst/>
            <a:cxnLst/>
            <a:rect l="l" t="t" r="r" b="b"/>
            <a:pathLst>
              <a:path w="1463831" h="1182585">
                <a:moveTo>
                  <a:pt x="0" y="0"/>
                </a:moveTo>
                <a:lnTo>
                  <a:pt x="1463831" y="0"/>
                </a:lnTo>
                <a:lnTo>
                  <a:pt x="1463831" y="1182585"/>
                </a:lnTo>
                <a:lnTo>
                  <a:pt x="0" y="118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3" name="Freeform 13"/>
          <p:cNvSpPr/>
          <p:nvPr/>
        </p:nvSpPr>
        <p:spPr>
          <a:xfrm flipH="1">
            <a:off x="902945" y="6821701"/>
            <a:ext cx="1599658" cy="1292317"/>
          </a:xfrm>
          <a:custGeom>
            <a:avLst/>
            <a:gdLst/>
            <a:ahLst/>
            <a:cxnLst/>
            <a:rect l="l" t="t" r="r" b="b"/>
            <a:pathLst>
              <a:path w="1599658" h="1292317">
                <a:moveTo>
                  <a:pt x="1599658" y="0"/>
                </a:moveTo>
                <a:lnTo>
                  <a:pt x="0" y="0"/>
                </a:lnTo>
                <a:lnTo>
                  <a:pt x="0" y="1292317"/>
                </a:lnTo>
                <a:lnTo>
                  <a:pt x="1599658" y="1292317"/>
                </a:lnTo>
                <a:lnTo>
                  <a:pt x="1599658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4" name="TextBox 14"/>
          <p:cNvSpPr txBox="1"/>
          <p:nvPr/>
        </p:nvSpPr>
        <p:spPr>
          <a:xfrm>
            <a:off x="4276106" y="329908"/>
            <a:ext cx="10298382" cy="124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17"/>
              </a:lnSpc>
              <a:spcBef>
                <a:spcPct val="0"/>
              </a:spcBef>
            </a:pPr>
            <a:r>
              <a:rPr lang="en-US" sz="7226" dirty="0" err="1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Физическое</a:t>
            </a:r>
            <a:r>
              <a:rPr lang="en-US" sz="7226" dirty="0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7226" dirty="0" err="1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развитие</a:t>
            </a:r>
            <a:endParaRPr lang="en-US" sz="7226" dirty="0">
              <a:solidFill>
                <a:srgbClr val="54243E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484453" y="1517942"/>
            <a:ext cx="10000514" cy="130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Художественная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гимнастика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оказывает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положительное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влияние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на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физическое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развитие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человека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,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способствуя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развитию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силы,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гибкости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,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координации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и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выносливости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236395" y="3371337"/>
            <a:ext cx="6496118" cy="3113827"/>
            <a:chOff x="0" y="0"/>
            <a:chExt cx="8661490" cy="415177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8661490" cy="4151770"/>
              <a:chOff x="0" y="0"/>
              <a:chExt cx="1710912" cy="820103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710912" cy="820103"/>
              </a:xfrm>
              <a:custGeom>
                <a:avLst/>
                <a:gdLst/>
                <a:ahLst/>
                <a:cxnLst/>
                <a:rect l="l" t="t" r="r" b="b"/>
                <a:pathLst>
                  <a:path w="1710912" h="820103">
                    <a:moveTo>
                      <a:pt x="60781" y="0"/>
                    </a:moveTo>
                    <a:lnTo>
                      <a:pt x="1650131" y="0"/>
                    </a:lnTo>
                    <a:cubicBezTo>
                      <a:pt x="1683699" y="0"/>
                      <a:pt x="1710912" y="27212"/>
                      <a:pt x="1710912" y="60781"/>
                    </a:cubicBezTo>
                    <a:lnTo>
                      <a:pt x="1710912" y="759322"/>
                    </a:lnTo>
                    <a:cubicBezTo>
                      <a:pt x="1710912" y="792890"/>
                      <a:pt x="1683699" y="820103"/>
                      <a:pt x="1650131" y="820103"/>
                    </a:cubicBezTo>
                    <a:lnTo>
                      <a:pt x="60781" y="820103"/>
                    </a:lnTo>
                    <a:cubicBezTo>
                      <a:pt x="27212" y="820103"/>
                      <a:pt x="0" y="792890"/>
                      <a:pt x="0" y="759322"/>
                    </a:cubicBezTo>
                    <a:lnTo>
                      <a:pt x="0" y="60781"/>
                    </a:lnTo>
                    <a:cubicBezTo>
                      <a:pt x="0" y="27212"/>
                      <a:pt x="27212" y="0"/>
                      <a:pt x="60781" y="0"/>
                    </a:cubicBezTo>
                    <a:close/>
                  </a:path>
                </a:pathLst>
              </a:custGeom>
              <a:solidFill>
                <a:srgbClr val="E8A9CB">
                  <a:alpha val="81961"/>
                </a:srgbClr>
              </a:solidFill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1710912" cy="8582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2433683" y="224584"/>
              <a:ext cx="3794124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dirty="0">
                  <a:solidFill>
                    <a:srgbClr val="54243E"/>
                  </a:solidFill>
                  <a:latin typeface="Lazydog"/>
                  <a:ea typeface="Lazydog"/>
                  <a:cs typeface="Lazydog"/>
                  <a:sym typeface="Lazydog"/>
                </a:rPr>
                <a:t>Развитие силы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91344" y="957703"/>
              <a:ext cx="7904406" cy="2893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dirty="0" err="1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Упражнения</a:t>
              </a:r>
              <a:r>
                <a:rPr lang="en-US" sz="2499" dirty="0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 в </a:t>
              </a:r>
              <a:r>
                <a:rPr lang="en-US" sz="2499" dirty="0" err="1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художественной</a:t>
              </a:r>
              <a:r>
                <a:rPr lang="en-US" sz="2499" dirty="0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 </a:t>
              </a:r>
              <a:r>
                <a:rPr lang="en-US" sz="2499" dirty="0" err="1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гимнастике</a:t>
              </a:r>
              <a:r>
                <a:rPr lang="en-US" sz="2499" dirty="0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 </a:t>
              </a:r>
              <a:r>
                <a:rPr lang="en-US" sz="2499" dirty="0" err="1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требуют</a:t>
              </a:r>
              <a:r>
                <a:rPr lang="en-US" sz="2499" dirty="0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 </a:t>
              </a:r>
              <a:r>
                <a:rPr lang="en-US" sz="2499" dirty="0" err="1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силового</a:t>
              </a:r>
              <a:r>
                <a:rPr lang="en-US" sz="2499" dirty="0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 </a:t>
              </a:r>
              <a:r>
                <a:rPr lang="en-US" sz="2499" dirty="0" err="1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напряжения</a:t>
              </a:r>
              <a:r>
                <a:rPr lang="en-US" sz="2499" dirty="0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 </a:t>
              </a:r>
              <a:r>
                <a:rPr lang="en-US" sz="2499" dirty="0" err="1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всех</a:t>
              </a:r>
              <a:r>
                <a:rPr lang="en-US" sz="2499" dirty="0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 </a:t>
              </a:r>
              <a:r>
                <a:rPr lang="en-US" sz="2499" dirty="0" err="1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групп</a:t>
              </a:r>
              <a:r>
                <a:rPr lang="en-US" sz="2499" dirty="0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 </a:t>
              </a:r>
              <a:r>
                <a:rPr lang="en-US" sz="2499" dirty="0" err="1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мышц</a:t>
              </a:r>
              <a:r>
                <a:rPr lang="en-US" sz="2499" dirty="0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, </a:t>
              </a:r>
              <a:r>
                <a:rPr lang="en-US" sz="2499" dirty="0" err="1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что</a:t>
              </a:r>
              <a:r>
                <a:rPr lang="en-US" sz="2499" dirty="0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 </a:t>
              </a:r>
              <a:r>
                <a:rPr lang="en-US" sz="2499" dirty="0" err="1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приводит</a:t>
              </a:r>
              <a:r>
                <a:rPr lang="en-US" sz="2499" dirty="0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 к </a:t>
              </a:r>
              <a:r>
                <a:rPr lang="en-US" sz="2499" dirty="0" err="1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их</a:t>
              </a:r>
              <a:r>
                <a:rPr lang="en-US" sz="2499" dirty="0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 </a:t>
              </a:r>
              <a:r>
                <a:rPr lang="en-US" sz="2499" dirty="0" err="1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укреплению</a:t>
              </a:r>
              <a:r>
                <a:rPr lang="en-US" sz="2499" dirty="0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 и </a:t>
              </a:r>
              <a:r>
                <a:rPr lang="en-US" sz="2499" dirty="0" err="1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развитию</a:t>
              </a:r>
              <a:r>
                <a:rPr lang="en-US" sz="2499" dirty="0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515240" y="3371337"/>
            <a:ext cx="6496118" cy="3113827"/>
            <a:chOff x="0" y="0"/>
            <a:chExt cx="8661490" cy="4151770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8661490" cy="4151770"/>
              <a:chOff x="0" y="0"/>
              <a:chExt cx="1710912" cy="82010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710912" cy="820103"/>
              </a:xfrm>
              <a:custGeom>
                <a:avLst/>
                <a:gdLst/>
                <a:ahLst/>
                <a:cxnLst/>
                <a:rect l="l" t="t" r="r" b="b"/>
                <a:pathLst>
                  <a:path w="1710912" h="820103">
                    <a:moveTo>
                      <a:pt x="60781" y="0"/>
                    </a:moveTo>
                    <a:lnTo>
                      <a:pt x="1650131" y="0"/>
                    </a:lnTo>
                    <a:cubicBezTo>
                      <a:pt x="1683699" y="0"/>
                      <a:pt x="1710912" y="27212"/>
                      <a:pt x="1710912" y="60781"/>
                    </a:cubicBezTo>
                    <a:lnTo>
                      <a:pt x="1710912" y="759322"/>
                    </a:lnTo>
                    <a:cubicBezTo>
                      <a:pt x="1710912" y="792890"/>
                      <a:pt x="1683699" y="820103"/>
                      <a:pt x="1650131" y="820103"/>
                    </a:cubicBezTo>
                    <a:lnTo>
                      <a:pt x="60781" y="820103"/>
                    </a:lnTo>
                    <a:cubicBezTo>
                      <a:pt x="27212" y="820103"/>
                      <a:pt x="0" y="792890"/>
                      <a:pt x="0" y="759322"/>
                    </a:cubicBezTo>
                    <a:lnTo>
                      <a:pt x="0" y="60781"/>
                    </a:lnTo>
                    <a:cubicBezTo>
                      <a:pt x="0" y="27212"/>
                      <a:pt x="27212" y="0"/>
                      <a:pt x="60781" y="0"/>
                    </a:cubicBezTo>
                    <a:close/>
                  </a:path>
                </a:pathLst>
              </a:custGeom>
              <a:solidFill>
                <a:srgbClr val="E8A9CB">
                  <a:alpha val="81961"/>
                </a:srgbClr>
              </a:solidFill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1710912" cy="8582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2433683" y="224584"/>
              <a:ext cx="4199927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dirty="0">
                  <a:solidFill>
                    <a:srgbClr val="54243E"/>
                  </a:solidFill>
                  <a:latin typeface="Lazydog"/>
                  <a:ea typeface="Lazydog"/>
                  <a:cs typeface="Lazydog"/>
                  <a:sym typeface="Lazydog"/>
                </a:rPr>
                <a:t>Развитие </a:t>
              </a:r>
              <a:r>
                <a:rPr lang="en-US" sz="2499" dirty="0" err="1">
                  <a:solidFill>
                    <a:srgbClr val="54243E"/>
                  </a:solidFill>
                  <a:latin typeface="Lazydog"/>
                  <a:ea typeface="Lazydog"/>
                  <a:cs typeface="Lazydog"/>
                  <a:sym typeface="Lazydog"/>
                </a:rPr>
                <a:t>гибкости</a:t>
              </a:r>
              <a:endParaRPr lang="en-US" sz="2499" dirty="0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581443" y="927576"/>
              <a:ext cx="7904406" cy="2893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Художественная гимнастика включает упражнения по растяжке, способствующие улучшению гибкости тела и предотвращению травм.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236395" y="6821701"/>
            <a:ext cx="6496118" cy="3095728"/>
            <a:chOff x="0" y="0"/>
            <a:chExt cx="8661490" cy="4127638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8661490" cy="4127638"/>
              <a:chOff x="0" y="0"/>
              <a:chExt cx="1710912" cy="81533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710912" cy="815336"/>
              </a:xfrm>
              <a:custGeom>
                <a:avLst/>
                <a:gdLst/>
                <a:ahLst/>
                <a:cxnLst/>
                <a:rect l="l" t="t" r="r" b="b"/>
                <a:pathLst>
                  <a:path w="1710912" h="815336">
                    <a:moveTo>
                      <a:pt x="60781" y="0"/>
                    </a:moveTo>
                    <a:lnTo>
                      <a:pt x="1650131" y="0"/>
                    </a:lnTo>
                    <a:cubicBezTo>
                      <a:pt x="1683699" y="0"/>
                      <a:pt x="1710912" y="27212"/>
                      <a:pt x="1710912" y="60781"/>
                    </a:cubicBezTo>
                    <a:lnTo>
                      <a:pt x="1710912" y="754555"/>
                    </a:lnTo>
                    <a:cubicBezTo>
                      <a:pt x="1710912" y="788124"/>
                      <a:pt x="1683699" y="815336"/>
                      <a:pt x="1650131" y="815336"/>
                    </a:cubicBezTo>
                    <a:lnTo>
                      <a:pt x="60781" y="815336"/>
                    </a:lnTo>
                    <a:cubicBezTo>
                      <a:pt x="27212" y="815336"/>
                      <a:pt x="0" y="788124"/>
                      <a:pt x="0" y="754555"/>
                    </a:cubicBezTo>
                    <a:lnTo>
                      <a:pt x="0" y="60781"/>
                    </a:lnTo>
                    <a:cubicBezTo>
                      <a:pt x="0" y="27212"/>
                      <a:pt x="27212" y="0"/>
                      <a:pt x="60781" y="0"/>
                    </a:cubicBezTo>
                    <a:close/>
                  </a:path>
                </a:pathLst>
              </a:custGeom>
              <a:solidFill>
                <a:srgbClr val="E8A9CB">
                  <a:alpha val="81961"/>
                </a:srgbClr>
              </a:solidFill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1710912" cy="8534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1335657" y="167233"/>
              <a:ext cx="6227807" cy="1140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dirty="0">
                  <a:solidFill>
                    <a:srgbClr val="54243E"/>
                  </a:solidFill>
                  <a:latin typeface="Lazydog"/>
                  <a:ea typeface="Lazydog"/>
                  <a:cs typeface="Lazydog"/>
                  <a:sym typeface="Lazydog"/>
                </a:rPr>
                <a:t>Развитие </a:t>
              </a:r>
              <a:r>
                <a:rPr lang="en-US" sz="2499" dirty="0" err="1">
                  <a:solidFill>
                    <a:srgbClr val="54243E"/>
                  </a:solidFill>
                  <a:latin typeface="Lazydog"/>
                  <a:ea typeface="Lazydog"/>
                  <a:cs typeface="Lazydog"/>
                  <a:sym typeface="Lazydog"/>
                </a:rPr>
                <a:t>координации</a:t>
              </a:r>
              <a:r>
                <a:rPr lang="en-US" sz="2499" dirty="0">
                  <a:solidFill>
                    <a:srgbClr val="54243E"/>
                  </a:solidFill>
                  <a:latin typeface="Lazydog"/>
                  <a:ea typeface="Lazydog"/>
                  <a:cs typeface="Lazydog"/>
                  <a:sym typeface="Lazydog"/>
                </a:rPr>
                <a:t> и </a:t>
              </a:r>
              <a:r>
                <a:rPr lang="en-US" sz="2499" dirty="0" err="1">
                  <a:solidFill>
                    <a:srgbClr val="54243E"/>
                  </a:solidFill>
                  <a:latin typeface="Lazydog"/>
                  <a:ea typeface="Lazydog"/>
                  <a:cs typeface="Lazydog"/>
                  <a:sym typeface="Lazydog"/>
                </a:rPr>
                <a:t>равновесия</a:t>
              </a:r>
              <a:endParaRPr lang="en-US" sz="2499" dirty="0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97358" y="1261699"/>
              <a:ext cx="7904406" cy="2646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  <a:spcBef>
                  <a:spcPct val="0"/>
                </a:spcBef>
              </a:pPr>
              <a:r>
                <a:rPr lang="en-US" sz="2300" dirty="0" err="1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Точные</a:t>
              </a:r>
              <a:r>
                <a:rPr lang="en-US" sz="2300" dirty="0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 </a:t>
              </a:r>
              <a:r>
                <a:rPr lang="en-US" sz="2300" dirty="0" err="1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движения</a:t>
              </a:r>
              <a:r>
                <a:rPr lang="en-US" sz="2300" dirty="0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 и </a:t>
              </a:r>
              <a:r>
                <a:rPr lang="en-US" sz="2300" dirty="0" err="1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управление</a:t>
              </a:r>
              <a:r>
                <a:rPr lang="en-US" sz="2300" dirty="0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 </a:t>
              </a:r>
              <a:r>
                <a:rPr lang="en-US" sz="2300" dirty="0" err="1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равновесием</a:t>
              </a:r>
              <a:r>
                <a:rPr lang="en-US" sz="2300" dirty="0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 </a:t>
              </a:r>
              <a:r>
                <a:rPr lang="en-US" sz="2300" dirty="0" err="1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являются</a:t>
              </a:r>
              <a:r>
                <a:rPr lang="en-US" sz="2300" dirty="0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 </a:t>
              </a:r>
              <a:r>
                <a:rPr lang="en-US" sz="2300" dirty="0" err="1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неотъемлемой</a:t>
              </a:r>
              <a:r>
                <a:rPr lang="en-US" sz="2300" dirty="0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 </a:t>
              </a:r>
              <a:r>
                <a:rPr lang="en-US" sz="2300" dirty="0" err="1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частью</a:t>
              </a:r>
              <a:r>
                <a:rPr lang="en-US" sz="2300" dirty="0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 </a:t>
              </a:r>
              <a:r>
                <a:rPr lang="en-US" sz="2300" dirty="0" err="1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художественной</a:t>
              </a:r>
              <a:r>
                <a:rPr lang="en-US" sz="2300" dirty="0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 </a:t>
              </a:r>
              <a:r>
                <a:rPr lang="en-US" sz="2300" dirty="0" err="1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гимнастики</a:t>
              </a:r>
              <a:r>
                <a:rPr lang="en-US" sz="2300" dirty="0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, </a:t>
              </a:r>
              <a:r>
                <a:rPr lang="en-US" sz="2300" dirty="0" err="1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что</a:t>
              </a:r>
              <a:r>
                <a:rPr lang="en-US" sz="2300" dirty="0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 </a:t>
              </a:r>
              <a:r>
                <a:rPr lang="en-US" sz="2300" dirty="0" err="1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требует</a:t>
              </a:r>
              <a:r>
                <a:rPr lang="en-US" sz="2300" dirty="0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 </a:t>
              </a:r>
              <a:r>
                <a:rPr lang="en-US" sz="2300" dirty="0" err="1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развития</a:t>
              </a:r>
              <a:r>
                <a:rPr lang="en-US" sz="2300" dirty="0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 </a:t>
              </a:r>
              <a:r>
                <a:rPr lang="en-US" sz="2300" dirty="0" err="1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координации</a:t>
              </a:r>
              <a:r>
                <a:rPr lang="en-US" sz="2300" dirty="0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 и силы </a:t>
              </a:r>
              <a:r>
                <a:rPr lang="en-US" sz="2300" dirty="0" err="1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воли</a:t>
              </a:r>
              <a:r>
                <a:rPr lang="en-US" sz="2300" dirty="0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.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0515240" y="6821701"/>
            <a:ext cx="6496118" cy="3095728"/>
            <a:chOff x="0" y="0"/>
            <a:chExt cx="8661490" cy="4127638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8661490" cy="4127638"/>
              <a:chOff x="0" y="0"/>
              <a:chExt cx="1710912" cy="815336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710912" cy="815336"/>
              </a:xfrm>
              <a:custGeom>
                <a:avLst/>
                <a:gdLst/>
                <a:ahLst/>
                <a:cxnLst/>
                <a:rect l="l" t="t" r="r" b="b"/>
                <a:pathLst>
                  <a:path w="1710912" h="815336">
                    <a:moveTo>
                      <a:pt x="60781" y="0"/>
                    </a:moveTo>
                    <a:lnTo>
                      <a:pt x="1650131" y="0"/>
                    </a:lnTo>
                    <a:cubicBezTo>
                      <a:pt x="1683699" y="0"/>
                      <a:pt x="1710912" y="27212"/>
                      <a:pt x="1710912" y="60781"/>
                    </a:cubicBezTo>
                    <a:lnTo>
                      <a:pt x="1710912" y="754555"/>
                    </a:lnTo>
                    <a:cubicBezTo>
                      <a:pt x="1710912" y="788124"/>
                      <a:pt x="1683699" y="815336"/>
                      <a:pt x="1650131" y="815336"/>
                    </a:cubicBezTo>
                    <a:lnTo>
                      <a:pt x="60781" y="815336"/>
                    </a:lnTo>
                    <a:cubicBezTo>
                      <a:pt x="27212" y="815336"/>
                      <a:pt x="0" y="788124"/>
                      <a:pt x="0" y="754555"/>
                    </a:cubicBezTo>
                    <a:lnTo>
                      <a:pt x="0" y="60781"/>
                    </a:lnTo>
                    <a:cubicBezTo>
                      <a:pt x="0" y="27212"/>
                      <a:pt x="27212" y="0"/>
                      <a:pt x="60781" y="0"/>
                    </a:cubicBezTo>
                    <a:close/>
                  </a:path>
                </a:pathLst>
              </a:custGeom>
              <a:solidFill>
                <a:srgbClr val="E8A9CB">
                  <a:alpha val="81961"/>
                </a:srgbClr>
              </a:solidFill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38100"/>
                <a:ext cx="1710912" cy="8534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1462514" y="268251"/>
              <a:ext cx="5962067" cy="556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dirty="0">
                  <a:solidFill>
                    <a:srgbClr val="54243E"/>
                  </a:solidFill>
                  <a:latin typeface="Lazydog"/>
                  <a:ea typeface="Lazydog"/>
                  <a:cs typeface="Lazydog"/>
                  <a:sym typeface="Lazydog"/>
                </a:rPr>
                <a:t>Развитие </a:t>
              </a:r>
              <a:r>
                <a:rPr lang="en-US" sz="2499" dirty="0" err="1">
                  <a:solidFill>
                    <a:srgbClr val="54243E"/>
                  </a:solidFill>
                  <a:latin typeface="Lazydog"/>
                  <a:ea typeface="Lazydog"/>
                  <a:cs typeface="Lazydog"/>
                  <a:sym typeface="Lazydog"/>
                </a:rPr>
                <a:t>выносливости</a:t>
              </a:r>
              <a:endParaRPr lang="en-US" sz="2499" dirty="0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955559" y="948395"/>
              <a:ext cx="7110864" cy="2996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6"/>
                </a:lnSpc>
                <a:spcBef>
                  <a:spcPct val="0"/>
                </a:spcBef>
              </a:pPr>
              <a:r>
                <a:rPr lang="en-US" sz="2154">
                  <a:solidFill>
                    <a:srgbClr val="9B577C"/>
                  </a:solidFill>
                  <a:latin typeface="Lazydog"/>
                  <a:ea typeface="Lazydog"/>
                  <a:cs typeface="Lazydog"/>
                  <a:sym typeface="Lazydog"/>
                </a:rPr>
                <a:t>Регулярные тренировки в художественной гимнастике способствуют повышению уровня выносливости, что позволяет спортсмену выполнять сложные движения с легкостью и точностью.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9204518" y="4497127"/>
            <a:ext cx="1599658" cy="1292317"/>
          </a:xfrm>
          <a:custGeom>
            <a:avLst/>
            <a:gdLst/>
            <a:ahLst/>
            <a:cxnLst/>
            <a:rect l="l" t="t" r="r" b="b"/>
            <a:pathLst>
              <a:path w="1599658" h="1292317">
                <a:moveTo>
                  <a:pt x="1599658" y="0"/>
                </a:moveTo>
                <a:lnTo>
                  <a:pt x="0" y="0"/>
                </a:lnTo>
                <a:lnTo>
                  <a:pt x="0" y="1292316"/>
                </a:lnTo>
                <a:lnTo>
                  <a:pt x="1599658" y="1292316"/>
                </a:lnTo>
                <a:lnTo>
                  <a:pt x="1599658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 flipH="1">
            <a:off x="0" y="3463722"/>
            <a:ext cx="1599658" cy="1292317"/>
          </a:xfrm>
          <a:custGeom>
            <a:avLst/>
            <a:gdLst/>
            <a:ahLst/>
            <a:cxnLst/>
            <a:rect l="l" t="t" r="r" b="b"/>
            <a:pathLst>
              <a:path w="1599658" h="1292317">
                <a:moveTo>
                  <a:pt x="1599658" y="0"/>
                </a:moveTo>
                <a:lnTo>
                  <a:pt x="0" y="0"/>
                </a:lnTo>
                <a:lnTo>
                  <a:pt x="0" y="1292317"/>
                </a:lnTo>
                <a:lnTo>
                  <a:pt x="1599658" y="1292317"/>
                </a:lnTo>
                <a:lnTo>
                  <a:pt x="1599658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Freeform 4"/>
          <p:cNvSpPr/>
          <p:nvPr/>
        </p:nvSpPr>
        <p:spPr>
          <a:xfrm>
            <a:off x="1422356" y="310658"/>
            <a:ext cx="1463831" cy="1182585"/>
          </a:xfrm>
          <a:custGeom>
            <a:avLst/>
            <a:gdLst/>
            <a:ahLst/>
            <a:cxnLst/>
            <a:rect l="l" t="t" r="r" b="b"/>
            <a:pathLst>
              <a:path w="1463831" h="1182585">
                <a:moveTo>
                  <a:pt x="0" y="0"/>
                </a:moveTo>
                <a:lnTo>
                  <a:pt x="1463830" y="0"/>
                </a:lnTo>
                <a:lnTo>
                  <a:pt x="1463830" y="1182586"/>
                </a:lnTo>
                <a:lnTo>
                  <a:pt x="0" y="11825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>
            <a:off x="16578565" y="6122985"/>
            <a:ext cx="1463831" cy="1182585"/>
          </a:xfrm>
          <a:custGeom>
            <a:avLst/>
            <a:gdLst/>
            <a:ahLst/>
            <a:cxnLst/>
            <a:rect l="l" t="t" r="r" b="b"/>
            <a:pathLst>
              <a:path w="1463831" h="1182585">
                <a:moveTo>
                  <a:pt x="0" y="0"/>
                </a:moveTo>
                <a:lnTo>
                  <a:pt x="1463830" y="0"/>
                </a:lnTo>
                <a:lnTo>
                  <a:pt x="1463830" y="1182585"/>
                </a:lnTo>
                <a:lnTo>
                  <a:pt x="0" y="118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>
            <a:off x="14782835" y="8781753"/>
            <a:ext cx="1599658" cy="1292317"/>
          </a:xfrm>
          <a:custGeom>
            <a:avLst/>
            <a:gdLst/>
            <a:ahLst/>
            <a:cxnLst/>
            <a:rect l="l" t="t" r="r" b="b"/>
            <a:pathLst>
              <a:path w="1599658" h="1292317">
                <a:moveTo>
                  <a:pt x="0" y="0"/>
                </a:moveTo>
                <a:lnTo>
                  <a:pt x="1599658" y="0"/>
                </a:lnTo>
                <a:lnTo>
                  <a:pt x="1599658" y="1292317"/>
                </a:lnTo>
                <a:lnTo>
                  <a:pt x="0" y="12923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>
            <a:off x="5445163" y="5143285"/>
            <a:ext cx="1463831" cy="1182585"/>
          </a:xfrm>
          <a:custGeom>
            <a:avLst/>
            <a:gdLst/>
            <a:ahLst/>
            <a:cxnLst/>
            <a:rect l="l" t="t" r="r" b="b"/>
            <a:pathLst>
              <a:path w="1463831" h="1182585">
                <a:moveTo>
                  <a:pt x="0" y="0"/>
                </a:moveTo>
                <a:lnTo>
                  <a:pt x="1463830" y="0"/>
                </a:lnTo>
                <a:lnTo>
                  <a:pt x="1463830" y="1182585"/>
                </a:lnTo>
                <a:lnTo>
                  <a:pt x="0" y="118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Freeform 8"/>
          <p:cNvSpPr/>
          <p:nvPr/>
        </p:nvSpPr>
        <p:spPr>
          <a:xfrm>
            <a:off x="3769226" y="8674394"/>
            <a:ext cx="1599658" cy="1292317"/>
          </a:xfrm>
          <a:custGeom>
            <a:avLst/>
            <a:gdLst/>
            <a:ahLst/>
            <a:cxnLst/>
            <a:rect l="l" t="t" r="r" b="b"/>
            <a:pathLst>
              <a:path w="1599658" h="1292317">
                <a:moveTo>
                  <a:pt x="0" y="0"/>
                </a:moveTo>
                <a:lnTo>
                  <a:pt x="1599658" y="0"/>
                </a:lnTo>
                <a:lnTo>
                  <a:pt x="1599658" y="1292316"/>
                </a:lnTo>
                <a:lnTo>
                  <a:pt x="0" y="12923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Freeform 9"/>
          <p:cNvSpPr/>
          <p:nvPr/>
        </p:nvSpPr>
        <p:spPr>
          <a:xfrm>
            <a:off x="13627743" y="4830668"/>
            <a:ext cx="1599658" cy="1292317"/>
          </a:xfrm>
          <a:custGeom>
            <a:avLst/>
            <a:gdLst/>
            <a:ahLst/>
            <a:cxnLst/>
            <a:rect l="l" t="t" r="r" b="b"/>
            <a:pathLst>
              <a:path w="1599658" h="1292317">
                <a:moveTo>
                  <a:pt x="0" y="0"/>
                </a:moveTo>
                <a:lnTo>
                  <a:pt x="1599658" y="0"/>
                </a:lnTo>
                <a:lnTo>
                  <a:pt x="1599658" y="1292317"/>
                </a:lnTo>
                <a:lnTo>
                  <a:pt x="0" y="12923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0" name="Freeform 10"/>
          <p:cNvSpPr/>
          <p:nvPr/>
        </p:nvSpPr>
        <p:spPr>
          <a:xfrm flipH="1">
            <a:off x="15795469" y="115741"/>
            <a:ext cx="1463831" cy="1182585"/>
          </a:xfrm>
          <a:custGeom>
            <a:avLst/>
            <a:gdLst/>
            <a:ahLst/>
            <a:cxnLst/>
            <a:rect l="l" t="t" r="r" b="b"/>
            <a:pathLst>
              <a:path w="1463831" h="1182585">
                <a:moveTo>
                  <a:pt x="1463831" y="0"/>
                </a:moveTo>
                <a:lnTo>
                  <a:pt x="0" y="0"/>
                </a:lnTo>
                <a:lnTo>
                  <a:pt x="0" y="1182586"/>
                </a:lnTo>
                <a:lnTo>
                  <a:pt x="1463831" y="1182586"/>
                </a:lnTo>
                <a:lnTo>
                  <a:pt x="1463831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>
          <a:xfrm flipH="1">
            <a:off x="9632252" y="8674394"/>
            <a:ext cx="1599658" cy="1292317"/>
          </a:xfrm>
          <a:custGeom>
            <a:avLst/>
            <a:gdLst/>
            <a:ahLst/>
            <a:cxnLst/>
            <a:rect l="l" t="t" r="r" b="b"/>
            <a:pathLst>
              <a:path w="1599658" h="1292317">
                <a:moveTo>
                  <a:pt x="1599658" y="0"/>
                </a:moveTo>
                <a:lnTo>
                  <a:pt x="0" y="0"/>
                </a:lnTo>
                <a:lnTo>
                  <a:pt x="0" y="1292316"/>
                </a:lnTo>
                <a:lnTo>
                  <a:pt x="1599658" y="1292316"/>
                </a:lnTo>
                <a:lnTo>
                  <a:pt x="1599658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2" name="Freeform 12"/>
          <p:cNvSpPr/>
          <p:nvPr/>
        </p:nvSpPr>
        <p:spPr>
          <a:xfrm>
            <a:off x="17011358" y="2774702"/>
            <a:ext cx="1463831" cy="1182585"/>
          </a:xfrm>
          <a:custGeom>
            <a:avLst/>
            <a:gdLst/>
            <a:ahLst/>
            <a:cxnLst/>
            <a:rect l="l" t="t" r="r" b="b"/>
            <a:pathLst>
              <a:path w="1463831" h="1182585">
                <a:moveTo>
                  <a:pt x="0" y="0"/>
                </a:moveTo>
                <a:lnTo>
                  <a:pt x="1463831" y="0"/>
                </a:lnTo>
                <a:lnTo>
                  <a:pt x="1463831" y="1182585"/>
                </a:lnTo>
                <a:lnTo>
                  <a:pt x="0" y="118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3" name="Freeform 13"/>
          <p:cNvSpPr/>
          <p:nvPr/>
        </p:nvSpPr>
        <p:spPr>
          <a:xfrm flipH="1">
            <a:off x="902945" y="6821701"/>
            <a:ext cx="1599658" cy="1292317"/>
          </a:xfrm>
          <a:custGeom>
            <a:avLst/>
            <a:gdLst/>
            <a:ahLst/>
            <a:cxnLst/>
            <a:rect l="l" t="t" r="r" b="b"/>
            <a:pathLst>
              <a:path w="1599658" h="1292317">
                <a:moveTo>
                  <a:pt x="1599658" y="0"/>
                </a:moveTo>
                <a:lnTo>
                  <a:pt x="0" y="0"/>
                </a:lnTo>
                <a:lnTo>
                  <a:pt x="0" y="1292317"/>
                </a:lnTo>
                <a:lnTo>
                  <a:pt x="1599658" y="1292317"/>
                </a:lnTo>
                <a:lnTo>
                  <a:pt x="1599658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4" name="TextBox 14"/>
          <p:cNvSpPr txBox="1"/>
          <p:nvPr/>
        </p:nvSpPr>
        <p:spPr>
          <a:xfrm>
            <a:off x="3372175" y="297589"/>
            <a:ext cx="12520153" cy="1195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97"/>
              </a:lnSpc>
              <a:spcBef>
                <a:spcPct val="0"/>
              </a:spcBef>
            </a:pPr>
            <a:r>
              <a:rPr lang="en-US" sz="6927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Эстетическое восприятие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83146" y="1338365"/>
            <a:ext cx="11098211" cy="174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Художественная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гимнастика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оказывает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существенное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влияние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на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эстетическое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развитие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человека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,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способствуя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формированию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грациозности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,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выражения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и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элегантности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в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движениях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, а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также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развитию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художественного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вкуса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 и </a:t>
            </a:r>
            <a:r>
              <a:rPr lang="en-US" sz="2499" dirty="0" err="1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самовыражения</a:t>
            </a:r>
            <a:r>
              <a:rPr lang="en-US" sz="2499" dirty="0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236395" y="3371337"/>
            <a:ext cx="6496118" cy="3235568"/>
            <a:chOff x="0" y="0"/>
            <a:chExt cx="1710912" cy="8521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10912" cy="852166"/>
            </a:xfrm>
            <a:custGeom>
              <a:avLst/>
              <a:gdLst/>
              <a:ahLst/>
              <a:cxnLst/>
              <a:rect l="l" t="t" r="r" b="b"/>
              <a:pathLst>
                <a:path w="1710912" h="852166">
                  <a:moveTo>
                    <a:pt x="60781" y="0"/>
                  </a:moveTo>
                  <a:lnTo>
                    <a:pt x="1650131" y="0"/>
                  </a:lnTo>
                  <a:cubicBezTo>
                    <a:pt x="1683699" y="0"/>
                    <a:pt x="1710912" y="27212"/>
                    <a:pt x="1710912" y="60781"/>
                  </a:cubicBezTo>
                  <a:lnTo>
                    <a:pt x="1710912" y="791386"/>
                  </a:lnTo>
                  <a:cubicBezTo>
                    <a:pt x="1710912" y="824954"/>
                    <a:pt x="1683699" y="852166"/>
                    <a:pt x="1650131" y="852166"/>
                  </a:cubicBezTo>
                  <a:lnTo>
                    <a:pt x="60781" y="852166"/>
                  </a:lnTo>
                  <a:cubicBezTo>
                    <a:pt x="27212" y="852166"/>
                    <a:pt x="0" y="824954"/>
                    <a:pt x="0" y="791386"/>
                  </a:cubicBezTo>
                  <a:lnTo>
                    <a:pt x="0" y="60781"/>
                  </a:lnTo>
                  <a:cubicBezTo>
                    <a:pt x="0" y="27212"/>
                    <a:pt x="27212" y="0"/>
                    <a:pt x="60781" y="0"/>
                  </a:cubicBezTo>
                  <a:close/>
                </a:path>
              </a:pathLst>
            </a:custGeom>
            <a:solidFill>
              <a:srgbClr val="E8A9CB">
                <a:alpha val="81961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710912" cy="8902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333280" y="3525487"/>
            <a:ext cx="4471551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Грациозность движений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11417" y="3932258"/>
            <a:ext cx="6115275" cy="2552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9"/>
              </a:lnSpc>
              <a:spcBef>
                <a:spcPct val="0"/>
              </a:spcBef>
            </a:pPr>
            <a:r>
              <a:rPr lang="en-US" sz="2085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Художественная гимнастика требует от спортсменки выполнения плавных и элегантных движений, которые придают программе изящность и красоту. Постоянные тренировки позволяют развить грациозность и подчеркнуть естественную грацию тела.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0515240" y="3371337"/>
            <a:ext cx="6496118" cy="3235568"/>
            <a:chOff x="0" y="0"/>
            <a:chExt cx="1710912" cy="85216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10912" cy="852166"/>
            </a:xfrm>
            <a:custGeom>
              <a:avLst/>
              <a:gdLst/>
              <a:ahLst/>
              <a:cxnLst/>
              <a:rect l="l" t="t" r="r" b="b"/>
              <a:pathLst>
                <a:path w="1710912" h="852166">
                  <a:moveTo>
                    <a:pt x="60781" y="0"/>
                  </a:moveTo>
                  <a:lnTo>
                    <a:pt x="1650131" y="0"/>
                  </a:lnTo>
                  <a:cubicBezTo>
                    <a:pt x="1683699" y="0"/>
                    <a:pt x="1710912" y="27212"/>
                    <a:pt x="1710912" y="60781"/>
                  </a:cubicBezTo>
                  <a:lnTo>
                    <a:pt x="1710912" y="791386"/>
                  </a:lnTo>
                  <a:cubicBezTo>
                    <a:pt x="1710912" y="824954"/>
                    <a:pt x="1683699" y="852166"/>
                    <a:pt x="1650131" y="852166"/>
                  </a:cubicBezTo>
                  <a:lnTo>
                    <a:pt x="60781" y="852166"/>
                  </a:lnTo>
                  <a:cubicBezTo>
                    <a:pt x="27212" y="852166"/>
                    <a:pt x="0" y="824954"/>
                    <a:pt x="0" y="791386"/>
                  </a:cubicBezTo>
                  <a:lnTo>
                    <a:pt x="0" y="60781"/>
                  </a:lnTo>
                  <a:cubicBezTo>
                    <a:pt x="0" y="27212"/>
                    <a:pt x="27212" y="0"/>
                    <a:pt x="60781" y="0"/>
                  </a:cubicBezTo>
                  <a:close/>
                </a:path>
              </a:pathLst>
            </a:custGeom>
            <a:solidFill>
              <a:srgbClr val="E8A9CB">
                <a:alpha val="81961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710912" cy="8902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1231910" y="3525487"/>
            <a:ext cx="5402771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Выражение через движения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946255" y="4004912"/>
            <a:ext cx="5904458" cy="2561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8"/>
              </a:lnSpc>
              <a:spcBef>
                <a:spcPct val="0"/>
              </a:spcBef>
            </a:pPr>
            <a:r>
              <a:rPr lang="en-US" sz="2092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Художественная гимнастика является формой искусства, где спортсменка может выражать свои мысли, эмоции и идеи через движения. Это позволяет ей развивать способность к самовыражению и коммуникации с помощью физического языка.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236395" y="6821701"/>
            <a:ext cx="6496118" cy="3252368"/>
            <a:chOff x="0" y="0"/>
            <a:chExt cx="1710912" cy="85659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10912" cy="856591"/>
            </a:xfrm>
            <a:custGeom>
              <a:avLst/>
              <a:gdLst/>
              <a:ahLst/>
              <a:cxnLst/>
              <a:rect l="l" t="t" r="r" b="b"/>
              <a:pathLst>
                <a:path w="1710912" h="856591">
                  <a:moveTo>
                    <a:pt x="60781" y="0"/>
                  </a:moveTo>
                  <a:lnTo>
                    <a:pt x="1650131" y="0"/>
                  </a:lnTo>
                  <a:cubicBezTo>
                    <a:pt x="1683699" y="0"/>
                    <a:pt x="1710912" y="27212"/>
                    <a:pt x="1710912" y="60781"/>
                  </a:cubicBezTo>
                  <a:lnTo>
                    <a:pt x="1710912" y="795810"/>
                  </a:lnTo>
                  <a:cubicBezTo>
                    <a:pt x="1710912" y="829378"/>
                    <a:pt x="1683699" y="856591"/>
                    <a:pt x="1650131" y="856591"/>
                  </a:cubicBezTo>
                  <a:lnTo>
                    <a:pt x="60781" y="856591"/>
                  </a:lnTo>
                  <a:cubicBezTo>
                    <a:pt x="27212" y="856591"/>
                    <a:pt x="0" y="829378"/>
                    <a:pt x="0" y="795810"/>
                  </a:cubicBezTo>
                  <a:lnTo>
                    <a:pt x="0" y="60781"/>
                  </a:lnTo>
                  <a:cubicBezTo>
                    <a:pt x="0" y="27212"/>
                    <a:pt x="27212" y="0"/>
                    <a:pt x="60781" y="0"/>
                  </a:cubicBezTo>
                  <a:close/>
                </a:path>
              </a:pathLst>
            </a:custGeom>
            <a:solidFill>
              <a:srgbClr val="E8A9CB">
                <a:alpha val="81961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710912" cy="8946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2154271" y="6964396"/>
            <a:ext cx="4670855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Элегантность и стиль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94149" y="7420235"/>
            <a:ext cx="5980609" cy="2567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9"/>
              </a:lnSpc>
              <a:spcBef>
                <a:spcPct val="0"/>
              </a:spcBef>
            </a:pPr>
            <a:r>
              <a:rPr lang="en-US" sz="2113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Художественная гимнастика способствует развитию элегантности и стиля в движениях спортсменки. Она учит ее придавать своим движениям уникальность, индивидуальность и характер, что делает выступление более привлекательным и запоминающимся.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0515240" y="6821701"/>
            <a:ext cx="6496118" cy="3252368"/>
            <a:chOff x="0" y="0"/>
            <a:chExt cx="1710912" cy="85659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10912" cy="856591"/>
            </a:xfrm>
            <a:custGeom>
              <a:avLst/>
              <a:gdLst/>
              <a:ahLst/>
              <a:cxnLst/>
              <a:rect l="l" t="t" r="r" b="b"/>
              <a:pathLst>
                <a:path w="1710912" h="856591">
                  <a:moveTo>
                    <a:pt x="60781" y="0"/>
                  </a:moveTo>
                  <a:lnTo>
                    <a:pt x="1650131" y="0"/>
                  </a:lnTo>
                  <a:cubicBezTo>
                    <a:pt x="1683699" y="0"/>
                    <a:pt x="1710912" y="27212"/>
                    <a:pt x="1710912" y="60781"/>
                  </a:cubicBezTo>
                  <a:lnTo>
                    <a:pt x="1710912" y="795810"/>
                  </a:lnTo>
                  <a:cubicBezTo>
                    <a:pt x="1710912" y="829378"/>
                    <a:pt x="1683699" y="856591"/>
                    <a:pt x="1650131" y="856591"/>
                  </a:cubicBezTo>
                  <a:lnTo>
                    <a:pt x="60781" y="856591"/>
                  </a:lnTo>
                  <a:cubicBezTo>
                    <a:pt x="27212" y="856591"/>
                    <a:pt x="0" y="829378"/>
                    <a:pt x="0" y="795810"/>
                  </a:cubicBezTo>
                  <a:lnTo>
                    <a:pt x="0" y="60781"/>
                  </a:lnTo>
                  <a:cubicBezTo>
                    <a:pt x="0" y="27212"/>
                    <a:pt x="27212" y="0"/>
                    <a:pt x="60781" y="0"/>
                  </a:cubicBezTo>
                  <a:close/>
                </a:path>
              </a:pathLst>
            </a:custGeom>
            <a:solidFill>
              <a:srgbClr val="E8A9CB">
                <a:alpha val="81961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10912" cy="8946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0894219" y="6966802"/>
            <a:ext cx="6008529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Развитие </a:t>
            </a:r>
            <a:r>
              <a:rPr lang="en-US" sz="2499" dirty="0" err="1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художественного</a:t>
            </a:r>
            <a:r>
              <a:rPr lang="en-US" sz="2499" dirty="0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2499" dirty="0" err="1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вкуса</a:t>
            </a:r>
            <a:endParaRPr lang="en-US" sz="2499" dirty="0">
              <a:solidFill>
                <a:srgbClr val="54243E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598775" y="7350977"/>
            <a:ext cx="6329049" cy="2636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6"/>
              </a:lnSpc>
              <a:spcBef>
                <a:spcPct val="0"/>
              </a:spcBef>
            </a:pPr>
            <a:r>
              <a:rPr lang="en-US" sz="2154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Художественная гимнастика обучает спортсменку аппрецировать и понимать эстетические аспекты, такие как музыка, ритм, композиция и хореография. Это способствует развитию ее художественного вкуса и способности к творческому анализу и интерпретации.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702663" y="4497127"/>
            <a:ext cx="1599658" cy="1292317"/>
          </a:xfrm>
          <a:custGeom>
            <a:avLst/>
            <a:gdLst/>
            <a:ahLst/>
            <a:cxnLst/>
            <a:rect l="l" t="t" r="r" b="b"/>
            <a:pathLst>
              <a:path w="1599658" h="1292317">
                <a:moveTo>
                  <a:pt x="1599658" y="0"/>
                </a:moveTo>
                <a:lnTo>
                  <a:pt x="0" y="0"/>
                </a:lnTo>
                <a:lnTo>
                  <a:pt x="0" y="1292316"/>
                </a:lnTo>
                <a:lnTo>
                  <a:pt x="1599658" y="1292316"/>
                </a:lnTo>
                <a:lnTo>
                  <a:pt x="1599658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" name="Freeform 3"/>
          <p:cNvSpPr/>
          <p:nvPr/>
        </p:nvSpPr>
        <p:spPr>
          <a:xfrm flipH="1">
            <a:off x="554613" y="1221770"/>
            <a:ext cx="1599658" cy="1292317"/>
          </a:xfrm>
          <a:custGeom>
            <a:avLst/>
            <a:gdLst/>
            <a:ahLst/>
            <a:cxnLst/>
            <a:rect l="l" t="t" r="r" b="b"/>
            <a:pathLst>
              <a:path w="1599658" h="1292317">
                <a:moveTo>
                  <a:pt x="1599658" y="0"/>
                </a:moveTo>
                <a:lnTo>
                  <a:pt x="0" y="0"/>
                </a:lnTo>
                <a:lnTo>
                  <a:pt x="0" y="1292317"/>
                </a:lnTo>
                <a:lnTo>
                  <a:pt x="1599658" y="1292317"/>
                </a:lnTo>
                <a:lnTo>
                  <a:pt x="1599658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Freeform 4"/>
          <p:cNvSpPr/>
          <p:nvPr/>
        </p:nvSpPr>
        <p:spPr>
          <a:xfrm>
            <a:off x="296785" y="3582637"/>
            <a:ext cx="1463831" cy="1182585"/>
          </a:xfrm>
          <a:custGeom>
            <a:avLst/>
            <a:gdLst/>
            <a:ahLst/>
            <a:cxnLst/>
            <a:rect l="l" t="t" r="r" b="b"/>
            <a:pathLst>
              <a:path w="1463831" h="1182585">
                <a:moveTo>
                  <a:pt x="0" y="0"/>
                </a:moveTo>
                <a:lnTo>
                  <a:pt x="1463830" y="0"/>
                </a:lnTo>
                <a:lnTo>
                  <a:pt x="1463830" y="1182585"/>
                </a:lnTo>
                <a:lnTo>
                  <a:pt x="0" y="118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Freeform 5"/>
          <p:cNvSpPr/>
          <p:nvPr/>
        </p:nvSpPr>
        <p:spPr>
          <a:xfrm>
            <a:off x="16578565" y="6122985"/>
            <a:ext cx="1463831" cy="1182585"/>
          </a:xfrm>
          <a:custGeom>
            <a:avLst/>
            <a:gdLst/>
            <a:ahLst/>
            <a:cxnLst/>
            <a:rect l="l" t="t" r="r" b="b"/>
            <a:pathLst>
              <a:path w="1463831" h="1182585">
                <a:moveTo>
                  <a:pt x="0" y="0"/>
                </a:moveTo>
                <a:lnTo>
                  <a:pt x="1463830" y="0"/>
                </a:lnTo>
                <a:lnTo>
                  <a:pt x="1463830" y="1182585"/>
                </a:lnTo>
                <a:lnTo>
                  <a:pt x="0" y="118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6" name="Freeform 6"/>
          <p:cNvSpPr/>
          <p:nvPr/>
        </p:nvSpPr>
        <p:spPr>
          <a:xfrm>
            <a:off x="14782835" y="8781753"/>
            <a:ext cx="1599658" cy="1292317"/>
          </a:xfrm>
          <a:custGeom>
            <a:avLst/>
            <a:gdLst/>
            <a:ahLst/>
            <a:cxnLst/>
            <a:rect l="l" t="t" r="r" b="b"/>
            <a:pathLst>
              <a:path w="1599658" h="1292317">
                <a:moveTo>
                  <a:pt x="0" y="0"/>
                </a:moveTo>
                <a:lnTo>
                  <a:pt x="1599658" y="0"/>
                </a:lnTo>
                <a:lnTo>
                  <a:pt x="1599658" y="1292317"/>
                </a:lnTo>
                <a:lnTo>
                  <a:pt x="0" y="12923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7" name="Freeform 7"/>
          <p:cNvSpPr/>
          <p:nvPr/>
        </p:nvSpPr>
        <p:spPr>
          <a:xfrm>
            <a:off x="5445163" y="5143285"/>
            <a:ext cx="1463831" cy="1182585"/>
          </a:xfrm>
          <a:custGeom>
            <a:avLst/>
            <a:gdLst/>
            <a:ahLst/>
            <a:cxnLst/>
            <a:rect l="l" t="t" r="r" b="b"/>
            <a:pathLst>
              <a:path w="1463831" h="1182585">
                <a:moveTo>
                  <a:pt x="0" y="0"/>
                </a:moveTo>
                <a:lnTo>
                  <a:pt x="1463830" y="0"/>
                </a:lnTo>
                <a:lnTo>
                  <a:pt x="1463830" y="1182585"/>
                </a:lnTo>
                <a:lnTo>
                  <a:pt x="0" y="118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8" name="Freeform 8"/>
          <p:cNvSpPr/>
          <p:nvPr/>
        </p:nvSpPr>
        <p:spPr>
          <a:xfrm>
            <a:off x="3769226" y="8674394"/>
            <a:ext cx="1599658" cy="1292317"/>
          </a:xfrm>
          <a:custGeom>
            <a:avLst/>
            <a:gdLst/>
            <a:ahLst/>
            <a:cxnLst/>
            <a:rect l="l" t="t" r="r" b="b"/>
            <a:pathLst>
              <a:path w="1599658" h="1292317">
                <a:moveTo>
                  <a:pt x="0" y="0"/>
                </a:moveTo>
                <a:lnTo>
                  <a:pt x="1599658" y="0"/>
                </a:lnTo>
                <a:lnTo>
                  <a:pt x="1599658" y="1292316"/>
                </a:lnTo>
                <a:lnTo>
                  <a:pt x="0" y="12923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Freeform 9"/>
          <p:cNvSpPr/>
          <p:nvPr/>
        </p:nvSpPr>
        <p:spPr>
          <a:xfrm>
            <a:off x="13627743" y="4830668"/>
            <a:ext cx="1599658" cy="1292317"/>
          </a:xfrm>
          <a:custGeom>
            <a:avLst/>
            <a:gdLst/>
            <a:ahLst/>
            <a:cxnLst/>
            <a:rect l="l" t="t" r="r" b="b"/>
            <a:pathLst>
              <a:path w="1599658" h="1292317">
                <a:moveTo>
                  <a:pt x="0" y="0"/>
                </a:moveTo>
                <a:lnTo>
                  <a:pt x="1599658" y="0"/>
                </a:lnTo>
                <a:lnTo>
                  <a:pt x="1599658" y="1292317"/>
                </a:lnTo>
                <a:lnTo>
                  <a:pt x="0" y="12923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0" name="Freeform 10"/>
          <p:cNvSpPr/>
          <p:nvPr/>
        </p:nvSpPr>
        <p:spPr>
          <a:xfrm flipH="1">
            <a:off x="16279443" y="3559274"/>
            <a:ext cx="1463831" cy="1182585"/>
          </a:xfrm>
          <a:custGeom>
            <a:avLst/>
            <a:gdLst/>
            <a:ahLst/>
            <a:cxnLst/>
            <a:rect l="l" t="t" r="r" b="b"/>
            <a:pathLst>
              <a:path w="1463831" h="1182585">
                <a:moveTo>
                  <a:pt x="1463830" y="0"/>
                </a:moveTo>
                <a:lnTo>
                  <a:pt x="0" y="0"/>
                </a:lnTo>
                <a:lnTo>
                  <a:pt x="0" y="1182586"/>
                </a:lnTo>
                <a:lnTo>
                  <a:pt x="1463830" y="1182586"/>
                </a:lnTo>
                <a:lnTo>
                  <a:pt x="146383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>
          <a:xfrm>
            <a:off x="8572850" y="8612142"/>
            <a:ext cx="1599658" cy="1292317"/>
          </a:xfrm>
          <a:custGeom>
            <a:avLst/>
            <a:gdLst/>
            <a:ahLst/>
            <a:cxnLst/>
            <a:rect l="l" t="t" r="r" b="b"/>
            <a:pathLst>
              <a:path w="1599658" h="1292317">
                <a:moveTo>
                  <a:pt x="0" y="0"/>
                </a:moveTo>
                <a:lnTo>
                  <a:pt x="1599659" y="0"/>
                </a:lnTo>
                <a:lnTo>
                  <a:pt x="1599659" y="1292316"/>
                </a:lnTo>
                <a:lnTo>
                  <a:pt x="0" y="12923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2" name="Freeform 12"/>
          <p:cNvSpPr/>
          <p:nvPr/>
        </p:nvSpPr>
        <p:spPr>
          <a:xfrm>
            <a:off x="16850713" y="824137"/>
            <a:ext cx="1463831" cy="1182585"/>
          </a:xfrm>
          <a:custGeom>
            <a:avLst/>
            <a:gdLst/>
            <a:ahLst/>
            <a:cxnLst/>
            <a:rect l="l" t="t" r="r" b="b"/>
            <a:pathLst>
              <a:path w="1463831" h="1182585">
                <a:moveTo>
                  <a:pt x="0" y="0"/>
                </a:moveTo>
                <a:lnTo>
                  <a:pt x="1463830" y="0"/>
                </a:lnTo>
                <a:lnTo>
                  <a:pt x="1463830" y="1182585"/>
                </a:lnTo>
                <a:lnTo>
                  <a:pt x="0" y="118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3" name="Freeform 13"/>
          <p:cNvSpPr/>
          <p:nvPr/>
        </p:nvSpPr>
        <p:spPr>
          <a:xfrm flipH="1">
            <a:off x="902945" y="6821701"/>
            <a:ext cx="1599658" cy="1292317"/>
          </a:xfrm>
          <a:custGeom>
            <a:avLst/>
            <a:gdLst/>
            <a:ahLst/>
            <a:cxnLst/>
            <a:rect l="l" t="t" r="r" b="b"/>
            <a:pathLst>
              <a:path w="1599658" h="1292317">
                <a:moveTo>
                  <a:pt x="1599658" y="0"/>
                </a:moveTo>
                <a:lnTo>
                  <a:pt x="0" y="0"/>
                </a:lnTo>
                <a:lnTo>
                  <a:pt x="0" y="1292317"/>
                </a:lnTo>
                <a:lnTo>
                  <a:pt x="1599658" y="1292317"/>
                </a:lnTo>
                <a:lnTo>
                  <a:pt x="1599658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4" name="TextBox 14"/>
          <p:cNvSpPr txBox="1"/>
          <p:nvPr/>
        </p:nvSpPr>
        <p:spPr>
          <a:xfrm>
            <a:off x="1236395" y="295383"/>
            <a:ext cx="16272570" cy="1136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77"/>
              </a:lnSpc>
            </a:pPr>
            <a:r>
              <a:rPr lang="en-US" sz="6627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самоощущение и самовыражение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953387" y="1406012"/>
            <a:ext cx="11098211" cy="174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Художественная гимнастика оказывает значительное влияние на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самоощущение и самовыражение человека, способствуя развитию самоуверенности, самодисциплины и самовыражения через физическую активность.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236395" y="3371337"/>
            <a:ext cx="6496118" cy="3235568"/>
            <a:chOff x="0" y="0"/>
            <a:chExt cx="1710912" cy="85216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10912" cy="852166"/>
            </a:xfrm>
            <a:custGeom>
              <a:avLst/>
              <a:gdLst/>
              <a:ahLst/>
              <a:cxnLst/>
              <a:rect l="l" t="t" r="r" b="b"/>
              <a:pathLst>
                <a:path w="1710912" h="852166">
                  <a:moveTo>
                    <a:pt x="60781" y="0"/>
                  </a:moveTo>
                  <a:lnTo>
                    <a:pt x="1650131" y="0"/>
                  </a:lnTo>
                  <a:cubicBezTo>
                    <a:pt x="1683699" y="0"/>
                    <a:pt x="1710912" y="27212"/>
                    <a:pt x="1710912" y="60781"/>
                  </a:cubicBezTo>
                  <a:lnTo>
                    <a:pt x="1710912" y="791386"/>
                  </a:lnTo>
                  <a:cubicBezTo>
                    <a:pt x="1710912" y="824954"/>
                    <a:pt x="1683699" y="852166"/>
                    <a:pt x="1650131" y="852166"/>
                  </a:cubicBezTo>
                  <a:lnTo>
                    <a:pt x="60781" y="852166"/>
                  </a:lnTo>
                  <a:cubicBezTo>
                    <a:pt x="27212" y="852166"/>
                    <a:pt x="0" y="824954"/>
                    <a:pt x="0" y="791386"/>
                  </a:cubicBezTo>
                  <a:lnTo>
                    <a:pt x="0" y="60781"/>
                  </a:lnTo>
                  <a:cubicBezTo>
                    <a:pt x="0" y="27212"/>
                    <a:pt x="27212" y="0"/>
                    <a:pt x="60781" y="0"/>
                  </a:cubicBezTo>
                  <a:close/>
                </a:path>
              </a:pathLst>
            </a:custGeom>
            <a:solidFill>
              <a:srgbClr val="E8A9CB">
                <a:alpha val="81961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710912" cy="8902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333280" y="3525487"/>
            <a:ext cx="4471551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Самоуверенность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94149" y="3924889"/>
            <a:ext cx="6071000" cy="264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2"/>
              </a:lnSpc>
              <a:spcBef>
                <a:spcPct val="0"/>
              </a:spcBef>
            </a:pPr>
            <a:r>
              <a:rPr lang="en-US" sz="2158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Участие в художественной гимнастике требует от спортсменки проявления уверенности в себе и своих способностях. Регулярные тренировки и преодоление трудностей помогают развивать уверенность в своих движениях и выступлениях.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0515240" y="3371337"/>
            <a:ext cx="6496118" cy="3235568"/>
            <a:chOff x="0" y="0"/>
            <a:chExt cx="1710912" cy="85216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10912" cy="852166"/>
            </a:xfrm>
            <a:custGeom>
              <a:avLst/>
              <a:gdLst/>
              <a:ahLst/>
              <a:cxnLst/>
              <a:rect l="l" t="t" r="r" b="b"/>
              <a:pathLst>
                <a:path w="1710912" h="852166">
                  <a:moveTo>
                    <a:pt x="60781" y="0"/>
                  </a:moveTo>
                  <a:lnTo>
                    <a:pt x="1650131" y="0"/>
                  </a:lnTo>
                  <a:cubicBezTo>
                    <a:pt x="1683699" y="0"/>
                    <a:pt x="1710912" y="27212"/>
                    <a:pt x="1710912" y="60781"/>
                  </a:cubicBezTo>
                  <a:lnTo>
                    <a:pt x="1710912" y="791386"/>
                  </a:lnTo>
                  <a:cubicBezTo>
                    <a:pt x="1710912" y="824954"/>
                    <a:pt x="1683699" y="852166"/>
                    <a:pt x="1650131" y="852166"/>
                  </a:cubicBezTo>
                  <a:lnTo>
                    <a:pt x="60781" y="852166"/>
                  </a:lnTo>
                  <a:cubicBezTo>
                    <a:pt x="27212" y="852166"/>
                    <a:pt x="0" y="824954"/>
                    <a:pt x="0" y="791386"/>
                  </a:cubicBezTo>
                  <a:lnTo>
                    <a:pt x="0" y="60781"/>
                  </a:lnTo>
                  <a:cubicBezTo>
                    <a:pt x="0" y="27212"/>
                    <a:pt x="27212" y="0"/>
                    <a:pt x="60781" y="0"/>
                  </a:cubicBezTo>
                  <a:close/>
                </a:path>
              </a:pathLst>
            </a:custGeom>
            <a:solidFill>
              <a:srgbClr val="E8A9CB">
                <a:alpha val="81961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710912" cy="8902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1231910" y="3525487"/>
            <a:ext cx="5402771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Самодисциплина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614778" y="4013300"/>
            <a:ext cx="6313045" cy="245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3"/>
              </a:lnSpc>
              <a:spcBef>
                <a:spcPct val="0"/>
              </a:spcBef>
            </a:pPr>
            <a:r>
              <a:rPr lang="en-US" sz="1995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Художественная гимнастика требует высокой степени самодисциплины и самоконтроля. Спортсменка должна придерживаться строгого графика тренировок, следить за своим физическим и психологическим состоянием, а также контролировать свои движения и выступления.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236395" y="6821701"/>
            <a:ext cx="6496118" cy="3252368"/>
            <a:chOff x="0" y="0"/>
            <a:chExt cx="1710912" cy="85659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10912" cy="856591"/>
            </a:xfrm>
            <a:custGeom>
              <a:avLst/>
              <a:gdLst/>
              <a:ahLst/>
              <a:cxnLst/>
              <a:rect l="l" t="t" r="r" b="b"/>
              <a:pathLst>
                <a:path w="1710912" h="856591">
                  <a:moveTo>
                    <a:pt x="60781" y="0"/>
                  </a:moveTo>
                  <a:lnTo>
                    <a:pt x="1650131" y="0"/>
                  </a:lnTo>
                  <a:cubicBezTo>
                    <a:pt x="1683699" y="0"/>
                    <a:pt x="1710912" y="27212"/>
                    <a:pt x="1710912" y="60781"/>
                  </a:cubicBezTo>
                  <a:lnTo>
                    <a:pt x="1710912" y="795810"/>
                  </a:lnTo>
                  <a:cubicBezTo>
                    <a:pt x="1710912" y="829378"/>
                    <a:pt x="1683699" y="856591"/>
                    <a:pt x="1650131" y="856591"/>
                  </a:cubicBezTo>
                  <a:lnTo>
                    <a:pt x="60781" y="856591"/>
                  </a:lnTo>
                  <a:cubicBezTo>
                    <a:pt x="27212" y="856591"/>
                    <a:pt x="0" y="829378"/>
                    <a:pt x="0" y="795810"/>
                  </a:cubicBezTo>
                  <a:lnTo>
                    <a:pt x="0" y="60781"/>
                  </a:lnTo>
                  <a:cubicBezTo>
                    <a:pt x="0" y="27212"/>
                    <a:pt x="27212" y="0"/>
                    <a:pt x="60781" y="0"/>
                  </a:cubicBezTo>
                  <a:close/>
                </a:path>
              </a:pathLst>
            </a:custGeom>
            <a:solidFill>
              <a:srgbClr val="E8A9CB">
                <a:alpha val="81961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710912" cy="8946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2154271" y="6964396"/>
            <a:ext cx="4670855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Самовыражение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70517" y="7476433"/>
            <a:ext cx="6238363" cy="2490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  <a:spcBef>
                <a:spcPct val="0"/>
              </a:spcBef>
            </a:pPr>
            <a:r>
              <a:rPr lang="en-US" sz="2056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Художественная гимнастика предоставляет спортсменке возможность выразить свою индивидуальность и уникальность через физическое выступление. Она может использовать музыку, хореографию и движения, чтобы передать свои мысли, эмоции и идеи зрителям.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0515240" y="6821701"/>
            <a:ext cx="6496118" cy="3252368"/>
            <a:chOff x="0" y="0"/>
            <a:chExt cx="1710912" cy="85659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10912" cy="856591"/>
            </a:xfrm>
            <a:custGeom>
              <a:avLst/>
              <a:gdLst/>
              <a:ahLst/>
              <a:cxnLst/>
              <a:rect l="l" t="t" r="r" b="b"/>
              <a:pathLst>
                <a:path w="1710912" h="856591">
                  <a:moveTo>
                    <a:pt x="60781" y="0"/>
                  </a:moveTo>
                  <a:lnTo>
                    <a:pt x="1650131" y="0"/>
                  </a:lnTo>
                  <a:cubicBezTo>
                    <a:pt x="1683699" y="0"/>
                    <a:pt x="1710912" y="27212"/>
                    <a:pt x="1710912" y="60781"/>
                  </a:cubicBezTo>
                  <a:lnTo>
                    <a:pt x="1710912" y="795810"/>
                  </a:lnTo>
                  <a:cubicBezTo>
                    <a:pt x="1710912" y="829378"/>
                    <a:pt x="1683699" y="856591"/>
                    <a:pt x="1650131" y="856591"/>
                  </a:cubicBezTo>
                  <a:lnTo>
                    <a:pt x="60781" y="856591"/>
                  </a:lnTo>
                  <a:cubicBezTo>
                    <a:pt x="27212" y="856591"/>
                    <a:pt x="0" y="829378"/>
                    <a:pt x="0" y="795810"/>
                  </a:cubicBezTo>
                  <a:lnTo>
                    <a:pt x="0" y="60781"/>
                  </a:lnTo>
                  <a:cubicBezTo>
                    <a:pt x="0" y="27212"/>
                    <a:pt x="27212" y="0"/>
                    <a:pt x="60781" y="0"/>
                  </a:cubicBezTo>
                  <a:close/>
                </a:path>
              </a:pathLst>
            </a:custGeom>
            <a:solidFill>
              <a:srgbClr val="E8A9CB">
                <a:alpha val="81961"/>
              </a:srgbClr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10912" cy="8946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0894219" y="6966802"/>
            <a:ext cx="6008529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Развитие </a:t>
            </a:r>
            <a:r>
              <a:rPr lang="en-US" sz="2499" dirty="0" err="1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самосознания</a:t>
            </a:r>
            <a:endParaRPr lang="en-US" sz="2499" dirty="0">
              <a:solidFill>
                <a:srgbClr val="54243E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598775" y="7350977"/>
            <a:ext cx="6329049" cy="2636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6"/>
              </a:lnSpc>
              <a:spcBef>
                <a:spcPct val="0"/>
              </a:spcBef>
            </a:pPr>
            <a:r>
              <a:rPr lang="en-US" sz="2154">
                <a:solidFill>
                  <a:srgbClr val="9B577C"/>
                </a:solidFill>
                <a:latin typeface="Lazydog"/>
                <a:ea typeface="Lazydog"/>
                <a:cs typeface="Lazydog"/>
                <a:sym typeface="Lazydog"/>
              </a:rPr>
              <a:t>Художественная гимнастика помогает спортсменке развить осознанность своего тела, движений и возможностей. Она учит ее слушать свое тело, распознавать его потребности и стремиться к достижению гармонии между физическим и эмоциональным состоянием.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1049" y="8426662"/>
            <a:ext cx="19150097" cy="2785594"/>
            <a:chOff x="0" y="0"/>
            <a:chExt cx="5043647" cy="7336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43647" cy="733654"/>
            </a:xfrm>
            <a:custGeom>
              <a:avLst/>
              <a:gdLst/>
              <a:ahLst/>
              <a:cxnLst/>
              <a:rect l="l" t="t" r="r" b="b"/>
              <a:pathLst>
                <a:path w="5043647" h="733654">
                  <a:moveTo>
                    <a:pt x="0" y="0"/>
                  </a:moveTo>
                  <a:lnTo>
                    <a:pt x="5043647" y="0"/>
                  </a:lnTo>
                  <a:lnTo>
                    <a:pt x="5043647" y="733654"/>
                  </a:lnTo>
                  <a:lnTo>
                    <a:pt x="0" y="733654"/>
                  </a:lnTo>
                  <a:close/>
                </a:path>
              </a:pathLst>
            </a:custGeom>
            <a:solidFill>
              <a:srgbClr val="54243E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43647" cy="7717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78695" y="817435"/>
            <a:ext cx="9637061" cy="1122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29"/>
              </a:lnSpc>
              <a:spcBef>
                <a:spcPct val="0"/>
              </a:spcBef>
            </a:pPr>
            <a:r>
              <a:rPr lang="en-US" sz="6449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опасности занятий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3113" y="2227318"/>
            <a:ext cx="13593059" cy="6199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6115" lvl="1" indent="-273058" algn="l">
              <a:lnSpc>
                <a:spcPts val="3541"/>
              </a:lnSpc>
              <a:buFont typeface="Arial"/>
              <a:buChar char="•"/>
            </a:pPr>
            <a:r>
              <a:rPr lang="en-US" sz="2529">
                <a:solidFill>
                  <a:srgbClr val="CB7696"/>
                </a:solidFill>
                <a:latin typeface="Lazydog"/>
                <a:ea typeface="Lazydog"/>
                <a:cs typeface="Lazydog"/>
                <a:sym typeface="Lazydog"/>
              </a:rPr>
              <a:t>травмы при выполнении упражнений на неисправном ковровом покрытии, а также при выполнении упражнений без страховки;</a:t>
            </a:r>
          </a:p>
          <a:p>
            <a:pPr marL="546115" lvl="1" indent="-273058" algn="l">
              <a:lnSpc>
                <a:spcPts val="3541"/>
              </a:lnSpc>
              <a:buFont typeface="Arial"/>
              <a:buChar char="•"/>
            </a:pPr>
            <a:r>
              <a:rPr lang="en-US" sz="2529">
                <a:solidFill>
                  <a:srgbClr val="CB7696"/>
                </a:solidFill>
                <a:latin typeface="Lazydog"/>
                <a:ea typeface="Lazydog"/>
                <a:cs typeface="Lazydog"/>
                <a:sym typeface="Lazydog"/>
              </a:rPr>
              <a:t>травмы при выполнении гимнастических упражнений не входящих в программу обучения и не соответствующих спортивно физической подготовке;</a:t>
            </a:r>
          </a:p>
          <a:p>
            <a:pPr marL="546115" lvl="1" indent="-273058" algn="l">
              <a:lnSpc>
                <a:spcPts val="3541"/>
              </a:lnSpc>
              <a:spcBef>
                <a:spcPct val="0"/>
              </a:spcBef>
              <a:buFont typeface="Arial"/>
              <a:buChar char="•"/>
            </a:pPr>
            <a:r>
              <a:rPr lang="en-US" sz="2529">
                <a:solidFill>
                  <a:srgbClr val="CB7696"/>
                </a:solidFill>
                <a:latin typeface="Lazydog"/>
                <a:ea typeface="Lazydog"/>
                <a:cs typeface="Lazydog"/>
                <a:sym typeface="Lazydog"/>
              </a:rPr>
              <a:t>травмы при выполнении упражнений с гимнастическими предметами, а также травмы полученные при не исправности гимнастических предметов;</a:t>
            </a:r>
          </a:p>
          <a:p>
            <a:pPr marL="546115" lvl="1" indent="-273058" algn="l">
              <a:lnSpc>
                <a:spcPts val="3541"/>
              </a:lnSpc>
              <a:spcBef>
                <a:spcPct val="0"/>
              </a:spcBef>
              <a:buFont typeface="Arial"/>
              <a:buChar char="•"/>
            </a:pPr>
            <a:r>
              <a:rPr lang="en-US" sz="2529">
                <a:solidFill>
                  <a:srgbClr val="CB7696"/>
                </a:solidFill>
                <a:latin typeface="Lazydog"/>
                <a:ea typeface="Lazydog"/>
                <a:cs typeface="Lazydog"/>
                <a:sym typeface="Lazydog"/>
              </a:rPr>
              <a:t>травмы при несоблюдении техники безопасности на тренировки;</a:t>
            </a:r>
          </a:p>
          <a:p>
            <a:pPr marL="546115" lvl="1" indent="-273058" algn="l">
              <a:lnSpc>
                <a:spcPts val="3541"/>
              </a:lnSpc>
              <a:spcBef>
                <a:spcPct val="0"/>
              </a:spcBef>
              <a:buFont typeface="Arial"/>
              <a:buChar char="•"/>
            </a:pPr>
            <a:r>
              <a:rPr lang="en-US" sz="2529">
                <a:solidFill>
                  <a:srgbClr val="CB7696"/>
                </a:solidFill>
                <a:latin typeface="Lazydog"/>
                <a:ea typeface="Lazydog"/>
                <a:cs typeface="Lazydog"/>
                <a:sym typeface="Lazydog"/>
              </a:rPr>
              <a:t>травмы при несоответствующем поведении на тренировки;</a:t>
            </a:r>
          </a:p>
          <a:p>
            <a:pPr marL="546115" lvl="1" indent="-273058" algn="l">
              <a:lnSpc>
                <a:spcPts val="3541"/>
              </a:lnSpc>
              <a:spcBef>
                <a:spcPct val="0"/>
              </a:spcBef>
              <a:buFont typeface="Arial"/>
              <a:buChar char="•"/>
            </a:pPr>
            <a:r>
              <a:rPr lang="en-US" sz="2529">
                <a:solidFill>
                  <a:srgbClr val="CB7696"/>
                </a:solidFill>
                <a:latin typeface="Lazydog"/>
                <a:ea typeface="Lazydog"/>
                <a:cs typeface="Lazydog"/>
                <a:sym typeface="Lazydog"/>
              </a:rPr>
              <a:t>нарушение методики и режима тренировки;</a:t>
            </a:r>
          </a:p>
          <a:p>
            <a:pPr marL="546115" lvl="1" indent="-273058" algn="l">
              <a:lnSpc>
                <a:spcPts val="3541"/>
              </a:lnSpc>
              <a:spcBef>
                <a:spcPct val="0"/>
              </a:spcBef>
              <a:buFont typeface="Arial"/>
              <a:buChar char="•"/>
            </a:pPr>
            <a:r>
              <a:rPr lang="en-US" sz="2529">
                <a:solidFill>
                  <a:srgbClr val="CB7696"/>
                </a:solidFill>
                <a:latin typeface="Lazydog"/>
                <a:ea typeface="Lazydog"/>
                <a:cs typeface="Lazydog"/>
                <a:sym typeface="Lazydog"/>
              </a:rPr>
              <a:t>нарушение правил организации занятий и отсутствие сознательной дисциплины;</a:t>
            </a:r>
          </a:p>
          <a:p>
            <a:pPr marL="546115" lvl="1" indent="-273058" algn="l">
              <a:lnSpc>
                <a:spcPts val="3541"/>
              </a:lnSpc>
              <a:spcBef>
                <a:spcPct val="0"/>
              </a:spcBef>
              <a:buFont typeface="Arial"/>
              <a:buChar char="•"/>
            </a:pPr>
            <a:r>
              <a:rPr lang="en-US" sz="2529">
                <a:solidFill>
                  <a:srgbClr val="CB7696"/>
                </a:solidFill>
                <a:latin typeface="Lazydog"/>
                <a:ea typeface="Lazydog"/>
                <a:cs typeface="Lazydog"/>
                <a:sym typeface="Lazydog"/>
              </a:rPr>
              <a:t>нарушение врачебных требований и гигиенических условий.</a:t>
            </a:r>
          </a:p>
          <a:p>
            <a:pPr algn="l">
              <a:lnSpc>
                <a:spcPts val="3541"/>
              </a:lnSpc>
              <a:spcBef>
                <a:spcPct val="0"/>
              </a:spcBef>
            </a:pPr>
            <a:endParaRPr lang="en-US" sz="2529">
              <a:solidFill>
                <a:srgbClr val="CB7696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3806172" y="960310"/>
            <a:ext cx="4380260" cy="7466352"/>
          </a:xfrm>
          <a:custGeom>
            <a:avLst/>
            <a:gdLst/>
            <a:ahLst/>
            <a:cxnLst/>
            <a:rect l="l" t="t" r="r" b="b"/>
            <a:pathLst>
              <a:path w="4380260" h="7466352">
                <a:moveTo>
                  <a:pt x="0" y="0"/>
                </a:moveTo>
                <a:lnTo>
                  <a:pt x="4380260" y="0"/>
                </a:lnTo>
                <a:lnTo>
                  <a:pt x="4380260" y="7466352"/>
                </a:lnTo>
                <a:lnTo>
                  <a:pt x="0" y="74663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569791"/>
            <a:ext cx="19008183" cy="2983909"/>
            <a:chOff x="0" y="-38100"/>
            <a:chExt cx="5043647" cy="771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52553" cy="692544"/>
            </a:xfrm>
            <a:custGeom>
              <a:avLst/>
              <a:gdLst/>
              <a:ahLst/>
              <a:cxnLst/>
              <a:rect l="l" t="t" r="r" b="b"/>
              <a:pathLst>
                <a:path w="5043647" h="733654">
                  <a:moveTo>
                    <a:pt x="0" y="0"/>
                  </a:moveTo>
                  <a:lnTo>
                    <a:pt x="5043647" y="0"/>
                  </a:lnTo>
                  <a:lnTo>
                    <a:pt x="5043647" y="733654"/>
                  </a:lnTo>
                  <a:lnTo>
                    <a:pt x="0" y="733654"/>
                  </a:lnTo>
                  <a:close/>
                </a:path>
              </a:pathLst>
            </a:custGeom>
            <a:solidFill>
              <a:srgbClr val="54243E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43647" cy="7717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618722"/>
              </p:ext>
            </p:extLst>
          </p:nvPr>
        </p:nvGraphicFramePr>
        <p:xfrm>
          <a:off x="726943" y="1028700"/>
          <a:ext cx="6460724" cy="6534152"/>
        </p:xfrm>
        <a:graphic>
          <a:graphicData uri="http://schemas.openxmlformats.org/drawingml/2006/table">
            <a:tbl>
              <a:tblPr/>
              <a:tblGrid>
                <a:gridCol w="3608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6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8040">
                <a:tc>
                  <a:txBody>
                    <a:bodyPr/>
                    <a:lstStyle/>
                    <a:p>
                      <a:pPr algn="ctr">
                        <a:lnSpc>
                          <a:spcPts val="3079"/>
                        </a:lnSpc>
                        <a:defRPr/>
                      </a:pPr>
                      <a:r>
                        <a:rPr lang="en-US" sz="2199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Заболевание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577C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АБС.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577C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20"/>
                        </a:lnSpc>
                        <a:defRPr/>
                      </a:pPr>
                      <a:r>
                        <a:rPr lang="en-US" sz="2300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%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577C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568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Функциональная кардиомиопатия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5C5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72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30.5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568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Миопия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5C5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51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21.6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568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Дискинезия</a:t>
                      </a:r>
                      <a:r>
                        <a:rPr lang="en-US" sz="1299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желчевыводящих</a:t>
                      </a:r>
                      <a:r>
                        <a:rPr lang="en-US" sz="1299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 </a:t>
                      </a:r>
                      <a:r>
                        <a:rPr lang="en-US" sz="1299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путей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5C5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21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8.9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568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Открытое овальное окно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5C5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11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4.7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568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Аллергический ринит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5C5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3.0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9568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Астигматизм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5C5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6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2.5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9568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Гипермиопия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5C5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2.1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9568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Плоскостопие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5C5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1.7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9568"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Прочее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5C5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13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19"/>
                        </a:lnSpc>
                        <a:defRPr/>
                      </a:pPr>
                      <a:r>
                        <a:rPr lang="en-US" sz="1299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5.5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191731" y="7751218"/>
            <a:ext cx="9637061" cy="2407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0"/>
              </a:lnSpc>
            </a:pPr>
            <a:r>
              <a:rPr lang="en-US" sz="1950" dirty="0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*ТРАВМЫ И ЗАБОЛЕВАНИЯ У ЮНЫХ СПОРТСМЕНОК, ЗАНИМАЮЩИХСЯ ХУДОЖЕСТВЕННОЙ ГИМНАСТИКОЙ</a:t>
            </a:r>
          </a:p>
          <a:p>
            <a:pPr algn="l">
              <a:lnSpc>
                <a:spcPts val="2730"/>
              </a:lnSpc>
            </a:pPr>
            <a:r>
              <a:rPr lang="en-US" sz="1950" dirty="0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Н.М. Бикчурин1 , Ф.В. </a:t>
            </a:r>
            <a:r>
              <a:rPr lang="en-US" sz="1950" dirty="0" err="1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Тахавиева</a:t>
            </a:r>
            <a:endParaRPr lang="en-US" sz="1950" dirty="0">
              <a:solidFill>
                <a:srgbClr val="D6B5AE"/>
              </a:solidFill>
              <a:latin typeface="Lazydog"/>
              <a:ea typeface="Lazydog"/>
              <a:cs typeface="Lazydog"/>
              <a:sym typeface="Lazydog"/>
            </a:endParaRPr>
          </a:p>
          <a:p>
            <a:pPr algn="l">
              <a:lnSpc>
                <a:spcPts val="2730"/>
              </a:lnSpc>
            </a:pPr>
            <a:r>
              <a:rPr lang="en-US" sz="1950" dirty="0" err="1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ФгБОУ</a:t>
            </a:r>
            <a:r>
              <a:rPr lang="en-US" sz="1950" dirty="0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 ВО «</a:t>
            </a:r>
            <a:r>
              <a:rPr lang="en-US" sz="1950" dirty="0" err="1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Поволжская</a:t>
            </a:r>
            <a:r>
              <a:rPr lang="en-US" sz="1950" dirty="0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1950" dirty="0" err="1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государственная</a:t>
            </a:r>
            <a:r>
              <a:rPr lang="en-US" sz="1950" dirty="0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1950" dirty="0" err="1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академия</a:t>
            </a:r>
            <a:r>
              <a:rPr lang="en-US" sz="1950" dirty="0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1950" dirty="0" err="1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физической</a:t>
            </a:r>
            <a:r>
              <a:rPr lang="en-US" sz="1950" dirty="0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1950" dirty="0" err="1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культуры</a:t>
            </a:r>
            <a:r>
              <a:rPr lang="en-US" sz="1950" dirty="0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, </a:t>
            </a:r>
            <a:r>
              <a:rPr lang="en-US" sz="1950" dirty="0" err="1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спорта</a:t>
            </a:r>
            <a:r>
              <a:rPr lang="en-US" sz="1950" dirty="0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 и </a:t>
            </a:r>
            <a:r>
              <a:rPr lang="en-US" sz="1950" dirty="0" err="1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туризма</a:t>
            </a:r>
            <a:r>
              <a:rPr lang="en-US" sz="1950" dirty="0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», </a:t>
            </a:r>
            <a:r>
              <a:rPr lang="en-US" sz="1950" dirty="0" err="1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Казань</a:t>
            </a:r>
            <a:r>
              <a:rPr lang="en-US" sz="1950" dirty="0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, </a:t>
            </a:r>
            <a:r>
              <a:rPr lang="en-US" sz="1950" dirty="0" err="1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Россия</a:t>
            </a:r>
            <a:r>
              <a:rPr lang="en-US" sz="1950" dirty="0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</a:p>
          <a:p>
            <a:pPr algn="l">
              <a:lnSpc>
                <a:spcPts val="2730"/>
              </a:lnSpc>
              <a:spcBef>
                <a:spcPct val="0"/>
              </a:spcBef>
            </a:pPr>
            <a:r>
              <a:rPr lang="en-US" sz="1950" dirty="0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ФГБОУ ВО «</a:t>
            </a:r>
            <a:r>
              <a:rPr lang="en-US" sz="1950" dirty="0" err="1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Казанский</a:t>
            </a:r>
            <a:r>
              <a:rPr lang="en-US" sz="1950" dirty="0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1950" dirty="0" err="1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государственный</a:t>
            </a:r>
            <a:r>
              <a:rPr lang="en-US" sz="1950" dirty="0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1950" dirty="0" err="1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медицинский</a:t>
            </a:r>
            <a:r>
              <a:rPr lang="en-US" sz="1950" dirty="0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1950" dirty="0" err="1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университет</a:t>
            </a:r>
            <a:r>
              <a:rPr lang="en-US" sz="1950" dirty="0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1950" dirty="0" err="1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Минздрава</a:t>
            </a:r>
            <a:r>
              <a:rPr lang="en-US" sz="1950" dirty="0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 </a:t>
            </a:r>
            <a:r>
              <a:rPr lang="en-US" sz="1950" dirty="0" err="1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России</a:t>
            </a:r>
            <a:r>
              <a:rPr lang="en-US" sz="1950" dirty="0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», </a:t>
            </a:r>
            <a:r>
              <a:rPr lang="en-US" sz="1950" dirty="0" err="1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Казань</a:t>
            </a:r>
            <a:r>
              <a:rPr lang="en-US" sz="1950" dirty="0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, </a:t>
            </a:r>
            <a:r>
              <a:rPr lang="en-US" sz="1950" dirty="0" err="1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Россия</a:t>
            </a:r>
            <a:endParaRPr lang="en-US" sz="1950" dirty="0">
              <a:solidFill>
                <a:srgbClr val="D6B5AE"/>
              </a:solidFill>
              <a:latin typeface="Lazydog"/>
              <a:ea typeface="Lazydog"/>
              <a:cs typeface="Lazydog"/>
              <a:sym typeface="Lazydog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6943" y="335283"/>
            <a:ext cx="5406628" cy="693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0"/>
              </a:lnSpc>
              <a:spcBef>
                <a:spcPct val="0"/>
              </a:spcBef>
            </a:pPr>
            <a:r>
              <a:rPr lang="en-US" sz="1950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встречаемомсть различных заболеваний у юных гимнасток*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207158" y="2926898"/>
            <a:ext cx="7726926" cy="4214802"/>
            <a:chOff x="1035936" y="1733403"/>
            <a:chExt cx="10302569" cy="5619737"/>
          </a:xfrm>
        </p:grpSpPr>
        <p:sp>
          <p:nvSpPr>
            <p:cNvPr id="10" name="TextBox 10"/>
            <p:cNvSpPr txBox="1"/>
            <p:nvPr/>
          </p:nvSpPr>
          <p:spPr>
            <a:xfrm>
              <a:off x="3241007" y="6904835"/>
              <a:ext cx="776779" cy="448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0"/>
                </a:lnSpc>
                <a:spcBef>
                  <a:spcPct val="0"/>
                </a:spcBef>
              </a:pPr>
              <a:r>
                <a:rPr lang="en-US" sz="1950" dirty="0">
                  <a:solidFill>
                    <a:srgbClr val="000000"/>
                  </a:solidFill>
                  <a:latin typeface="Lazydog"/>
                  <a:ea typeface="Lazydog"/>
                  <a:cs typeface="Lazydog"/>
                  <a:sym typeface="Lazydog"/>
                </a:rPr>
                <a:t>6-7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829492" y="6876874"/>
              <a:ext cx="776779" cy="448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0"/>
                </a:lnSpc>
                <a:spcBef>
                  <a:spcPct val="0"/>
                </a:spcBef>
              </a:pPr>
              <a:r>
                <a:rPr lang="en-US" sz="1950" dirty="0">
                  <a:solidFill>
                    <a:srgbClr val="000000"/>
                  </a:solidFill>
                  <a:latin typeface="Lazydog"/>
                  <a:ea typeface="Lazydog"/>
                  <a:cs typeface="Lazydog"/>
                  <a:sym typeface="Lazydog"/>
                </a:rPr>
                <a:t>8-9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298926" y="6903496"/>
              <a:ext cx="1039579" cy="448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0"/>
                </a:lnSpc>
                <a:spcBef>
                  <a:spcPct val="0"/>
                </a:spcBef>
              </a:pPr>
              <a:r>
                <a:rPr lang="en-US" sz="1950" dirty="0">
                  <a:solidFill>
                    <a:srgbClr val="000000"/>
                  </a:solidFill>
                  <a:latin typeface="Lazydog"/>
                  <a:ea typeface="Lazydog"/>
                  <a:cs typeface="Lazydog"/>
                  <a:sym typeface="Lazydog"/>
                </a:rPr>
                <a:t>10-11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35936" y="6584535"/>
              <a:ext cx="776777" cy="448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0"/>
                </a:lnSpc>
                <a:spcBef>
                  <a:spcPct val="0"/>
                </a:spcBef>
              </a:pPr>
              <a:r>
                <a:rPr lang="en-US" sz="1950" dirty="0">
                  <a:solidFill>
                    <a:srgbClr val="000000"/>
                  </a:solidFill>
                  <a:latin typeface="Lazydog"/>
                  <a:ea typeface="Lazydog"/>
                  <a:cs typeface="Lazydog"/>
                  <a:sym typeface="Lazydog"/>
                </a:rPr>
                <a:t>0,0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42962" y="5962524"/>
              <a:ext cx="776777" cy="413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0"/>
                </a:lnSpc>
                <a:spcBef>
                  <a:spcPct val="0"/>
                </a:spcBef>
              </a:pPr>
              <a:r>
                <a:rPr lang="en-US" sz="1950" dirty="0">
                  <a:solidFill>
                    <a:srgbClr val="000000"/>
                  </a:solidFill>
                  <a:latin typeface="Lazydog"/>
                  <a:ea typeface="Lazydog"/>
                  <a:cs typeface="Lazydog"/>
                  <a:sym typeface="Lazydog"/>
                </a:rPr>
                <a:t>0,1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39369" y="5243674"/>
              <a:ext cx="776777" cy="413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0"/>
                </a:lnSpc>
                <a:spcBef>
                  <a:spcPct val="0"/>
                </a:spcBef>
              </a:pPr>
              <a:r>
                <a:rPr lang="en-US" sz="1950" dirty="0">
                  <a:solidFill>
                    <a:srgbClr val="000000"/>
                  </a:solidFill>
                  <a:latin typeface="Lazydog"/>
                  <a:ea typeface="Lazydog"/>
                  <a:cs typeface="Lazydog"/>
                  <a:sym typeface="Lazydog"/>
                </a:rPr>
                <a:t>0,2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39369" y="4558060"/>
              <a:ext cx="776777" cy="413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0"/>
                </a:lnSpc>
                <a:spcBef>
                  <a:spcPct val="0"/>
                </a:spcBef>
              </a:pPr>
              <a:r>
                <a:rPr lang="en-US" sz="1950" dirty="0">
                  <a:solidFill>
                    <a:srgbClr val="000000"/>
                  </a:solidFill>
                  <a:latin typeface="Lazydog"/>
                  <a:ea typeface="Lazydog"/>
                  <a:cs typeface="Lazydog"/>
                  <a:sym typeface="Lazydog"/>
                </a:rPr>
                <a:t>0,3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39369" y="3834614"/>
              <a:ext cx="776777" cy="413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0"/>
                </a:lnSpc>
                <a:spcBef>
                  <a:spcPct val="0"/>
                </a:spcBef>
              </a:pPr>
              <a:r>
                <a:rPr lang="en-US" sz="1950" dirty="0">
                  <a:solidFill>
                    <a:srgbClr val="000000"/>
                  </a:solidFill>
                  <a:latin typeface="Lazydog"/>
                  <a:ea typeface="Lazydog"/>
                  <a:cs typeface="Lazydog"/>
                  <a:sym typeface="Lazydog"/>
                </a:rPr>
                <a:t>0,4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35936" y="2453233"/>
              <a:ext cx="776777" cy="413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0"/>
                </a:lnSpc>
                <a:spcBef>
                  <a:spcPct val="0"/>
                </a:spcBef>
              </a:pPr>
              <a:r>
                <a:rPr lang="en-US" sz="1950" dirty="0">
                  <a:solidFill>
                    <a:srgbClr val="000000"/>
                  </a:solidFill>
                  <a:latin typeface="Lazydog"/>
                  <a:ea typeface="Lazydog"/>
                  <a:cs typeface="Lazydog"/>
                  <a:sym typeface="Lazydog"/>
                </a:rPr>
                <a:t>0,6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35936" y="3134762"/>
              <a:ext cx="776777" cy="413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0"/>
                </a:lnSpc>
                <a:spcBef>
                  <a:spcPct val="0"/>
                </a:spcBef>
              </a:pPr>
              <a:r>
                <a:rPr lang="en-US" sz="1950" dirty="0">
                  <a:solidFill>
                    <a:srgbClr val="000000"/>
                  </a:solidFill>
                  <a:latin typeface="Lazydog"/>
                  <a:ea typeface="Lazydog"/>
                  <a:cs typeface="Lazydog"/>
                  <a:sym typeface="Lazydog"/>
                </a:rPr>
                <a:t>0,5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041281" y="1733403"/>
              <a:ext cx="776777" cy="413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730"/>
                </a:lnSpc>
                <a:spcBef>
                  <a:spcPct val="0"/>
                </a:spcBef>
              </a:pPr>
              <a:r>
                <a:rPr lang="en-US" sz="1950" dirty="0">
                  <a:solidFill>
                    <a:srgbClr val="000000"/>
                  </a:solidFill>
                  <a:latin typeface="Lazydog"/>
                  <a:ea typeface="Lazydog"/>
                  <a:cs typeface="Lazydog"/>
                  <a:sym typeface="Lazydog"/>
                </a:rPr>
                <a:t>0,7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3106400" y="7168338"/>
            <a:ext cx="1830427" cy="350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0"/>
              </a:lnSpc>
              <a:spcBef>
                <a:spcPct val="0"/>
              </a:spcBef>
            </a:pPr>
            <a:r>
              <a:rPr lang="en-US" sz="1950" dirty="0" err="1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возраст</a:t>
            </a:r>
            <a:r>
              <a:rPr lang="en-US" sz="1950" dirty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, ЛЕТ</a:t>
            </a:r>
          </a:p>
        </p:txBody>
      </p:sp>
      <p:sp>
        <p:nvSpPr>
          <p:cNvPr id="25" name="TextBox 25"/>
          <p:cNvSpPr txBox="1"/>
          <p:nvPr/>
        </p:nvSpPr>
        <p:spPr>
          <a:xfrm rot="-5400000">
            <a:off x="7499027" y="4256837"/>
            <a:ext cx="2700055" cy="350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0"/>
              </a:lnSpc>
              <a:spcBef>
                <a:spcPct val="0"/>
              </a:spcBef>
            </a:pPr>
            <a:r>
              <a:rPr lang="en-US" sz="1950" dirty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КОЛ-ВО ОБРАЩ./ЧЕЛ.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770780" y="898205"/>
            <a:ext cx="5406628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30"/>
              </a:lnSpc>
              <a:spcBef>
                <a:spcPct val="0"/>
              </a:spcBef>
            </a:pPr>
            <a:r>
              <a:rPr lang="en-US" sz="2400" dirty="0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ТРАВМАТИМЗ У ЮНЫХ ГИМНАСТОК В ЗАВИСИМОСТИ ОТ ВОЗРАСТА*</a:t>
            </a:r>
          </a:p>
        </p:txBody>
      </p:sp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7DD98E8C-97CC-994D-0312-E4F98249CF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9260934"/>
              </p:ext>
            </p:extLst>
          </p:nvPr>
        </p:nvGraphicFramePr>
        <p:xfrm>
          <a:off x="9380521" y="1793503"/>
          <a:ext cx="8477293" cy="510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TextBox 21">
            <a:extLst>
              <a:ext uri="{FF2B5EF4-FFF2-40B4-BE49-F238E27FC236}">
                <a16:creationId xmlns:a16="http://schemas.microsoft.com/office/drawing/2014/main" id="{5B7355C4-781E-44AA-806F-FC90AC66DF89}"/>
              </a:ext>
            </a:extLst>
          </p:cNvPr>
          <p:cNvSpPr txBox="1"/>
          <p:nvPr/>
        </p:nvSpPr>
        <p:spPr>
          <a:xfrm>
            <a:off x="9201970" y="2380397"/>
            <a:ext cx="582583" cy="310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0"/>
              </a:lnSpc>
              <a:spcBef>
                <a:spcPct val="0"/>
              </a:spcBef>
            </a:pPr>
            <a:r>
              <a:rPr lang="en-US" sz="1950" dirty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0,8</a:t>
            </a:r>
          </a:p>
        </p:txBody>
      </p:sp>
      <p:sp>
        <p:nvSpPr>
          <p:cNvPr id="34" name="TextBox 21">
            <a:extLst>
              <a:ext uri="{FF2B5EF4-FFF2-40B4-BE49-F238E27FC236}">
                <a16:creationId xmlns:a16="http://schemas.microsoft.com/office/drawing/2014/main" id="{DD997CE7-EFC5-DBC5-50DC-0D9BD3E67F5A}"/>
              </a:ext>
            </a:extLst>
          </p:cNvPr>
          <p:cNvSpPr txBox="1"/>
          <p:nvPr/>
        </p:nvSpPr>
        <p:spPr>
          <a:xfrm>
            <a:off x="9201970" y="1868173"/>
            <a:ext cx="582583" cy="310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0"/>
              </a:lnSpc>
              <a:spcBef>
                <a:spcPct val="0"/>
              </a:spcBef>
            </a:pPr>
            <a:r>
              <a:rPr lang="en-US" sz="1950" dirty="0">
                <a:solidFill>
                  <a:srgbClr val="000000"/>
                </a:solidFill>
                <a:latin typeface="Lazydog"/>
                <a:ea typeface="Lazydog"/>
                <a:cs typeface="Lazydog"/>
                <a:sym typeface="Lazydog"/>
              </a:rPr>
              <a:t>0,9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7501406"/>
            <a:ext cx="18288001" cy="2785594"/>
            <a:chOff x="0" y="0"/>
            <a:chExt cx="5043647" cy="7336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43647" cy="733654"/>
            </a:xfrm>
            <a:custGeom>
              <a:avLst/>
              <a:gdLst/>
              <a:ahLst/>
              <a:cxnLst/>
              <a:rect l="l" t="t" r="r" b="b"/>
              <a:pathLst>
                <a:path w="5043647" h="733654">
                  <a:moveTo>
                    <a:pt x="0" y="0"/>
                  </a:moveTo>
                  <a:lnTo>
                    <a:pt x="5043647" y="0"/>
                  </a:lnTo>
                  <a:lnTo>
                    <a:pt x="5043647" y="733654"/>
                  </a:lnTo>
                  <a:lnTo>
                    <a:pt x="0" y="733654"/>
                  </a:lnTo>
                  <a:close/>
                </a:path>
              </a:pathLst>
            </a:custGeom>
            <a:solidFill>
              <a:srgbClr val="54243E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043647" cy="7717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06949" y="7833119"/>
            <a:ext cx="9637061" cy="2065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0"/>
              </a:lnSpc>
            </a:pPr>
            <a:r>
              <a:rPr lang="en-US" sz="1950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*ТРАВМЫ И ЗАБОЛЕВАНИЯ У ЮНЫХ СПОРТСМЕНОК, ЗАНИМАЮЩИХСЯ ХУДОЖЕСТВЕННОЙ ГИМНАСТИКОЙ</a:t>
            </a:r>
          </a:p>
          <a:p>
            <a:pPr algn="l">
              <a:lnSpc>
                <a:spcPts val="2730"/>
              </a:lnSpc>
              <a:spcBef>
                <a:spcPct val="0"/>
              </a:spcBef>
            </a:pPr>
            <a:r>
              <a:rPr lang="en-US" sz="1950">
                <a:solidFill>
                  <a:srgbClr val="D6B5AE"/>
                </a:solidFill>
                <a:latin typeface="Lazydog"/>
                <a:ea typeface="Lazydog"/>
                <a:cs typeface="Lazydog"/>
                <a:sym typeface="Lazydog"/>
              </a:rPr>
              <a:t>Н.М. Бикчурин1 , Ф.В. Тахавиева2 1 ФГБОУ ВО «Поволжская государственная академия физической культуры, спорта и туризма», Казань, Россия 2 ФГБОУ ВО «Казанский государственный медицинский университет Минздрава России», Казань, Россия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87415" y="105661"/>
            <a:ext cx="11113169" cy="1340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0"/>
              </a:lnSpc>
              <a:spcBef>
                <a:spcPct val="0"/>
              </a:spcBef>
            </a:pPr>
            <a:r>
              <a:rPr lang="en-US" sz="3850">
                <a:solidFill>
                  <a:srgbClr val="54243E"/>
                </a:solidFill>
                <a:latin typeface="Lazydog"/>
                <a:ea typeface="Lazydog"/>
                <a:cs typeface="Lazydog"/>
                <a:sym typeface="Lazydog"/>
              </a:rPr>
              <a:t>количество И ЛОКАЛИЗАЦИЯ ТРАВМ У ЮНЫХ ГИМНАСТОК С УЧЕТОМ ВОЗРАСТА*</a:t>
            </a:r>
          </a:p>
        </p:txBody>
      </p:sp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793221"/>
              </p:ext>
            </p:extLst>
          </p:nvPr>
        </p:nvGraphicFramePr>
        <p:xfrm>
          <a:off x="1752600" y="1528195"/>
          <a:ext cx="14333867" cy="5744837"/>
        </p:xfrm>
        <a:graphic>
          <a:graphicData uri="http://schemas.openxmlformats.org/drawingml/2006/table">
            <a:tbl>
              <a:tblPr/>
              <a:tblGrid>
                <a:gridCol w="4004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2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4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42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716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9752">
                <a:tc rowSpan="2">
                  <a:txBody>
                    <a:bodyPr/>
                    <a:lstStyle/>
                    <a:p>
                      <a:pPr marL="0" lvl="0" indent="0" algn="ctr">
                        <a:lnSpc>
                          <a:spcPts val="219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 dirty="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5F8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ru-RU" sz="1800" dirty="0">
                          <a:latin typeface="Lazydog" panose="020B0604020202020204" charset="0"/>
                        </a:rPr>
                        <a:t>Возраст, лет</a:t>
                      </a:r>
                      <a:endParaRPr lang="en-US" sz="1800" dirty="0">
                        <a:latin typeface="Lazydog" panose="020B0604020202020204" charset="0"/>
                      </a:endParaRPr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5F8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54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Lazydog" panose="020B0604020202020204" charset="0"/>
                        </a:rPr>
                        <a:t>всего</a:t>
                      </a:r>
                      <a:endParaRPr lang="en-US" sz="1800" dirty="0">
                        <a:latin typeface="Lazydog" panose="020B0604020202020204" charset="0"/>
                      </a:endParaRPr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5F8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 dirty="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30130"/>
                  </a:ext>
                </a:extLst>
              </a:tr>
              <a:tr h="549752">
                <a:tc vMerge="1">
                  <a:txBody>
                    <a:bodyPr/>
                    <a:lstStyle/>
                    <a:p>
                      <a:pPr marL="0" lvl="0" indent="0" algn="ctr">
                        <a:lnSpc>
                          <a:spcPts val="2194"/>
                        </a:lnSpc>
                        <a:spcBef>
                          <a:spcPct val="0"/>
                        </a:spcBef>
                        <a:defRPr/>
                      </a:pPr>
                      <a:endParaRPr lang="en-US" sz="1100" dirty="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5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ru-RU" sz="1600" dirty="0">
                          <a:latin typeface="Lazydog" panose="020B0604020202020204" charset="0"/>
                        </a:rPr>
                        <a:t>6-7</a:t>
                      </a:r>
                      <a:endParaRPr lang="en-US" sz="1600" dirty="0">
                        <a:latin typeface="Lazydog" panose="020B0604020202020204" charset="0"/>
                      </a:endParaRPr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5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ru-RU" sz="1600" dirty="0">
                          <a:latin typeface="Lazydog" panose="020B0604020202020204" charset="0"/>
                        </a:rPr>
                        <a:t>8-9</a:t>
                      </a:r>
                      <a:endParaRPr lang="en-US" sz="1600" dirty="0">
                        <a:latin typeface="Lazydog" panose="020B0604020202020204" charset="0"/>
                      </a:endParaRPr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5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ru-RU" sz="1600" dirty="0">
                          <a:latin typeface="Lazydog" panose="020B0604020202020204" charset="0"/>
                        </a:rPr>
                        <a:t>10-11</a:t>
                      </a:r>
                      <a:endParaRPr lang="en-US" sz="1600" dirty="0">
                        <a:latin typeface="Lazydog" panose="020B0604020202020204" charset="0"/>
                      </a:endParaRPr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5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ru-RU" sz="1600" dirty="0" err="1">
                          <a:latin typeface="Lazydog" panose="020B0604020202020204" charset="0"/>
                        </a:rPr>
                        <a:t>Абс</a:t>
                      </a:r>
                      <a:r>
                        <a:rPr lang="ru-RU" sz="1600" dirty="0">
                          <a:latin typeface="Lazydog" panose="020B0604020202020204" charset="0"/>
                        </a:rPr>
                        <a:t>.</a:t>
                      </a:r>
                      <a:endParaRPr lang="en-US" sz="1600" dirty="0">
                        <a:latin typeface="Lazydog" panose="020B0604020202020204" charset="0"/>
                      </a:endParaRPr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5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ru-RU" sz="1600" dirty="0">
                          <a:latin typeface="Lazydog" panose="020B0604020202020204" charset="0"/>
                        </a:rPr>
                        <a:t>%</a:t>
                      </a:r>
                      <a:endParaRPr lang="en-US" sz="1600" dirty="0">
                        <a:latin typeface="Lazydog" panose="020B0604020202020204" charset="0"/>
                      </a:endParaRPr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887969"/>
                  </a:ext>
                </a:extLst>
              </a:tr>
              <a:tr h="5497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19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567" u="none" strike="noStrike" dirty="0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ШЕЯ</a:t>
                      </a:r>
                      <a:endParaRPr lang="en-US" sz="1100" dirty="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5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 u="none" strike="noStrike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-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 u="none" strike="noStrike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-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 u="none" strike="noStrike" dirty="0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4</a:t>
                      </a:r>
                      <a:endParaRPr lang="en-US" sz="1100" dirty="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4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8,5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7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19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567" u="none" strike="noStrike" dirty="0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ГРУДНОЙ ОТДЕЛ ПОЗВОНОЧНИКА</a:t>
                      </a:r>
                      <a:endParaRPr lang="en-US" sz="1100" dirty="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5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 u="none" strike="noStrike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-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 u="none" strike="noStrike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2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 u="none" strike="noStrike" dirty="0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1</a:t>
                      </a:r>
                      <a:endParaRPr lang="en-US" sz="1100" dirty="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3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6,4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7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19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567" u="none" strike="noStrike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ПОЯСНИЧНЫЙ ОТДЕЛ ПОЗВОНОЧНИКА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5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 u="none" strike="noStrike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-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 u="none" strike="noStrike" dirty="0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-</a:t>
                      </a:r>
                      <a:endParaRPr lang="en-US" sz="1100" dirty="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 u="none" strike="noStrike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5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5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10,6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7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19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567" u="none" strike="noStrike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ВЕРХНЯЯ КОНЕЧНОСТЬ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5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 u="none" strike="noStrike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5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 u="none" strike="noStrike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4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 u="none" strike="noStrike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3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12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25,5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7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19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567" u="none" strike="noStrike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ПАХОВАЯ ОБЛАСТЬ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5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 u="none" strike="noStrike" dirty="0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-</a:t>
                      </a:r>
                      <a:endParaRPr lang="en-US" sz="1100" dirty="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 u="none" strike="noStrike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-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 u="none" strike="noStrike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5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5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10,6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7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19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567" u="none" strike="noStrike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КОЛЕННЫЙ СУСТАВ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5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 u="none" strike="noStrike" dirty="0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1</a:t>
                      </a:r>
                      <a:endParaRPr lang="en-US" sz="1100" dirty="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 u="none" strike="noStrike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2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 u="none" strike="noStrike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4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7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14,9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7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19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567" u="none" strike="noStrike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ГОЛЕНЬ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5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 u="none" strike="noStrike" dirty="0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-</a:t>
                      </a:r>
                      <a:endParaRPr lang="en-US" sz="1100" dirty="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 u="none" strike="noStrike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-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 u="none" strike="noStrike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2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2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4,3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75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19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567" u="none" strike="noStrike" dirty="0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СТОПА</a:t>
                      </a:r>
                      <a:endParaRPr lang="en-US" sz="1100" dirty="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5C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 u="none" strike="noStrike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1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 u="none" strike="noStrike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2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 u="none" strike="noStrike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6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9</a:t>
                      </a:r>
                      <a:endParaRPr lang="en-US" sz="110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54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467" dirty="0">
                          <a:solidFill>
                            <a:srgbClr val="000000"/>
                          </a:solidFill>
                          <a:latin typeface="Lazydog"/>
                          <a:ea typeface="Lazydog"/>
                          <a:cs typeface="Lazydog"/>
                          <a:sym typeface="Lazydog"/>
                        </a:rPr>
                        <a:t>19,2</a:t>
                      </a:r>
                      <a:endParaRPr lang="en-US" sz="1100" dirty="0"/>
                    </a:p>
                  </a:txBody>
                  <a:tcPr marL="158013" marR="158013" marT="158013" marB="158013" anchor="ctr">
                    <a:lnL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9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1310</Words>
  <Application>Microsoft Office PowerPoint</Application>
  <PresentationFormat>Произвольный</PresentationFormat>
  <Paragraphs>197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Lazydog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Purple Illustrated Physical Education Physical Fitness Educational Presentation, копия</dc:title>
  <cp:lastModifiedBy>Квасова Наталья Андреевна</cp:lastModifiedBy>
  <cp:revision>4</cp:revision>
  <dcterms:created xsi:type="dcterms:W3CDTF">2006-08-16T00:00:00Z</dcterms:created>
  <dcterms:modified xsi:type="dcterms:W3CDTF">2024-10-20T14:34:18Z</dcterms:modified>
  <dc:identifier>DAGTyPNbdQU</dc:identifier>
</cp:coreProperties>
</file>