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8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D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CEA4E3-78A3-404B-8743-5E9BAF2ABBF9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3E1859-09A9-4CB0-952A-E0DF4F93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EA4E3-78A3-404B-8743-5E9BAF2ABBF9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E1859-09A9-4CB0-952A-E0DF4F93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EA4E3-78A3-404B-8743-5E9BAF2ABBF9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E1859-09A9-4CB0-952A-E0DF4F93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EA4E3-78A3-404B-8743-5E9BAF2ABBF9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E1859-09A9-4CB0-952A-E0DF4F932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EA4E3-78A3-404B-8743-5E9BAF2ABBF9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E1859-09A9-4CB0-952A-E0DF4F932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EA4E3-78A3-404B-8743-5E9BAF2ABBF9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E1859-09A9-4CB0-952A-E0DF4F932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EA4E3-78A3-404B-8743-5E9BAF2ABBF9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E1859-09A9-4CB0-952A-E0DF4F93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EA4E3-78A3-404B-8743-5E9BAF2ABBF9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E1859-09A9-4CB0-952A-E0DF4F932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EA4E3-78A3-404B-8743-5E9BAF2ABBF9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E1859-09A9-4CB0-952A-E0DF4F93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CEA4E3-78A3-404B-8743-5E9BAF2ABBF9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E1859-09A9-4CB0-952A-E0DF4F93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CEA4E3-78A3-404B-8743-5E9BAF2ABBF9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3E1859-09A9-4CB0-952A-E0DF4F932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CEA4E3-78A3-404B-8743-5E9BAF2ABBF9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3E1859-09A9-4CB0-952A-E0DF4F93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134D16"/>
                </a:solidFill>
                <a:latin typeface="Arial Black" pitchFamily="34" charset="0"/>
              </a:rPr>
              <a:t>Влияние плавания на здоровье</a:t>
            </a:r>
            <a:endParaRPr lang="ru-RU" sz="3200" dirty="0">
              <a:solidFill>
                <a:srgbClr val="134D16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5572140"/>
            <a:ext cx="5000628" cy="1181096"/>
          </a:xfr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l"/>
            <a:r>
              <a:rPr lang="ru-RU" sz="18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Работу выполнил: К.А. Крылов</a:t>
            </a:r>
          </a:p>
          <a:p>
            <a:pPr algn="l"/>
            <a:r>
              <a:rPr lang="ru-RU" sz="18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Студент: группы 202  ФГБОУ ВО «ВГАФК» </a:t>
            </a:r>
          </a:p>
          <a:p>
            <a:pPr algn="l"/>
            <a:r>
              <a:rPr lang="ru-RU" sz="18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Руководители: </a:t>
            </a:r>
          </a:p>
          <a:p>
            <a:pPr algn="l"/>
            <a:r>
              <a:rPr lang="ru-RU" sz="18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И.В. </a:t>
            </a:r>
            <a:r>
              <a:rPr lang="ru-RU" sz="18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Лущик</a:t>
            </a:r>
            <a:r>
              <a:rPr lang="ru-RU" sz="18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- доцент кафедры </a:t>
            </a:r>
            <a:r>
              <a:rPr lang="ru-RU" sz="18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ТиТФКис</a:t>
            </a:r>
            <a:r>
              <a:rPr lang="ru-RU" sz="18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ФГБОУ ВО «ВГАФК» </a:t>
            </a:r>
          </a:p>
          <a:p>
            <a:pPr algn="l"/>
            <a:r>
              <a:rPr lang="ru-RU" sz="18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И.В. </a:t>
            </a:r>
            <a:r>
              <a:rPr lang="ru-RU" sz="18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Абдрахманова</a:t>
            </a:r>
            <a:r>
              <a:rPr lang="ru-RU" sz="18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- доцент кафедры </a:t>
            </a:r>
            <a:r>
              <a:rPr lang="ru-RU" sz="18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ТиТФКис</a:t>
            </a:r>
            <a:r>
              <a:rPr lang="ru-RU" sz="18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ФГБОУ ВО «ВГАФК»</a:t>
            </a:r>
            <a:endParaRPr lang="ru-RU" sz="18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 descr="https://www.arenasport.com/media/.renditions/wysiwyg/first-level-pages/home/arena-SS22-racing-1400x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286412" cy="3518553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34D16"/>
                </a:solidFill>
                <a:latin typeface="Arial Black" pitchFamily="34" charset="0"/>
              </a:rPr>
              <a:t>ФГБОУ «Волгоградская государственная академия физической культуры»</a:t>
            </a:r>
            <a:endParaRPr lang="ru-RU" sz="2400" dirty="0">
              <a:solidFill>
                <a:srgbClr val="134D1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Профилактика травматизма</a:t>
            </a:r>
            <a:endParaRPr lang="ru-RU" sz="32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214422"/>
            <a:ext cx="7500990" cy="46166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- проводить занятия только в присутствии преподавателя и медицинского персонала бассейна;  </a:t>
            </a:r>
          </a:p>
          <a:p>
            <a:pPr algn="just"/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- вход в воду осуществляется только с разрешения учителя; </a:t>
            </a:r>
          </a:p>
          <a:p>
            <a:pPr algn="just"/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- движение в воде выполняется только по правой стороне; 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запрещается сильно шуметь и разговаривать во время занятий;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нельзя баловаться в воде, подавать ложные сигналы о помощи, толкаться, подныривать, переходить на соседнюю дорожку;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во время урока категорически запрещается висеть на разделительных канатах (дорожках), бросать спортивный инвентарь, топить друг друга и дёргать за ноги;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строго запрещается ходить без тапок, предназначенных для бассейна;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прыжки в воду осуществляются только со специальной тумбочки, предназначенной для выполнения прыжков и стартов;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занятия по плаванию должны быть обеспечены средствами для спасения утопающих и медицинской аптечкой для оказания первой помощи пострадавшим;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при судорогах не теряться, стараться держаться на воде и звать на помощь (при оказании помощи не хвататься за спасающего, а помогать ему буксировать вас);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Почувствовав слабость или недомогание после плавания – незамедлительно обратиться к врачу!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Также для профилактики травматизма на воде в целом рекомендуется купаться в специально оборудованных местах: пляжах, бассейнах, купальнях. Предварительно нужно пройти медицинское освидетельствование и ознакомиться с правилами внутреннего распорядка мест для купания. 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3071810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642918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5979662" cy="3980213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00438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500174"/>
            <a:ext cx="3000396" cy="3754874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Плавание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циклический вид спорта, заключающийся в преодолении определенным стилем соревновательной дистанции от 50 м до 1500 м в бассейне или на открытой воде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Плавание даёт универсальную и максимально полную нагрузку для развития всех групп мышц, эффективно развиваются: плечевой пояс, руки, ноги, мышца тела, пресс живота и спины, другие</a:t>
            </a: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8572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Влияние плавания на здоровье человека</a:t>
            </a:r>
            <a:endParaRPr lang="ru-RU" sz="32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2950222" cy="207170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00438"/>
            <a:ext cx="2928958" cy="2143140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9" name="Стрелка вниз 8"/>
          <p:cNvSpPr/>
          <p:nvPr/>
        </p:nvSpPr>
        <p:spPr>
          <a:xfrm rot="16200000">
            <a:off x="4365403" y="1849647"/>
            <a:ext cx="341756" cy="64294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4365403" y="3992787"/>
            <a:ext cx="341756" cy="64294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215370" cy="738664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 отечественных и зарубежных ученых показали, что плавание — это особый вид спорта, который имеет большое позитивное влияние на здоровье человека.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Плавание – самый «щадящий» вид спорта, которым можно заниматься в любом возрасте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8572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Влияние плавания на здоровье человека</a:t>
            </a:r>
            <a:endParaRPr lang="ru-RU" sz="32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467544" y="3573016"/>
            <a:ext cx="2214578" cy="307777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ts val="1500"/>
              </a:spcBef>
              <a:spcAft>
                <a:spcPts val="1500"/>
              </a:spcAft>
            </a:pPr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Уменьшение стресса</a:t>
            </a:r>
            <a:endParaRPr lang="ru-RU" alt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357430"/>
            <a:ext cx="2786082" cy="3071255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2214554"/>
            <a:ext cx="2214578" cy="738664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235CB1"/>
                </a:solidFill>
                <a:latin typeface="Times New Roman" pitchFamily="18" charset="0"/>
                <a:cs typeface="Times New Roman" pitchFamily="18" charset="0"/>
              </a:rPr>
              <a:t>Польза плавания </a:t>
            </a:r>
          </a:p>
          <a:p>
            <a:pPr algn="ctr"/>
            <a:r>
              <a:rPr lang="ru-RU" altLang="ru-RU" sz="1400" b="1" dirty="0" smtClean="0">
                <a:solidFill>
                  <a:srgbClr val="235CB1"/>
                </a:solidFill>
                <a:latin typeface="Times New Roman" pitchFamily="18" charset="0"/>
                <a:cs typeface="Times New Roman" pitchFamily="18" charset="0"/>
              </a:rPr>
              <a:t>с психологической точки зрения</a:t>
            </a:r>
            <a:endParaRPr lang="ru-RU" altLang="ru-RU" sz="1400" b="1" dirty="0">
              <a:solidFill>
                <a:srgbClr val="235C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2214554"/>
            <a:ext cx="2214578" cy="738664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235CB1"/>
                </a:solidFill>
                <a:latin typeface="Times New Roman" pitchFamily="18" charset="0"/>
                <a:cs typeface="Times New Roman" pitchFamily="18" charset="0"/>
              </a:rPr>
              <a:t>Польза плавания </a:t>
            </a:r>
          </a:p>
          <a:p>
            <a:pPr algn="ctr"/>
            <a:r>
              <a:rPr lang="ru-RU" altLang="ru-RU" sz="1400" b="1" dirty="0" smtClean="0">
                <a:solidFill>
                  <a:srgbClr val="235CB1"/>
                </a:solidFill>
                <a:latin typeface="Times New Roman" pitchFamily="18" charset="0"/>
                <a:cs typeface="Times New Roman" pitchFamily="18" charset="0"/>
              </a:rPr>
              <a:t>с физической точки зрения</a:t>
            </a:r>
            <a:endParaRPr lang="ru-RU" altLang="ru-RU" sz="1400" b="1" dirty="0">
              <a:solidFill>
                <a:srgbClr val="235C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428728" y="1714488"/>
            <a:ext cx="214314" cy="42862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428728" y="3071810"/>
            <a:ext cx="214314" cy="42862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572396" y="3071810"/>
            <a:ext cx="214314" cy="42862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500958" y="1714488"/>
            <a:ext cx="214314" cy="42862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9"/>
          <p:cNvSpPr>
            <a:spLocks noChangeArrowheads="1"/>
          </p:cNvSpPr>
          <p:nvPr/>
        </p:nvSpPr>
        <p:spPr bwMode="auto">
          <a:xfrm>
            <a:off x="467544" y="4365104"/>
            <a:ext cx="2214578" cy="954107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целеустремленности,</a:t>
            </a:r>
          </a:p>
          <a:p>
            <a:pPr eaLnBrk="1" hangingPunct="1"/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настойчивости, смелости </a:t>
            </a:r>
            <a:r>
              <a:rPr lang="ru-RU" alt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решительности</a:t>
            </a:r>
            <a:endParaRPr lang="ru-RU" alt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467544" y="4005064"/>
            <a:ext cx="2214578" cy="307777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ts val="1500"/>
              </a:spcBef>
              <a:spcAft>
                <a:spcPts val="1500"/>
              </a:spcAft>
            </a:pPr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активность</a:t>
            </a:r>
            <a:endParaRPr lang="ru-RU" alt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9"/>
          <p:cNvSpPr>
            <a:spLocks noChangeArrowheads="1"/>
          </p:cNvSpPr>
          <p:nvPr/>
        </p:nvSpPr>
        <p:spPr bwMode="auto">
          <a:xfrm>
            <a:off x="6500826" y="3571876"/>
            <a:ext cx="2214578" cy="523220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Тренировка </a:t>
            </a:r>
            <a:r>
              <a:rPr lang="ru-RU" alt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системы. </a:t>
            </a:r>
            <a:endParaRPr lang="ru-RU" alt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9"/>
          <p:cNvSpPr>
            <a:spLocks noChangeArrowheads="1"/>
          </p:cNvSpPr>
          <p:nvPr/>
        </p:nvSpPr>
        <p:spPr bwMode="auto">
          <a:xfrm>
            <a:off x="6500826" y="4143380"/>
            <a:ext cx="2214578" cy="738664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Укрепление тонуса и повышение силы дыхательных мышц. </a:t>
            </a:r>
            <a:endParaRPr lang="ru-RU" alt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9"/>
          <p:cNvSpPr>
            <a:spLocks noChangeArrowheads="1"/>
          </p:cNvSpPr>
          <p:nvPr/>
        </p:nvSpPr>
        <p:spPr bwMode="auto">
          <a:xfrm>
            <a:off x="6500826" y="4929198"/>
            <a:ext cx="2214578" cy="307777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500"/>
              </a:spcBef>
              <a:spcAft>
                <a:spcPts val="1500"/>
              </a:spcAft>
            </a:pPr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Мышечная сила</a:t>
            </a:r>
            <a:endParaRPr lang="ru-RU" alt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9"/>
          <p:cNvSpPr>
            <a:spLocks noChangeArrowheads="1"/>
          </p:cNvSpPr>
          <p:nvPr/>
        </p:nvSpPr>
        <p:spPr bwMode="auto">
          <a:xfrm>
            <a:off x="6500826" y="5286388"/>
            <a:ext cx="2214578" cy="307777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Снижение веса. </a:t>
            </a:r>
            <a:endParaRPr lang="ru-RU" alt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9"/>
          <p:cNvSpPr>
            <a:spLocks noChangeArrowheads="1"/>
          </p:cNvSpPr>
          <p:nvPr/>
        </p:nvSpPr>
        <p:spPr bwMode="auto">
          <a:xfrm>
            <a:off x="6500826" y="5643578"/>
            <a:ext cx="2214578" cy="307777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Умеренная нагрузка</a:t>
            </a:r>
            <a:endParaRPr lang="ru-RU" alt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9"/>
          <p:cNvSpPr>
            <a:spLocks noChangeArrowheads="1"/>
          </p:cNvSpPr>
          <p:nvPr/>
        </p:nvSpPr>
        <p:spPr bwMode="auto">
          <a:xfrm>
            <a:off x="6500826" y="6000768"/>
            <a:ext cx="2214578" cy="307777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Закаливание организма</a:t>
            </a:r>
            <a:endParaRPr lang="ru-RU" alt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9"/>
          <p:cNvSpPr>
            <a:spLocks noChangeArrowheads="1"/>
          </p:cNvSpPr>
          <p:nvPr/>
        </p:nvSpPr>
        <p:spPr bwMode="auto">
          <a:xfrm>
            <a:off x="6500826" y="6357958"/>
            <a:ext cx="2214578" cy="307777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Гибкость</a:t>
            </a:r>
            <a:endParaRPr lang="ru-RU" alt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Биомеханические исследования в плавании</a:t>
            </a:r>
            <a:endParaRPr lang="ru-RU" sz="32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50017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71612"/>
            <a:ext cx="2500330" cy="203132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Плавание (наряду с греблей) относится к циклическим локомоциям, осуществляемым по принципу отталкивания от жидкой среды. Плавание является важной частью двигательной культуры человека.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571612"/>
            <a:ext cx="4857784" cy="203132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Известно, что, на неподвижно лежащее тело в воде, действуют две силы: сила тяжести и выталкивающая (архимедова) сила, равная весу вытесненной телом воды. Поскольку человеческое тело более чем на 60% состоит из воды, а в легких находится несколько литров воздуха, эти две силы примерно одинаковы. Стоя по грудь в воде, наберите в легкие как можно больше воздуха и лягте на воду. При этом ваше тело расположится вблизи поверхности воды.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071942"/>
            <a:ext cx="2500330" cy="1169551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еще в Древней Греции о некультурном человеке говорили: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«Он не умеет ни плавать, ни читать».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3857628"/>
            <a:ext cx="4857784" cy="160043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начать постепенно выпускать воздух из легких, тело, также будет постепенно погружаться в воду. Проявив большую силу воли, можно продолжать выдох до тех пор, пока тело не опустится на дно водоема.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 образом, изменяя объем воздуха в легких, человек может регулировать величину выталкивающей силы и тем самым плавучесть тела.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28572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Динамика  плавания</a:t>
            </a:r>
            <a:endParaRPr lang="ru-RU" sz="32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000108"/>
            <a:ext cx="7000924" cy="738664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В воде тело человека находится под действием нескольких сил, которые, суммируясь, обеспечивают его плавучесть в  неподвижном состоянии и продвижения вперед при плавании</a:t>
            </a:r>
            <a:endParaRPr lang="ru-RU" sz="14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000240"/>
            <a:ext cx="3071834" cy="30777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Вертикально-направленные силы </a:t>
            </a:r>
            <a:endParaRPr lang="ru-RU" sz="14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2000240"/>
            <a:ext cx="5000660" cy="30777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Горизонтально-направленные силы - продвигающая сила</a:t>
            </a:r>
            <a:endParaRPr lang="ru-RU" sz="14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5643578"/>
            <a:ext cx="4357718" cy="738664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Во время скольжения опускание головы пловца вниз увеличивает сопротивление на 8-12%, а отклонение ее от оптимального положения вверх - на 10-20%;</a:t>
            </a:r>
            <a:endParaRPr lang="ru-RU" sz="1400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857356" y="2428868"/>
            <a:ext cx="341756" cy="64294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072198" y="2428868"/>
            <a:ext cx="341756" cy="64294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85786" y="3143248"/>
            <a:ext cx="2500330" cy="738664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Силы тяжести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Выталкивающая сила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Подъемная сила </a:t>
            </a:r>
            <a:endParaRPr lang="ru-RU" sz="1400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58" y="3143248"/>
            <a:ext cx="5072098" cy="738664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Сила лобового сопротивления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Сила сопротивления вихреобразования. (Создается разность давлений, которое как бы отсасывают тело назад). </a:t>
            </a:r>
            <a:endParaRPr lang="ru-RU" sz="1400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0800000">
            <a:off x="4714876" y="4929198"/>
            <a:ext cx="341756" cy="64294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143240" y="4071942"/>
            <a:ext cx="3643338" cy="738664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сила трения о воду;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сила сопротивления волнообразования;</a:t>
            </a:r>
          </a:p>
          <a:p>
            <a:pPr>
              <a:buFont typeface="Arial" pitchFamily="34" charset="0"/>
              <a:buChar char="•"/>
            </a:pPr>
            <a:r>
              <a:rPr lang="ru-RU" sz="140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силы </a:t>
            </a:r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инерции.</a:t>
            </a:r>
            <a:endParaRPr lang="ru-RU" sz="1400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Действующие силы при плавании</a:t>
            </a:r>
            <a:endParaRPr lang="ru-RU" sz="32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2.bp.blogspot.com/-Svnej0HrceE/Tq56izgKBwI/AAAAAAAAOi8/YGDg4Dhx8TQ/s1600/190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2.bp.blogspot.com/-Svnej0HrceE/Tq56izgKBwI/AAAAAAAAOi8/YGDg4Dhx8TQ/s1600/190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2.bp.blogspot.com/-Svnej0HrceE/Tq56izgKBwI/AAAAAAAAOi8/YGDg4Dhx8TQ/s1600/190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-d9jrlKFB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643314"/>
            <a:ext cx="5643602" cy="2571768"/>
          </a:xfrm>
          <a:prstGeom prst="rect">
            <a:avLst/>
          </a:prstGeom>
          <a:ln w="190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85786" y="928670"/>
            <a:ext cx="7786742" cy="181588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G — сила тяжести </a:t>
            </a:r>
          </a:p>
          <a:p>
            <a:r>
              <a:rPr lang="ru-RU" sz="14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Fт</a:t>
            </a:r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— сила тяги, создаваемая движениями пловца </a:t>
            </a:r>
          </a:p>
          <a:p>
            <a:r>
              <a:rPr lang="ru-RU" sz="14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Fа</a:t>
            </a:r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— выталкивающая (архимедова) сила</a:t>
            </a:r>
          </a:p>
          <a:p>
            <a:r>
              <a:rPr lang="ru-RU" sz="14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Fин</a:t>
            </a:r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- сила инерции, возникающая при ускорении и торможении тела пловца.</a:t>
            </a:r>
          </a:p>
          <a:p>
            <a:r>
              <a:rPr lang="ru-RU" sz="14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Fтр</a:t>
            </a:r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— сила трения </a:t>
            </a:r>
          </a:p>
          <a:p>
            <a:r>
              <a:rPr lang="ru-RU" sz="14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Fв</a:t>
            </a:r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— сила лобового сопротивления воды.</a:t>
            </a:r>
          </a:p>
          <a:p>
            <a:r>
              <a:rPr lang="ru-RU" sz="14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Fтв</a:t>
            </a:r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— тормозящая сила вихреобразования (и сила волнообразования, действующая в том же направлении)</a:t>
            </a:r>
            <a:endParaRPr lang="ru-RU" sz="14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429124" y="2857496"/>
            <a:ext cx="341756" cy="64294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Кинематика плавания - КРОЛЬ</a:t>
            </a:r>
            <a:endParaRPr lang="ru-RU" sz="32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929066"/>
            <a:ext cx="2786082" cy="2089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928670"/>
            <a:ext cx="2857520" cy="2164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357686" y="1071546"/>
            <a:ext cx="4500594" cy="203132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I фаза - как можно меньше терять скорость продвижения вперед;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II фаза - начать увеличение скорости;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III фаза - повысить скорость;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IV фаза - как можно более поднять скорость. 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Выдох (при повороте головы вправо) осуществляется в III и IV фазах первого полуцикла, а вдох - в I и II фазах полуцикла. </a:t>
            </a:r>
            <a:endParaRPr lang="ru-RU" sz="14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4071942"/>
            <a:ext cx="4429156" cy="181588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Цикл движений: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1 - выход локтя левой руки из воды; 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2 - выход левой кисти из воды; 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3 - прохождение локтя правой руки мимо плеча; 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4 - момент полного погружения левой руки в воду; второй полуцикл аналогичен первому, он начинается с выхода локтя правой руки из воды (по Р. </a:t>
            </a:r>
            <a:r>
              <a:rPr lang="ru-RU" sz="14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Хальянду</a:t>
            </a:r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4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3793899" y="1706771"/>
            <a:ext cx="341756" cy="64294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357290" y="3214686"/>
            <a:ext cx="270318" cy="571504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2357422" y="3214686"/>
            <a:ext cx="278035" cy="579221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3817103" y="4470661"/>
            <a:ext cx="341756" cy="64294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Кинематика плавания - БРАСС</a:t>
            </a:r>
            <a:endParaRPr lang="ru-RU" sz="32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357586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714876" y="1071546"/>
            <a:ext cx="4143404" cy="203132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I фаза - повысить скорость;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II фаза - как можно выше поднять скорость;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III фаза - минимизировать падение скорости; 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IV фаза - как можно меньше терять скорость. Выдох осуществляется во II фазе и начале III фазы, а вдох - в конце III фазы и начале IV фазы. С конца IV фазы до начала II фазы -задержка дыхания.</a:t>
            </a:r>
            <a:endParaRPr lang="ru-RU" sz="14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4071942"/>
            <a:ext cx="4071966" cy="160043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Цикл движений: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1 – начало разгибания в коленных суставах;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2 – момент выпрямления ног в коленных суставах;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3 – окончание движения кистей назад;</a:t>
            </a:r>
          </a:p>
          <a:p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4 – начало разгибания рук в локтевых суставах (по Р. </a:t>
            </a:r>
            <a:r>
              <a:rPr lang="ru-RU" sz="14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Хальянду</a:t>
            </a:r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4564473">
            <a:off x="4182599" y="2252605"/>
            <a:ext cx="278035" cy="579221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220519">
            <a:off x="4251011" y="4130044"/>
            <a:ext cx="278035" cy="579221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571876"/>
            <a:ext cx="4336932" cy="211818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285852" y="28572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Топография работающих мышц</a:t>
            </a:r>
            <a:endParaRPr lang="ru-RU" sz="32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60" y="3643314"/>
            <a:ext cx="2000264" cy="188732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Величина миделева (лобового) сечения тела и завихрение водяных струй при разных положениях пловца в воде (по Л. П. Макаренко; </a:t>
            </a:r>
            <a:r>
              <a:rPr lang="ru-RU" sz="1400" b="1" dirty="0" err="1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Каунсилмену</a:t>
            </a:r>
            <a:r>
              <a:rPr lang="ru-RU" sz="1400" b="1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134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214422"/>
            <a:ext cx="7500990" cy="181588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Эффективное использование гребков руками и ногами возможно в том случае, если туловище пловца представляет собой достаточно жесткую конструкцию, которая находится в обтекаемом и уравновешенном положении. Обеспечивается это за счет напряжения мышц живота и спины. Остальные же мышцы туловища должны быть расслаблены. </a:t>
            </a:r>
          </a:p>
          <a:p>
            <a:pPr algn="just"/>
            <a:r>
              <a:rPr lang="ru-RU" sz="1400" dirty="0" smtClean="0">
                <a:solidFill>
                  <a:srgbClr val="134D16"/>
                </a:solidFill>
                <a:latin typeface="Times New Roman" pitchFamily="18" charset="0"/>
                <a:cs typeface="Times New Roman" pitchFamily="18" charset="0"/>
              </a:rPr>
              <a:t>При плавании кролем наиболее активны мышцы, осуществляющие сгибание кисти. В брассе высока активность мышц ног. Но значительная нагрузка приходится и на руки (особенно в спортивном плавании), выполняющие близкие к круговым гребковые действия, напоминающие движения руками, по локоть опущенными в два кувшина с узкими горлышками.</a:t>
            </a:r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5365535" y="4207101"/>
            <a:ext cx="341756" cy="64294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451</TotalTime>
  <Words>944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Влияние плавания на здоровье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Брасс 1904 – 1924 г</dc:title>
  <dc:creator>User</dc:creator>
  <cp:lastModifiedBy>AmperOFF</cp:lastModifiedBy>
  <cp:revision>44</cp:revision>
  <dcterms:created xsi:type="dcterms:W3CDTF">2024-03-28T14:48:26Z</dcterms:created>
  <dcterms:modified xsi:type="dcterms:W3CDTF">2024-11-25T18:49:49Z</dcterms:modified>
</cp:coreProperties>
</file>