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477A5"/>
    <a:srgbClr val="893BCD"/>
    <a:srgbClr val="7C4CB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999" autoAdjust="0"/>
    <p:restoredTop sz="94660"/>
  </p:normalViewPr>
  <p:slideViewPr>
    <p:cSldViewPr snapToGrid="0">
      <p:cViewPr varScale="1">
        <p:scale>
          <a:sx n="92" d="100"/>
          <a:sy n="92" d="100"/>
        </p:scale>
        <p:origin x="306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837D6B-08D9-4D28-83BE-636CC4F1A8A7}" type="datetimeFigureOut">
              <a:rPr lang="en-US" smtClean="0"/>
              <a:t>11/3/2024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B567BA-E9AF-4E09-A978-B607A327649F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16415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837D6B-08D9-4D28-83BE-636CC4F1A8A7}" type="datetimeFigureOut">
              <a:rPr lang="en-US" smtClean="0"/>
              <a:t>11/3/2024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B567BA-E9AF-4E09-A978-B607A32764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73739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837D6B-08D9-4D28-83BE-636CC4F1A8A7}" type="datetimeFigureOut">
              <a:rPr lang="en-US" smtClean="0"/>
              <a:t>11/3/2024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B567BA-E9AF-4E09-A978-B607A32764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14570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837D6B-08D9-4D28-83BE-636CC4F1A8A7}" type="datetimeFigureOut">
              <a:rPr lang="en-US" smtClean="0"/>
              <a:t>11/3/2024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B567BA-E9AF-4E09-A978-B607A32764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83939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837D6B-08D9-4D28-83BE-636CC4F1A8A7}" type="datetimeFigureOut">
              <a:rPr lang="en-US" smtClean="0"/>
              <a:t>11/3/2024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B567BA-E9AF-4E09-A978-B607A32764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7147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837D6B-08D9-4D28-83BE-636CC4F1A8A7}" type="datetimeFigureOut">
              <a:rPr lang="en-US" smtClean="0"/>
              <a:t>11/3/2024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B567BA-E9AF-4E09-A978-B607A32764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40603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837D6B-08D9-4D28-83BE-636CC4F1A8A7}" type="datetimeFigureOut">
              <a:rPr lang="en-US" smtClean="0"/>
              <a:t>11/3/2024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B567BA-E9AF-4E09-A978-B607A32764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49221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837D6B-08D9-4D28-83BE-636CC4F1A8A7}" type="datetimeFigureOut">
              <a:rPr lang="en-US" smtClean="0"/>
              <a:t>11/3/2024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B567BA-E9AF-4E09-A978-B607A32764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87125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837D6B-08D9-4D28-83BE-636CC4F1A8A7}" type="datetimeFigureOut">
              <a:rPr lang="en-US" smtClean="0"/>
              <a:t>11/3/2024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B567BA-E9AF-4E09-A978-B607A32764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68507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837D6B-08D9-4D28-83BE-636CC4F1A8A7}" type="datetimeFigureOut">
              <a:rPr lang="en-US" smtClean="0"/>
              <a:t>11/3/2024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B567BA-E9AF-4E09-A978-B607A32764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26447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837D6B-08D9-4D28-83BE-636CC4F1A8A7}" type="datetimeFigureOut">
              <a:rPr lang="en-US" smtClean="0"/>
              <a:t>11/3/2024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B567BA-E9AF-4E09-A978-B607A32764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55723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2837D6B-08D9-4D28-83BE-636CC4F1A8A7}" type="datetimeFigureOut">
              <a:rPr lang="en-US" smtClean="0"/>
              <a:t>11/3/2024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B567BA-E9AF-4E09-A978-B607A327649F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08903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35210" y="2185844"/>
            <a:ext cx="9144000" cy="2387600"/>
          </a:xfrm>
        </p:spPr>
        <p:txBody>
          <a:bodyPr>
            <a:normAutofit fontScale="90000"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Влияние занятий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гандболом на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здоровье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детей</a:t>
            </a:r>
            <a:endParaRPr lang="en-US" b="1" dirty="0">
              <a:gradFill flip="none" rotWithShape="1">
                <a:gsLst>
                  <a:gs pos="16000">
                    <a:srgbClr val="893BCD"/>
                  </a:gs>
                  <a:gs pos="100000">
                    <a:srgbClr val="C477A5"/>
                  </a:gs>
                </a:gsLst>
                <a:lin ang="2700000" scaled="1"/>
                <a:tileRect/>
              </a:gradFill>
              <a:latin typeface="+mn-lt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759676" y="4933108"/>
            <a:ext cx="9144000" cy="1655762"/>
          </a:xfrm>
        </p:spPr>
        <p:txBody>
          <a:bodyPr>
            <a:normAutofit lnSpcReduction="10000"/>
          </a:bodyPr>
          <a:lstStyle/>
          <a:p>
            <a:pPr algn="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Работу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выполнила: Титарева Д.А.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Студентка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группы 201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ФКб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ФГБОУ ВО «ВГАФК»</a:t>
            </a:r>
          </a:p>
          <a:p>
            <a:pPr algn="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Руководители: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Лущик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И.В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r"/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Абдрахманова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И.В.</a:t>
            </a:r>
            <a:endParaRPr lang="x-none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>
              <a:solidFill>
                <a:srgbClr val="893BCD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128583" y="537806"/>
            <a:ext cx="9786551" cy="20928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ВОЛГОГРАДСКАЯ ГОСУДАРСТВЕННАЯ</a:t>
            </a:r>
          </a:p>
          <a:p>
            <a:pPr algn="ctr"/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АКАДЕМИЯ ФИЗИЧЕСКОЙ КУЛЬТУРЫ</a:t>
            </a:r>
          </a:p>
          <a:p>
            <a:pPr algn="ctr"/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Федеральное государственное бюджетное образовательное учреждение высшего образования</a:t>
            </a:r>
          </a:p>
          <a:p>
            <a:endParaRPr lang="ru-RU" b="0" i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9437057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Picture background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9280" y="4440224"/>
            <a:ext cx="3471711" cy="23144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Picture background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70336" y="4381437"/>
            <a:ext cx="2766101" cy="24320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Picture background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9191461" y="514350"/>
            <a:ext cx="2866767" cy="19111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Скругленный прямоугольник 2"/>
          <p:cNvSpPr/>
          <p:nvPr/>
        </p:nvSpPr>
        <p:spPr>
          <a:xfrm>
            <a:off x="4209005" y="301337"/>
            <a:ext cx="3200400" cy="426027"/>
          </a:xfrm>
          <a:prstGeom prst="roundRect">
            <a:avLst/>
          </a:prstGeom>
          <a:solidFill>
            <a:srgbClr val="7C4CB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Заключение</a:t>
            </a:r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436418" y="852056"/>
            <a:ext cx="8510155" cy="3387436"/>
          </a:xfrm>
          <a:prstGeom prst="roundRect">
            <a:avLst/>
          </a:prstGeom>
          <a:solidFill>
            <a:srgbClr val="C477A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Исследование биомеханических основ выполнения гандбольных бросков с помощью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стереовидеосъемки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выявило ключевые закономерности. В бросках с опорного положения, прыжках с толчком двумя или одной ногой установлена четкая последовательность активации звеньев тела с нарастанием линейных скоростей рук, характеризующейся волнообразным характером и выделением двух фаз усилия: создания предварительного натяжения и активного воздействия на мяч. Для броска в опорном положении наблюдается последовательное разгибание тазобедренного и коленного суставов, а при отталкивании в прыжках – активное движение вверх маховой ноги. Полученные результаты о кинематической структуре бросков могут быть использованы для улучшения контроля техники бросков. Изученные закономерности позволят обосновать выбор упражнений для повышения технического мастерства гандболистов.</a:t>
            </a:r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Picture background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91461" y="2948298"/>
            <a:ext cx="2847758" cy="21358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2179430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Picture backgroun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90391" y="1275627"/>
            <a:ext cx="4955691" cy="46264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Скругленный прямоугольник 4"/>
          <p:cNvSpPr/>
          <p:nvPr/>
        </p:nvSpPr>
        <p:spPr>
          <a:xfrm>
            <a:off x="3742661" y="233917"/>
            <a:ext cx="4497572" cy="531628"/>
          </a:xfrm>
          <a:prstGeom prst="roundRect">
            <a:avLst/>
          </a:prstGeom>
          <a:solidFill>
            <a:srgbClr val="7C4CB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Профилактика травм в гандболе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233914" y="1063256"/>
            <a:ext cx="6347637" cy="765545"/>
          </a:xfrm>
          <a:prstGeom prst="roundRect">
            <a:avLst/>
          </a:prstGeom>
          <a:solidFill>
            <a:srgbClr val="C477A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Проводить разминку перед тренировками, 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включая</a:t>
            </a:r>
            <a:r>
              <a:rPr lang="en-US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медленный 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бег (3–5 мин) и общеразвивающие упражнения для основных мышц.  </a:t>
            </a: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233913" y="2126512"/>
            <a:ext cx="6347637" cy="765545"/>
          </a:xfrm>
          <a:prstGeom prst="roundRect">
            <a:avLst/>
          </a:prstGeom>
          <a:solidFill>
            <a:srgbClr val="C477A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Постепенно увеличивать нагрузку</a:t>
            </a:r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233912" y="3189768"/>
            <a:ext cx="6347637" cy="765545"/>
          </a:xfrm>
          <a:prstGeom prst="roundRect">
            <a:avLst/>
          </a:prstGeom>
          <a:solidFill>
            <a:srgbClr val="C477A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 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Соблюдать технику безопасности, следя за обувью, инвентарем и ровностью покрытия.</a:t>
            </a:r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233912" y="4253024"/>
            <a:ext cx="6347637" cy="765545"/>
          </a:xfrm>
          <a:prstGeom prst="roundRect">
            <a:avLst/>
          </a:prstGeom>
          <a:solidFill>
            <a:srgbClr val="C477A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Укреплять мышечно-связочный аппарат с помощью специальных упражнений в период тренировок и подготовки к соревнованиям.</a:t>
            </a:r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233911" y="5316280"/>
            <a:ext cx="6347637" cy="765545"/>
          </a:xfrm>
          <a:prstGeom prst="roundRect">
            <a:avLst/>
          </a:prstGeom>
          <a:solidFill>
            <a:srgbClr val="C477A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Повышать координацию и равновесие, включая</a:t>
            </a:r>
            <a:endParaRPr lang="en-US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акробатические упражнения.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403300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Picture backgroun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11688" y="2330956"/>
            <a:ext cx="4982440" cy="33216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Скругленный прямоугольник 2"/>
          <p:cNvSpPr/>
          <p:nvPr/>
        </p:nvSpPr>
        <p:spPr>
          <a:xfrm>
            <a:off x="573666" y="2330956"/>
            <a:ext cx="5579918" cy="2833326"/>
          </a:xfrm>
          <a:prstGeom prst="roundRect">
            <a:avLst/>
          </a:prstGeom>
          <a:solidFill>
            <a:srgbClr val="C477A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Занятия </a:t>
            </a:r>
            <a:r>
              <a:rPr lang="ru-RU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гандболом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очень полезны. Поэтому на уроках физкультуры обязательно надо обучать школьников основам игры. Тем более что она укрепляет сердечно-сосудистую систему и развивает координацию движений. Улучшаются одновременно и скорость, и реакция, и сила. Важно, что нагрузку получают все группы мышц – спина, верхний плечевой пояс и ноги. </a:t>
            </a:r>
            <a:endParaRPr lang="ru-RU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1209677" y="394855"/>
            <a:ext cx="9887814" cy="852055"/>
          </a:xfrm>
          <a:prstGeom prst="roundRect">
            <a:avLst/>
          </a:prstGeom>
          <a:solidFill>
            <a:srgbClr val="7C4CB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Благотворное влияние гандбола на здоровье</a:t>
            </a:r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val="217492169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avatars.mds.yandex.net/get-entity_search/1974363/953011074/S600xU_2x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06781" y="155231"/>
            <a:ext cx="4753769" cy="62559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Скругленный прямоугольник 1"/>
          <p:cNvSpPr/>
          <p:nvPr/>
        </p:nvSpPr>
        <p:spPr>
          <a:xfrm>
            <a:off x="924791" y="1018309"/>
            <a:ext cx="4208318" cy="3553691"/>
          </a:xfrm>
          <a:prstGeom prst="roundRect">
            <a:avLst/>
          </a:prstGeom>
          <a:solidFill>
            <a:srgbClr val="C477A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Задача биомеханики</a:t>
            </a:r>
          </a:p>
          <a:p>
            <a:pPr algn="ctr"/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заключается в том, говорил</a:t>
            </a:r>
          </a:p>
          <a:p>
            <a:pPr algn="ctr"/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А. А. Ухтомский, чтобы</a:t>
            </a:r>
          </a:p>
          <a:p>
            <a:pPr algn="ctr"/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установить «те условия, при</a:t>
            </a:r>
          </a:p>
          <a:p>
            <a:pPr algn="ctr"/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которых движущие 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силы</a:t>
            </a:r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мускулатуры действуют на</a:t>
            </a:r>
          </a:p>
          <a:p>
            <a:pPr algn="ctr"/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твердые части скелета и могут</a:t>
            </a:r>
          </a:p>
          <a:p>
            <a:pPr algn="ctr"/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превращать тело животного в</a:t>
            </a:r>
          </a:p>
          <a:p>
            <a:pPr algn="ctr"/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рабочую машину с</a:t>
            </a:r>
          </a:p>
          <a:p>
            <a:pPr algn="ctr"/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определенным полезным</a:t>
            </a:r>
          </a:p>
          <a:p>
            <a:pPr algn="ctr"/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эффектом»</a:t>
            </a:r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2524991" y="5029200"/>
            <a:ext cx="2940627" cy="1506682"/>
          </a:xfrm>
          <a:prstGeom prst="roundRect">
            <a:avLst/>
          </a:prstGeom>
          <a:solidFill>
            <a:srgbClr val="7C4CB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А. А. Ухтомский</a:t>
            </a:r>
            <a:b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13 июня 1875 – 31 августа</a:t>
            </a:r>
            <a:b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1942 гг.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1872378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3029321" y="297480"/>
            <a:ext cx="5340927" cy="461665"/>
          </a:xfrm>
          <a:prstGeom prst="roundRect">
            <a:avLst/>
          </a:prstGeom>
          <a:solidFill>
            <a:srgbClr val="7C4CB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МЕТОДИКА И ОРГАНИЗАЦИЯ ИССЛЕДОВАНИЯ </a:t>
            </a:r>
            <a:endParaRPr lang="ru-RU" sz="1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249382" y="822714"/>
            <a:ext cx="11942618" cy="2404396"/>
          </a:xfrm>
          <a:prstGeom prst="roundRect">
            <a:avLst/>
          </a:prstGeom>
          <a:solidFill>
            <a:srgbClr val="C477A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Количественная и качественная оценка техники бросков гандболиста проводилась с использованием аппаратно-программного комплекса «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Qualisys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», включающего 8 цифровых видеокамер, измерительный блок и базовые маркеры. Испытуемый выполнял броски различными способами в специально оборудованном пространстве с высотой камер 3 метра. Частота съемки составила 200 кадров в секунду. Программное обеспечение комплекса позволило рассчитать линейные и угловые скорости суставов (плечевого, локтевого, лучезапястного, тазобедренного, коленного и голеностопного) с помощью пассивных маркеров. Испытуемый, мастер спорта по гандболу, бросал мяч в мишень размером 0,5 м на 0,5 м, находясь на девятиметровой дистанции с разбега. Видеозаписи подверглись обработке, в результате чего были рассчитаны пространственные координаты движений и построены графики перемещений, линейных и угловых скоростей.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761115" y="4395717"/>
            <a:ext cx="10639846" cy="1655485"/>
          </a:xfrm>
          <a:prstGeom prst="roundRect">
            <a:avLst/>
          </a:prstGeom>
          <a:solidFill>
            <a:srgbClr val="C477A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Программное обеспечение комплекса позволило рассчитать линейные и угловые скорости суставов (плечевого, локтевого, лучезапястного, тазобедренного, коленного и голеностопного) с помощью пассивных маркеров. Испытуемый, мастер спорта по гандболу, бросал мяч в мишень размером 0,5 м на 0,5 м, находясь на девятиметровой дистанции с разбега. Видеозаписи подверглись обработке, в результате чего были рассчитаны пространственные координаты движений и построены графики перемещений, линейных и угловых скоростей</a:t>
            </a:r>
          </a:p>
        </p:txBody>
      </p:sp>
      <p:cxnSp>
        <p:nvCxnSpPr>
          <p:cNvPr id="15" name="Прямая со стрелкой 14"/>
          <p:cNvCxnSpPr/>
          <p:nvPr/>
        </p:nvCxnSpPr>
        <p:spPr>
          <a:xfrm flipH="1">
            <a:off x="5699785" y="3288751"/>
            <a:ext cx="4823" cy="1106966"/>
          </a:xfrm>
          <a:prstGeom prst="straightConnector1">
            <a:avLst/>
          </a:prstGeom>
          <a:ln w="38100">
            <a:solidFill>
              <a:srgbClr val="893BCD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1645078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 descr="Picture background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161" r="7984"/>
          <a:stretch/>
        </p:blipFill>
        <p:spPr bwMode="auto">
          <a:xfrm>
            <a:off x="8260773" y="1454165"/>
            <a:ext cx="3931227" cy="40643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Скругленный прямоугольник 2"/>
          <p:cNvSpPr/>
          <p:nvPr/>
        </p:nvSpPr>
        <p:spPr>
          <a:xfrm>
            <a:off x="2317173" y="155865"/>
            <a:ext cx="6317672" cy="457200"/>
          </a:xfrm>
          <a:prstGeom prst="roundRect">
            <a:avLst/>
          </a:prstGeom>
          <a:solidFill>
            <a:srgbClr val="893BC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РЕЗУЛЬТАТЫ ИССЛЕДОВАНИЯ И ИХ ОБСУЖДЕНИЕ </a:t>
            </a:r>
            <a:endParaRPr lang="ru-RU" b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207819" y="945573"/>
            <a:ext cx="8052954" cy="2286000"/>
          </a:xfrm>
          <a:prstGeom prst="roundRect">
            <a:avLst/>
          </a:prstGeom>
          <a:solidFill>
            <a:srgbClr val="C477A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После обработки записей были определены кинематические характеристики и проведен сравнительный анализ бросков, выполненных различными способами. Эффективность бросковых движений обеспечивается строгой последовательностью фаз. В последнем шаге разгона гандболист завершается подготовительной фазой, выполняет замах и в завершающей фазе достигает максимальной скорости мяча. Графики линейных скоростей проанализировали последовательность изменения скоростей, представленных на рисунке 1. </a:t>
            </a:r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207819" y="4218710"/>
            <a:ext cx="8052954" cy="2400301"/>
          </a:xfrm>
          <a:prstGeom prst="roundRect">
            <a:avLst/>
          </a:prstGeom>
          <a:solidFill>
            <a:srgbClr val="C477A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Максимальная скорость центра массы тела при броске в опорном положении составила 3,6 м/с, тазобедренного сустава – 3,5 м/с, лучезапястного – 15,6 м/с; скорость локтевого сустава уменьшилась до 11,7 м/с, плечевого – до 7,8 м/с. При броске в прыжке толчком одной ногой максимальная скорость лучезапястного сустава составила 16,1 м/с, локтевого – 10,7 м/с, плечевого – 5,9 м/с, тазобедренного – 3,9 м/с, а центра масс – 4,6 м/с. При броске в прыжке толчком одной ногой соответствующие показатели составили: 15,7 м/с, 11,7 м/с, 6,5 м/с.</a:t>
            </a:r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7" name="Соединительная линия уступом 6"/>
          <p:cNvCxnSpPr/>
          <p:nvPr/>
        </p:nvCxnSpPr>
        <p:spPr>
          <a:xfrm rot="16200000" flipH="1">
            <a:off x="3636818" y="3252355"/>
            <a:ext cx="987136" cy="945573"/>
          </a:xfrm>
          <a:prstGeom prst="bentConnector3">
            <a:avLst/>
          </a:prstGeom>
          <a:ln w="28575">
            <a:solidFill>
              <a:srgbClr val="893BC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4177570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03273" y="1123516"/>
            <a:ext cx="6553200" cy="2714625"/>
          </a:xfrm>
          <a:prstGeom prst="rect">
            <a:avLst/>
          </a:prstGeom>
        </p:spPr>
      </p:pic>
      <p:sp>
        <p:nvSpPr>
          <p:cNvPr id="4" name="Скругленный прямоугольник 3"/>
          <p:cNvSpPr/>
          <p:nvPr/>
        </p:nvSpPr>
        <p:spPr>
          <a:xfrm>
            <a:off x="301336" y="644235"/>
            <a:ext cx="4769428" cy="3325091"/>
          </a:xfrm>
          <a:prstGeom prst="roundRect">
            <a:avLst/>
          </a:prstGeom>
          <a:solidFill>
            <a:srgbClr val="C477A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Анализ линейных скоростей звеньев бросающей руки выявил последовательные изменения скоростей и режимы разгона и торможения в кинематической цепи, что отражается на максимальных значениях линейных скоростей при различных способах бросков. Эффективность бросков зависит от финального усилия руки и своевременности перехода от фазы натяжения к активному воздействию на мяч. </a:t>
            </a:r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2119746" y="4592781"/>
            <a:ext cx="8551718" cy="1662546"/>
          </a:xfrm>
          <a:prstGeom prst="roundRect">
            <a:avLst/>
          </a:prstGeom>
          <a:solidFill>
            <a:srgbClr val="C477A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 показатели амплитуды замаха с мячом – углы отведения в плечевом суставе и углы сгибания в локтевом суставе. Максимальные значения этих показателей представлены на рисунке 2. В броске в прыжке толчком одной ногой угол отведения в плечевом суставе составил 142 градуса, а в опорном положении – 125 градусов.</a:t>
            </a:r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660753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12448" y="3604779"/>
            <a:ext cx="6572250" cy="2724150"/>
          </a:xfrm>
          <a:prstGeom prst="rect">
            <a:avLst/>
          </a:prstGeom>
        </p:spPr>
      </p:pic>
      <p:sp>
        <p:nvSpPr>
          <p:cNvPr id="4" name="Скругленный прямоугольник 3"/>
          <p:cNvSpPr/>
          <p:nvPr/>
        </p:nvSpPr>
        <p:spPr>
          <a:xfrm>
            <a:off x="1236518" y="696191"/>
            <a:ext cx="9850582" cy="2639291"/>
          </a:xfrm>
          <a:prstGeom prst="roundRect">
            <a:avLst/>
          </a:prstGeom>
          <a:solidFill>
            <a:srgbClr val="C477A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Угол сгибания в локтевом суставе при выполнении броска в прыжке толчком од-</a:t>
            </a:r>
          </a:p>
          <a:p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ной ногой составил 76 градусов, толчком двумя ногами – 72 градуса, а в опорном поло-</a:t>
            </a:r>
          </a:p>
          <a:p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жении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всего – 62 градуса. Эти различия можно объяснить активной работой маховой но-</a:t>
            </a:r>
          </a:p>
          <a:p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ги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у гандболиста при выполнении бросков в прыжке. В полете после отрыва толчковой </a:t>
            </a:r>
          </a:p>
          <a:p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ноги от опоры заканчивается разгон маховой ноги вверх и осуществляется отмах –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дви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</a:p>
          <a:p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жение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маховой ноги вниз при выполнении броска толчком одной ногой. Последователь-</a:t>
            </a:r>
          </a:p>
          <a:p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ное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разгибание суставов, разнонаправленное изменение углов в тазобедренном и колен-</a:t>
            </a:r>
          </a:p>
          <a:p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ном суставе при переходе от амортизации к отталкиванию являются основными факторами, определяющими эффективность отталкивания при выполнении бросков в прыжке</a:t>
            </a:r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1112591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99303" y="2156576"/>
            <a:ext cx="3012499" cy="2571286"/>
          </a:xfrm>
          <a:prstGeom prst="rect">
            <a:avLst/>
          </a:prstGeom>
        </p:spPr>
      </p:pic>
      <p:sp>
        <p:nvSpPr>
          <p:cNvPr id="5" name="Скругленный прямоугольник 4"/>
          <p:cNvSpPr/>
          <p:nvPr/>
        </p:nvSpPr>
        <p:spPr>
          <a:xfrm>
            <a:off x="311727" y="124691"/>
            <a:ext cx="8967355" cy="1662546"/>
          </a:xfrm>
          <a:prstGeom prst="roundRect">
            <a:avLst/>
          </a:prstGeom>
          <a:solidFill>
            <a:srgbClr val="C477A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Анализируя изменения углов в плечевом, локтевом и лучезапястном суставах, </a:t>
            </a:r>
          </a:p>
          <a:p>
            <a:pPr algn="just"/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представление на рисунках 3, 4 и 5, были выявлены закономерности, которые </a:t>
            </a:r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более</a:t>
            </a:r>
            <a:r>
              <a:rPr lang="en-US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ярко </a:t>
            </a:r>
            <a:r>
              <a:rPr lang="en-US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проявляются 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 анализе максимальных </a:t>
            </a:r>
            <a:r>
              <a:rPr lang="en-US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показателей 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угловых </a:t>
            </a:r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скоростей</a:t>
            </a:r>
            <a:r>
              <a:rPr lang="en-US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сгибания </a:t>
            </a:r>
            <a:r>
              <a:rPr lang="en-US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тазобедренного 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сустава, приведения </a:t>
            </a:r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плечевого 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сустава и разгибания локтевого </a:t>
            </a:r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сустава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ru-RU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8928" y="1914120"/>
            <a:ext cx="6657975" cy="2933700"/>
          </a:xfrm>
          <a:prstGeom prst="rect">
            <a:avLst/>
          </a:prstGeom>
        </p:spPr>
      </p:pic>
      <p:sp>
        <p:nvSpPr>
          <p:cNvPr id="6" name="Скругленный прямоугольник 5"/>
          <p:cNvSpPr/>
          <p:nvPr/>
        </p:nvSpPr>
        <p:spPr>
          <a:xfrm>
            <a:off x="509154" y="5097202"/>
            <a:ext cx="10141527" cy="1552979"/>
          </a:xfrm>
          <a:prstGeom prst="roundRect">
            <a:avLst/>
          </a:prstGeom>
          <a:solidFill>
            <a:srgbClr val="C477A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 выполнении броска в опорном </a:t>
            </a:r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положении 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угловая скорость разгибания </a:t>
            </a:r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локтевого сустава</a:t>
            </a:r>
            <a:r>
              <a:rPr lang="en-US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достигла 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32,9 рад/с, в </a:t>
            </a:r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приведении 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плечевого сустава – 13,6 рад/с, </a:t>
            </a:r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 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разгибании локтевого сустава –11,9 </a:t>
            </a:r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рад/с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Меньшие показатели угловых </a:t>
            </a:r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скоростей 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этих движениях были выявлены в </a:t>
            </a:r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бросках 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прыжке толчком двумя и одной </a:t>
            </a:r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ногой 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(рисунок 6).</a:t>
            </a:r>
            <a:endParaRPr lang="ru-RU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683912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1945" y="3273138"/>
            <a:ext cx="7225455" cy="3376180"/>
          </a:xfrm>
          <a:prstGeom prst="rect">
            <a:avLst/>
          </a:prstGeom>
        </p:spPr>
      </p:pic>
      <p:pic>
        <p:nvPicPr>
          <p:cNvPr id="5122" name="Picture 2" descr="Picture background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4645" y="161739"/>
            <a:ext cx="4667098" cy="31113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Скругленный прямоугольник 3"/>
          <p:cNvSpPr/>
          <p:nvPr/>
        </p:nvSpPr>
        <p:spPr>
          <a:xfrm>
            <a:off x="1243444" y="348776"/>
            <a:ext cx="4689764" cy="2498333"/>
          </a:xfrm>
          <a:prstGeom prst="roundRect">
            <a:avLst/>
          </a:prstGeom>
          <a:solidFill>
            <a:srgbClr val="C477A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Угловая скорость локтевого сустава при выполнении броска в прыжке толчком </a:t>
            </a:r>
          </a:p>
          <a:p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двумя ногами составили 29,6 рад/с., плечевого – 10,2 рад/с, тазобедренного – 9,17 рад/с, а </a:t>
            </a:r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 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выполнении броска в прыжке толчком одной ногой </a:t>
            </a:r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эти</a:t>
            </a:r>
            <a:r>
              <a:rPr lang="en-US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показатели 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соответственно </a:t>
            </a:r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составили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23,7 рад/с, 13,4 рад/с и 9,27 рад/с</a:t>
            </a:r>
            <a:endParaRPr lang="ru-RU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6654756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166</TotalTime>
  <Words>979</Words>
  <Application>Microsoft Office PowerPoint</Application>
  <PresentationFormat>Широкоэкранный</PresentationFormat>
  <Paragraphs>53</Paragraphs>
  <Slides>11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6" baseType="lpstr">
      <vt:lpstr>Arial</vt:lpstr>
      <vt:lpstr>Calibri</vt:lpstr>
      <vt:lpstr>Calibri Light</vt:lpstr>
      <vt:lpstr>Times New Roman</vt:lpstr>
      <vt:lpstr>Office Theme</vt:lpstr>
      <vt:lpstr>Влияние занятий гандболом на здоровье детей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NAME OF  PRESENTATION</dc:title>
  <dc:creator>User</dc:creator>
  <cp:lastModifiedBy>Татьяна титарева</cp:lastModifiedBy>
  <cp:revision>17</cp:revision>
  <dcterms:created xsi:type="dcterms:W3CDTF">2020-01-15T13:43:09Z</dcterms:created>
  <dcterms:modified xsi:type="dcterms:W3CDTF">2024-11-03T19:24:58Z</dcterms:modified>
</cp:coreProperties>
</file>