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7" r:id="rId1"/>
  </p:sldMasterIdLst>
  <p:sldIdLst>
    <p:sldId id="264" r:id="rId2"/>
    <p:sldId id="266" r:id="rId3"/>
    <p:sldId id="267" r:id="rId4"/>
    <p:sldId id="27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72" r:id="rId13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537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102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019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105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629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140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289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4791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777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343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684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136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999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079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496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120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263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A42B9F6-8E32-4F8E-9178-41FEDA4BB96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890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CAB9B-839D-41A2-A4AF-91DCE3F3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0" y="2002860"/>
            <a:ext cx="10515240" cy="2852280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Квест- угадай сказку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1F475-0189-4DBE-A7B4-0D6718E12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4204" y="5280105"/>
            <a:ext cx="3574800" cy="1499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Выполнили: Аверьянова Дарья и Машкина Дарья</a:t>
            </a:r>
          </a:p>
        </p:txBody>
      </p:sp>
    </p:spTree>
    <p:extLst>
      <p:ext uri="{BB962C8B-B14F-4D97-AF65-F5344CB8AC3E}">
        <p14:creationId xmlns:p14="http://schemas.microsoft.com/office/powerpoint/2010/main" val="298832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401217" y="933748"/>
            <a:ext cx="6315664" cy="537374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400" b="0" i="1" strike="noStrike" spc="-1" dirty="0">
                <a:solidFill>
                  <a:srgbClr val="000000"/>
                </a:solidFill>
                <a:latin typeface="Calibri"/>
              </a:rPr>
              <a:t>Задание № 6. Кроссворд.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2400" b="0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buAutoNum type="arabicParenR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Где жили старик и старуха? (Ответ: Терем)</a:t>
            </a:r>
          </a:p>
          <a:p>
            <a:pPr marL="457200" indent="-457200">
              <a:buAutoNum type="arabicParenR"/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2)Как называлась сеть, в которую попала золотая рыбка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? (Ответ: Невод )</a:t>
            </a:r>
          </a:p>
          <a:p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3)Кто исполнял желания старика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? (Ответ: Рыбка)</a:t>
            </a:r>
          </a:p>
          <a:p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4)Как рыбка называла старика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? (Ответ: Старче)</a:t>
            </a:r>
          </a:p>
          <a:p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5)  </a:t>
            </a:r>
            <a:r>
              <a:rPr lang="ru-RU" sz="2800" b="1" spc="-1" dirty="0">
                <a:solidFill>
                  <a:srgbClr val="000000"/>
                </a:solidFill>
                <a:latin typeface="Calibri"/>
              </a:rPr>
              <a:t>Ответ: Море</a:t>
            </a:r>
            <a:endParaRPr lang="ru-RU" sz="2800" b="1" strike="noStrike" spc="-1" dirty="0">
              <a:solidFill>
                <a:srgbClr val="000000"/>
              </a:solidFill>
              <a:latin typeface="Arial"/>
            </a:endParaRPr>
          </a:p>
          <a:p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3" name="Таблица 62"/>
          <p:cNvGraphicFramePr/>
          <p:nvPr>
            <p:extLst>
              <p:ext uri="{D42A27DB-BD31-4B8C-83A1-F6EECF244321}">
                <p14:modId xmlns:p14="http://schemas.microsoft.com/office/powerpoint/2010/main" val="100228992"/>
              </p:ext>
            </p:extLst>
          </p:nvPr>
        </p:nvGraphicFramePr>
        <p:xfrm>
          <a:off x="7156175" y="1403021"/>
          <a:ext cx="4185383" cy="4435200"/>
        </p:xfrm>
        <a:graphic>
          <a:graphicData uri="http://schemas.openxmlformats.org/drawingml/2006/table">
            <a:tbl>
              <a:tblPr/>
              <a:tblGrid>
                <a:gridCol w="40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01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6000" marR="36000">
                    <a:lnL w="720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6000" marR="36000">
                    <a:lnL w="720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noFill/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14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noFill/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40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240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40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noFill/>
                      <a:prstDash val="solid"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noFill/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D8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240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240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noFill/>
                      <a:prstDash val="solid"/>
                    </a:lnL>
                    <a:lnR>
                      <a:noFill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A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240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A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240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A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240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A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 idx="4294967295"/>
          </p:nvPr>
        </p:nvSpPr>
        <p:spPr>
          <a:xfrm>
            <a:off x="0" y="479425"/>
            <a:ext cx="10515600" cy="69215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b="1" strike="noStrike" spc="-1" dirty="0">
                <a:solidFill>
                  <a:srgbClr val="000000"/>
                </a:solidFill>
                <a:latin typeface="Calibri Light"/>
              </a:rPr>
              <a:t>Заключительная часть </a:t>
            </a:r>
            <a:endParaRPr lang="ru-RU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idx="4294967295"/>
          </p:nvPr>
        </p:nvSpPr>
        <p:spPr>
          <a:xfrm>
            <a:off x="0" y="1419225"/>
            <a:ext cx="4159250" cy="4519613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В: Какие вы молодцы ребята, решили все задания правильно, теперь нам осталось узнать главную загадку, для этого нам нужно соединить все части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пазла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в одну картинку и узнать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, иллюстрация к какой сказке у нас получилась?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Ответ: А.С Пушкин «Сказка о рыбаке и рыбке».</a:t>
            </a:r>
          </a:p>
        </p:txBody>
      </p:sp>
      <p:pic>
        <p:nvPicPr>
          <p:cNvPr id="66" name="Рисунок 3"/>
          <p:cNvPicPr/>
          <p:nvPr/>
        </p:nvPicPr>
        <p:blipFill>
          <a:blip r:embed="rId2"/>
          <a:stretch/>
        </p:blipFill>
        <p:spPr>
          <a:xfrm>
            <a:off x="4263840" y="1572840"/>
            <a:ext cx="2451960" cy="1998000"/>
          </a:xfrm>
          <a:prstGeom prst="rect">
            <a:avLst/>
          </a:prstGeom>
          <a:ln w="0">
            <a:noFill/>
          </a:ln>
        </p:spPr>
      </p:pic>
      <p:pic>
        <p:nvPicPr>
          <p:cNvPr id="67" name="Рисунок 4"/>
          <p:cNvPicPr/>
          <p:nvPr/>
        </p:nvPicPr>
        <p:blipFill>
          <a:blip r:embed="rId3"/>
          <a:stretch/>
        </p:blipFill>
        <p:spPr>
          <a:xfrm>
            <a:off x="6978600" y="1572840"/>
            <a:ext cx="2413800" cy="1998000"/>
          </a:xfrm>
          <a:prstGeom prst="rect">
            <a:avLst/>
          </a:prstGeom>
          <a:ln w="0">
            <a:noFill/>
          </a:ln>
        </p:spPr>
      </p:pic>
      <p:pic>
        <p:nvPicPr>
          <p:cNvPr id="68" name="Рисунок 5"/>
          <p:cNvPicPr/>
          <p:nvPr/>
        </p:nvPicPr>
        <p:blipFill>
          <a:blip r:embed="rId4"/>
          <a:stretch/>
        </p:blipFill>
        <p:spPr>
          <a:xfrm>
            <a:off x="9654480" y="1575720"/>
            <a:ext cx="2375280" cy="1966320"/>
          </a:xfrm>
          <a:prstGeom prst="rect">
            <a:avLst/>
          </a:prstGeom>
          <a:ln w="0">
            <a:noFill/>
          </a:ln>
        </p:spPr>
      </p:pic>
      <p:pic>
        <p:nvPicPr>
          <p:cNvPr id="69" name="Рисунок 6"/>
          <p:cNvPicPr/>
          <p:nvPr/>
        </p:nvPicPr>
        <p:blipFill>
          <a:blip r:embed="rId5"/>
          <a:stretch/>
        </p:blipFill>
        <p:spPr>
          <a:xfrm>
            <a:off x="4300560" y="3847680"/>
            <a:ext cx="2413800" cy="1998000"/>
          </a:xfrm>
          <a:prstGeom prst="rect">
            <a:avLst/>
          </a:prstGeom>
          <a:ln w="0">
            <a:noFill/>
          </a:ln>
        </p:spPr>
      </p:pic>
      <p:pic>
        <p:nvPicPr>
          <p:cNvPr id="70" name="Рисунок 7"/>
          <p:cNvPicPr/>
          <p:nvPr/>
        </p:nvPicPr>
        <p:blipFill>
          <a:blip r:embed="rId6"/>
          <a:stretch/>
        </p:blipFill>
        <p:spPr>
          <a:xfrm>
            <a:off x="6978600" y="3847680"/>
            <a:ext cx="2413800" cy="1998000"/>
          </a:xfrm>
          <a:prstGeom prst="rect">
            <a:avLst/>
          </a:prstGeom>
          <a:ln w="0">
            <a:noFill/>
          </a:ln>
        </p:spPr>
      </p:pic>
      <p:pic>
        <p:nvPicPr>
          <p:cNvPr id="71" name="Рисунок 8"/>
          <p:cNvPicPr/>
          <p:nvPr/>
        </p:nvPicPr>
        <p:blipFill>
          <a:blip r:embed="rId7"/>
          <a:stretch/>
        </p:blipFill>
        <p:spPr>
          <a:xfrm>
            <a:off x="9615960" y="3847680"/>
            <a:ext cx="2413800" cy="199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 idx="4294967295"/>
          </p:nvPr>
        </p:nvSpPr>
        <p:spPr>
          <a:xfrm>
            <a:off x="0" y="479425"/>
            <a:ext cx="10515600" cy="69215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b="1" strike="noStrike" spc="-1" dirty="0">
                <a:solidFill>
                  <a:srgbClr val="000000"/>
                </a:solidFill>
                <a:latin typeface="Calibri Light"/>
              </a:rPr>
              <a:t>Заключительная часть </a:t>
            </a:r>
            <a:endParaRPr lang="ru-RU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idx="4294967295"/>
          </p:nvPr>
        </p:nvSpPr>
        <p:spPr>
          <a:xfrm>
            <a:off x="0" y="1431925"/>
            <a:ext cx="10741025" cy="4519613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i="1" spc="-1" dirty="0">
                <a:solidFill>
                  <a:srgbClr val="000000"/>
                </a:solidFill>
                <a:latin typeface="Calibri"/>
              </a:rPr>
              <a:t>Воспитатель вместе с детьми обсуждает сказку и делает выводы.</a:t>
            </a:r>
            <a:endParaRPr lang="ru-RU" sz="2400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i="1" spc="-1" dirty="0">
                <a:solidFill>
                  <a:srgbClr val="000000"/>
                </a:solidFill>
                <a:latin typeface="Calibri"/>
              </a:rPr>
              <a:t>О чем это сказка?</a:t>
            </a:r>
            <a:endParaRPr lang="ru-RU" sz="2400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Calibri"/>
              </a:rPr>
              <a:t>Охарактеризуйте героев этой сказки?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Calibri"/>
              </a:rPr>
              <a:t>Что было сложного в решение заданий, а что было выполнить легко?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Calibri"/>
              </a:rPr>
              <a:t>В: Молодцы, ребята! Вы отлично справились со всеми заданиями и разгадали самую главную загадку- название сказки. Спасибо вам за участие!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b="1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47D0517-F9A5-4907-AB37-154FD537B5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2343" y="3153818"/>
            <a:ext cx="10831415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Задачи: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Закрепить знания детей о произведении А.С. Пушкина «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Сказка о рыбаке и рыбке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Развивать навыки восприятия и понимания текста сказки.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Формировать умение узнавать сказку по её ключевым элементам и персонажам.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Развивать память, внимание, мышление и речь детей.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Стимулировать воображение и творческое мышление.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Развивать способность логически рассуждать и делать выводы.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Формировать нравственные качества: благодарность и умение быть скромным.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Развивать коммуникативные навыки детей в процессе взаимодействия в группах.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733BD-92EC-4A5D-BE82-C2404527E4A6}"/>
              </a:ext>
            </a:extLst>
          </p:cNvPr>
          <p:cNvSpPr txBox="1"/>
          <p:nvPr/>
        </p:nvSpPr>
        <p:spPr>
          <a:xfrm>
            <a:off x="512343" y="1855373"/>
            <a:ext cx="102263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Цель: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Развивать познавательные и коммуникативные навыки детей через игровую деятельность в форме квеста.</a:t>
            </a:r>
          </a:p>
        </p:txBody>
      </p:sp>
    </p:spTree>
    <p:extLst>
      <p:ext uri="{BB962C8B-B14F-4D97-AF65-F5344CB8AC3E}">
        <p14:creationId xmlns:p14="http://schemas.microsoft.com/office/powerpoint/2010/main" val="363813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A462D-A25D-4C5C-9A9E-458F3CE5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0" y="1180264"/>
            <a:ext cx="10515240" cy="6603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Рекомендации педагогу</a:t>
            </a:r>
            <a:endParaRPr lang="ru-RU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25936B1-BB66-454A-8F59-A2CE2DF0D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1349" y="2099903"/>
            <a:ext cx="1154801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 Создайте атмосферу сказки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•	Подготовьте декорации и реквизит для погружения детей в сказочную атмосферу. Например: изображения моря, сети, рыбок, а также фрагменты из сказки «Золотая рыбка».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•	Используйте музыкальное сопровождение (шум волн, пение чаек) для усиления эмоционального настроя детей.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 Чётко организуйте квест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•	Разделите занятие на этапы и подготовьте задания разной сложности, которые подойдут возрастным особенностям детей.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•	Продумайте понятные правила и объясните их перед началом игры.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•	Разделите детей на команды для развития навыков взаимодействия и поддержки друг друга.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3. Используйте разнообразные виды деятельности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Включите задания, которые будут развивать разные навыки.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4. Завершите занятие рефлексией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•	Подведите итоги: обсудите с детьми, что им больше всего понравилось и запомнилось.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•	Завершите занятие на позитивной ноте — можно сделать коллективное фото с «золотой рыбкой» или раздать детям памятные поделки (например, рыбок из бумаги).</a:t>
            </a:r>
          </a:p>
        </p:txBody>
      </p:sp>
    </p:spTree>
    <p:extLst>
      <p:ext uri="{BB962C8B-B14F-4D97-AF65-F5344CB8AC3E}">
        <p14:creationId xmlns:p14="http://schemas.microsoft.com/office/powerpoint/2010/main" val="376054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A462D-A25D-4C5C-9A9E-458F3CE5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47" y="1114950"/>
            <a:ext cx="10515240" cy="66033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Вводная часть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25936B1-BB66-454A-8F59-A2CE2DF0D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4320" y="2523202"/>
            <a:ext cx="10913693" cy="351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Приветствие: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: Здравствуйте, ребята! Сегодня мы с вами отправимся в волшебное путешествие! И для этого нам нужно будет собрать подсказки и узнать главную загадку волшебной страны. Готовы? Тогда приготовьтесь к встрече с чудесами!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Создание сказочной атмосферы: в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оспитатель включает фоновую музыку (шум моря, крики чаек).</a:t>
            </a:r>
          </a:p>
          <a:p>
            <a:pPr marL="0" indent="0"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Воспитатель предлагает детям подготовиться к путешествию: Давайте сделать глубокий вдох и выдох, как будто чувствуют морской воздух. Представить, как они плывут по морю (воспитатель может использовать мягкие движения рук, показывая, как дети "плывут").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Послушайте! Вы слышите, как шумит море? А где-то там, среди волн, нас ждет наша сказка, Ребята посмотрите это наше первое задание, давайте посмотрим, что в ней находится.</a:t>
            </a:r>
            <a:endParaRPr kumimoji="0" lang="ru-RU" altLang="ru-RU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6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 idx="4294967295"/>
          </p:nvPr>
        </p:nvSpPr>
        <p:spPr>
          <a:xfrm>
            <a:off x="1797050" y="252212"/>
            <a:ext cx="8597900" cy="763588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b="1" strike="noStrike" spc="-1" dirty="0">
                <a:solidFill>
                  <a:srgbClr val="000000"/>
                </a:solidFill>
                <a:latin typeface="Calibri Light"/>
              </a:rPr>
              <a:t>Основная часть </a:t>
            </a:r>
            <a:endParaRPr lang="ru-RU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idx="4294967295"/>
          </p:nvPr>
        </p:nvSpPr>
        <p:spPr>
          <a:xfrm>
            <a:off x="730250" y="1233488"/>
            <a:ext cx="11461750" cy="134778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i="1" strike="noStrike" spc="-1" dirty="0">
                <a:solidFill>
                  <a:srgbClr val="000000"/>
                </a:solidFill>
                <a:latin typeface="Calibri"/>
              </a:rPr>
              <a:t>Задание №1. Найди лишний предмет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В: Ребята, это наше первое задание, 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попробуйте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найти лишний предмет и получим первую нашу подсказку.  </a:t>
            </a:r>
            <a:r>
              <a:rPr lang="ru-RU" sz="2400" b="1" spc="-1" dirty="0">
                <a:solidFill>
                  <a:srgbClr val="000000"/>
                </a:solidFill>
                <a:latin typeface="Calibri"/>
              </a:rPr>
              <a:t>(Ответ: Сеть)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Рисунок 3"/>
          <p:cNvPicPr/>
          <p:nvPr/>
        </p:nvPicPr>
        <p:blipFill>
          <a:blip r:embed="rId2" cstate="print"/>
          <a:stretch/>
        </p:blipFill>
        <p:spPr>
          <a:xfrm>
            <a:off x="5185489" y="2550561"/>
            <a:ext cx="2037240" cy="203724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1FA496-2D40-49CC-9C63-3DF182DF9A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103" y="2659856"/>
            <a:ext cx="2060495" cy="27823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F3C732-826E-463F-A13E-FA1DB6BC0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329" y="4476109"/>
            <a:ext cx="2156685" cy="174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8F0698-B9E0-4EB9-9DD3-40D5CF901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778" y="4190210"/>
            <a:ext cx="2156684" cy="23588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B6197D-B029-4928-A4FA-B73C81D42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3980" y="2432452"/>
            <a:ext cx="2228931" cy="25911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2"/>
          <p:cNvSpPr>
            <a:spLocks noGrp="1"/>
          </p:cNvSpPr>
          <p:nvPr>
            <p:ph idx="4294967295"/>
          </p:nvPr>
        </p:nvSpPr>
        <p:spPr>
          <a:xfrm>
            <a:off x="0" y="1298575"/>
            <a:ext cx="4503738" cy="407352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i="1" strike="noStrike" spc="-1" dirty="0">
                <a:solidFill>
                  <a:srgbClr val="000000"/>
                </a:solidFill>
                <a:latin typeface="Calibri"/>
              </a:rPr>
              <a:t>Задание №2. Соедини рисунок по номерам и получи кусочек подсказки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В: Ребята, это наше следующее задание, оно немного сложнее предыдущего, но я точно знаю, что мы справимся с этим заданием, но для начало нужно вспомнить счет до 20.  </a:t>
            </a:r>
          </a:p>
        </p:txBody>
      </p:sp>
      <p:pic>
        <p:nvPicPr>
          <p:cNvPr id="51" name="Рисунок 12"/>
          <p:cNvPicPr/>
          <p:nvPr/>
        </p:nvPicPr>
        <p:blipFill>
          <a:blip r:embed="rId2" cstate="print"/>
          <a:stretch/>
        </p:blipFill>
        <p:spPr>
          <a:xfrm>
            <a:off x="6913922" y="837770"/>
            <a:ext cx="3562399" cy="2557363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AF92AA-A0A8-46F2-A906-20290014B02F}"/>
              </a:ext>
            </a:extLst>
          </p:cNvPr>
          <p:cNvSpPr txBox="1"/>
          <p:nvPr/>
        </p:nvSpPr>
        <p:spPr>
          <a:xfrm>
            <a:off x="5667110" y="4177260"/>
            <a:ext cx="232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Ответ: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DB275B-B847-4C5A-A4D1-9F6D29B910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1773" y="3668452"/>
            <a:ext cx="3338487" cy="26891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C4D27F-F463-49CE-9715-5432BB2A4AB5}"/>
              </a:ext>
            </a:extLst>
          </p:cNvPr>
          <p:cNvSpPr/>
          <p:nvPr/>
        </p:nvSpPr>
        <p:spPr>
          <a:xfrm>
            <a:off x="9106678" y="5900442"/>
            <a:ext cx="4665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2"/>
          <p:cNvSpPr>
            <a:spLocks noGrp="1"/>
          </p:cNvSpPr>
          <p:nvPr>
            <p:ph idx="4294967295"/>
          </p:nvPr>
        </p:nvSpPr>
        <p:spPr>
          <a:xfrm>
            <a:off x="0" y="1835150"/>
            <a:ext cx="5537200" cy="4075113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i="1" strike="noStrike" spc="-1" dirty="0">
                <a:solidFill>
                  <a:srgbClr val="000000"/>
                </a:solidFill>
                <a:latin typeface="Calibri"/>
              </a:rPr>
              <a:t>Задание №3. Круги </a:t>
            </a:r>
            <a:r>
              <a:rPr lang="ru-RU" sz="2400" b="0" i="1" strike="noStrike" spc="-1" dirty="0" err="1">
                <a:solidFill>
                  <a:srgbClr val="000000"/>
                </a:solidFill>
                <a:latin typeface="Calibri"/>
              </a:rPr>
              <a:t>Луллия</a:t>
            </a:r>
            <a:r>
              <a:rPr lang="ru-RU" sz="2400" b="0" i="1" strike="noStrike" spc="-1" dirty="0">
                <a:solidFill>
                  <a:srgbClr val="000000"/>
                </a:solidFill>
                <a:latin typeface="Calibri"/>
              </a:rPr>
              <a:t>, найди правильную закономерность.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Какой из этих предметов используется для стирки белья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и для других домашних надобностей.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Ответ: Корыто</a:t>
            </a:r>
          </a:p>
        </p:txBody>
      </p:sp>
      <p:pic>
        <p:nvPicPr>
          <p:cNvPr id="54" name="Рисунок 4"/>
          <p:cNvPicPr/>
          <p:nvPr/>
        </p:nvPicPr>
        <p:blipFill>
          <a:blip r:embed="rId2"/>
          <a:stretch/>
        </p:blipFill>
        <p:spPr>
          <a:xfrm>
            <a:off x="6912720" y="1282680"/>
            <a:ext cx="4084200" cy="471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764412" y="1627560"/>
            <a:ext cx="4608720" cy="2529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400" b="0" i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 №4. Отгадай загадку </a:t>
            </a:r>
            <a:endParaRPr lang="ru-RU" sz="24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i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Рыбка не простая,</a:t>
            </a:r>
            <a:endParaRPr lang="ru-RU" sz="24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i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Чешуей сверкает, </a:t>
            </a:r>
            <a:endParaRPr lang="ru-RU" sz="24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i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Плавает , ныряет </a:t>
            </a:r>
            <a:endParaRPr lang="ru-RU" sz="24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i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исполняет.</a:t>
            </a:r>
            <a:endParaRPr lang="ru-RU" sz="24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Ответ: Золотая рыбка</a:t>
            </a:r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/>
        </p:blipFill>
        <p:spPr>
          <a:xfrm>
            <a:off x="6497437" y="1656203"/>
            <a:ext cx="4688640" cy="3205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641527" y="1197007"/>
            <a:ext cx="5292743" cy="2530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400" b="0" i="1" strike="noStrike" spc="-1" dirty="0">
                <a:solidFill>
                  <a:srgbClr val="000000"/>
                </a:solidFill>
                <a:latin typeface="Calibri"/>
              </a:rPr>
              <a:t>Задание № 5. Графический диктант.   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Двигайся по клеточкам и получи следующую подсказку</a:t>
            </a:r>
            <a:r>
              <a:rPr lang="ru-RU" sz="2400" b="0" i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A45DD4-2297-406C-9F13-358CA914E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28" y="2879514"/>
            <a:ext cx="5168027" cy="23225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8C7518-BF7D-4D28-8A16-2F855769C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126" y="1472408"/>
            <a:ext cx="3726525" cy="3922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A6EC7-4931-4D09-BAF0-0DA83A57D4B1}"/>
              </a:ext>
            </a:extLst>
          </p:cNvPr>
          <p:cNvSpPr txBox="1"/>
          <p:nvPr/>
        </p:nvSpPr>
        <p:spPr>
          <a:xfrm>
            <a:off x="1233955" y="5498097"/>
            <a:ext cx="2341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Ответ: Изба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496</TotalTime>
  <Words>455</Words>
  <Application>Microsoft Office PowerPoint</Application>
  <PresentationFormat>Широкоэкранный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Wingdings 3</vt:lpstr>
      <vt:lpstr>Совет директоров</vt:lpstr>
      <vt:lpstr>Квест- угадай сказку</vt:lpstr>
      <vt:lpstr>Презентация PowerPoint</vt:lpstr>
      <vt:lpstr>Рекомендации педагогу</vt:lpstr>
      <vt:lpstr>Вводная часть</vt:lpstr>
      <vt:lpstr>Основная часть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Заключительная часть </vt:lpstr>
      <vt:lpstr>Заключительная часть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Коростклкин</dc:creator>
  <cp:lastModifiedBy>Иван Коростклкин</cp:lastModifiedBy>
  <cp:revision>34</cp:revision>
  <dcterms:created xsi:type="dcterms:W3CDTF">2024-12-16T14:03:39Z</dcterms:created>
  <dcterms:modified xsi:type="dcterms:W3CDTF">2024-12-24T05:40:03Z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5</vt:i4>
  </property>
</Properties>
</file>