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70" r:id="rId13"/>
    <p:sldId id="266" r:id="rId14"/>
    <p:sldId id="267" r:id="rId15"/>
    <p:sldId id="268" r:id="rId16"/>
    <p:sldId id="274" r:id="rId17"/>
    <p:sldId id="269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18" autoAdjust="0"/>
    <p:restoredTop sz="95940" autoAdjust="0"/>
  </p:normalViewPr>
  <p:slideViewPr>
    <p:cSldViewPr snapToGrid="0">
      <p:cViewPr varScale="1">
        <p:scale>
          <a:sx n="114" d="100"/>
          <a:sy n="114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E762F-6709-4B4B-AE24-FF982739A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1E9298-A81D-4427-A467-426F3BCC7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1FDAB-C2FE-49A1-9B7E-48AC90A5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C36BB-6494-460C-B9DB-48B4D305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11AB7-C149-4829-9D43-794BCC36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5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F8B4F-3CA3-4FD0-AF40-8729B331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6B9E08-6064-41CA-963F-3A5BC850C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C3DDA-BE09-48BA-B2CF-B1D5D147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A25A7-C1FF-4031-91E9-B9B8460B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ED289-5E2D-48D2-A48F-CC6A57BB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8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04A78B-F755-4D90-B1B6-0AFDB2495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4C3500-94D0-4FB5-B326-AB9E025A9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FB5AC-CB90-4DCC-A5E6-FC1B51A1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0A929-181F-4ECD-A60B-077AC338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1D2FB-996D-4077-BA05-A2FD43A3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4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A0AB-41A6-4305-9138-AAF1DEAF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C210F-E3FD-4AF5-B7DB-57D114E8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F5E4F-8F87-4AAE-ADEF-35C29B43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CEAE3-38AB-4B7C-A3FE-2D7CB528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75597-6E37-4118-8961-501EABB1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0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8E32A-A4EE-4EFE-B564-42A9FA90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A43DAB-129A-4680-B64D-ACEC1DBDA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FEF53-96ED-44C0-B07E-CB8F1D7D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76FAF-27CA-4376-8A5D-BC0E59C7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A681D-8E22-4DF7-B780-A4CD8F3B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C472E-7FFD-4499-A650-97568060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E6A11-42AF-465A-91B7-750A84B41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B6561B-13B5-4594-939D-CB58AB3A5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53E95-D705-4D6C-BA2A-365BA710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115E9D-688C-4B92-84EE-D0A517F6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DF160-0FE2-4816-946E-221C2D88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D7A3B-363A-43C4-A516-7A1A6F61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6094D-EFFF-4E2B-921F-0133904C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25932-C8E3-4665-90B8-B002C07AB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4A4E9-0FB4-4BF5-AA8D-81AEE290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4E425F-3FE8-431B-8B65-2EC8D4EE9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6A2576-71E9-4037-A1DC-A5D471A2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32C2CD-368F-4540-AF99-5C6EEF66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35DF3E-D094-42B9-AB9A-93CAD2E8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0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9F833-F9F0-456E-A433-EFE7F55B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54208-BAAF-4AC7-AB85-D4F110FF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F90087-F5E8-44C3-81A1-8FD11FCB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4C1945-2DA9-495A-B1EA-16FF5F2C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9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5D2417-5AE0-4D76-9159-09A1C5DF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11CB26-DA96-47C2-B919-B8311D57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028793-AA33-48FD-AE24-58C3DE03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5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C73D1-3EB1-4D67-A81D-4761BF0C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C6622-180E-4828-BA58-5AB74326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5CD0F-94D4-41A8-985F-66C41ED02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CBDF24-D17B-4552-AAD7-966AA2A6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85349D-D8D5-4B7F-A053-FB30F5D8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45E8F-58D7-4BA6-B2CD-5D968C4B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7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0A84F-A2C3-4506-9165-2D3F2684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42FE0D-F9B6-48B9-8206-09571CF76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5180F2-EA28-44CE-8085-CC973CE7B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A29A1-F06C-47E0-9C19-B8BEB153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6961E5-8F84-4073-8A8B-D4744367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5CDCB-1EB3-419F-987E-81E3D65B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9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C07B2-49A2-483B-8562-23410215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DEE03-CBA9-454B-9CFC-B7E6057E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25236-5345-402E-84F7-27CD8C0B6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4287-5D0F-406F-A24F-36B813767879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7B89F-3798-42AC-AB79-32F40C102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CD402-A394-4A5D-A406-142490F76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EEE2-633E-4F8F-AAA0-82AD771C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10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9.wdp"/><Relationship Id="rId4" Type="http://schemas.openxmlformats.org/officeDocument/2006/relationships/image" Target="../media/image29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microsoft.com/office/2007/relationships/hdphoto" Target="../media/hdphoto1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BE877EC-B654-4478-AA6D-221374F5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1"/>
            <a:ext cx="12192000" cy="78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4E23-0ACF-4659-AE39-3D273CE2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077" y="1467027"/>
            <a:ext cx="744545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ru-RU" sz="4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октор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Айболит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утешествие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мир заботы и дружбы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6C2641-978C-4307-BD40-398CC11B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733" y="4116828"/>
            <a:ext cx="6146800" cy="135722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Семенякина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Евгеньевна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Александровна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Епонешников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Алексеевич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94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9FE2C-A209-403F-BA9F-285F2E43850A}"/>
              </a:ext>
            </a:extLst>
          </p:cNvPr>
          <p:cNvSpPr txBox="1"/>
          <p:nvPr/>
        </p:nvSpPr>
        <p:spPr>
          <a:xfrm>
            <a:off x="1975952" y="922637"/>
            <a:ext cx="841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синквейн про героя сказки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1D57641-1819-47A4-BC0F-4F590719A6FC}"/>
              </a:ext>
            </a:extLst>
          </p:cNvPr>
          <p:cNvCxnSpPr/>
          <p:nvPr/>
        </p:nvCxnSpPr>
        <p:spPr>
          <a:xfrm>
            <a:off x="5412658" y="2350260"/>
            <a:ext cx="13666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AD277ED6-014C-4488-B97E-35C6FA3F04F4}"/>
              </a:ext>
            </a:extLst>
          </p:cNvPr>
          <p:cNvCxnSpPr>
            <a:cxnSpLocks/>
          </p:cNvCxnSpPr>
          <p:nvPr/>
        </p:nvCxnSpPr>
        <p:spPr>
          <a:xfrm rot="7980000">
            <a:off x="6759912" y="2654493"/>
            <a:ext cx="892629" cy="864000"/>
          </a:xfrm>
          <a:prstGeom prst="curvedConnector3">
            <a:avLst>
              <a:gd name="adj1" fmla="val 4339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изогнутый 18">
            <a:extLst>
              <a:ext uri="{FF2B5EF4-FFF2-40B4-BE49-F238E27FC236}">
                <a16:creationId xmlns:a16="http://schemas.microsoft.com/office/drawing/2014/main" id="{4F21F0BB-0C50-4984-868D-A5D9DF94D325}"/>
              </a:ext>
            </a:extLst>
          </p:cNvPr>
          <p:cNvCxnSpPr>
            <a:cxnSpLocks/>
          </p:cNvCxnSpPr>
          <p:nvPr/>
        </p:nvCxnSpPr>
        <p:spPr>
          <a:xfrm rot="7980000">
            <a:off x="4534854" y="2654494"/>
            <a:ext cx="892629" cy="864000"/>
          </a:xfrm>
          <a:prstGeom prst="curvedConnector3">
            <a:avLst>
              <a:gd name="adj1" fmla="val 4339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FF92226-B49A-4F69-8EC0-CA1CA5C65531}"/>
              </a:ext>
            </a:extLst>
          </p:cNvPr>
          <p:cNvCxnSpPr/>
          <p:nvPr/>
        </p:nvCxnSpPr>
        <p:spPr>
          <a:xfrm>
            <a:off x="3287486" y="3727234"/>
            <a:ext cx="136071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D0A3227-0733-46B0-877A-43561CAAA190}"/>
              </a:ext>
            </a:extLst>
          </p:cNvPr>
          <p:cNvCxnSpPr/>
          <p:nvPr/>
        </p:nvCxnSpPr>
        <p:spPr>
          <a:xfrm>
            <a:off x="5418628" y="3727234"/>
            <a:ext cx="136071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AA84C75-3A82-40A4-83FA-3E366D96307B}"/>
              </a:ext>
            </a:extLst>
          </p:cNvPr>
          <p:cNvCxnSpPr/>
          <p:nvPr/>
        </p:nvCxnSpPr>
        <p:spPr>
          <a:xfrm>
            <a:off x="7412901" y="3742439"/>
            <a:ext cx="136071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BF6FC6B-FE58-45DE-9E13-C5281589C24D}"/>
              </a:ext>
            </a:extLst>
          </p:cNvPr>
          <p:cNvCxnSpPr/>
          <p:nvPr/>
        </p:nvCxnSpPr>
        <p:spPr>
          <a:xfrm>
            <a:off x="2982686" y="4474029"/>
            <a:ext cx="116477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8AD9278-87AF-496E-BAE2-F097E431A9E9}"/>
              </a:ext>
            </a:extLst>
          </p:cNvPr>
          <p:cNvCxnSpPr/>
          <p:nvPr/>
        </p:nvCxnSpPr>
        <p:spPr>
          <a:xfrm>
            <a:off x="4526272" y="4474029"/>
            <a:ext cx="116477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866C304-1120-4847-A5FF-3A0CBB9A3AD6}"/>
              </a:ext>
            </a:extLst>
          </p:cNvPr>
          <p:cNvCxnSpPr/>
          <p:nvPr/>
        </p:nvCxnSpPr>
        <p:spPr>
          <a:xfrm>
            <a:off x="7728587" y="4474029"/>
            <a:ext cx="116477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70ED3BF-F833-462E-8EC8-0AE1300464CD}"/>
              </a:ext>
            </a:extLst>
          </p:cNvPr>
          <p:cNvCxnSpPr/>
          <p:nvPr/>
        </p:nvCxnSpPr>
        <p:spPr>
          <a:xfrm>
            <a:off x="6096000" y="4474029"/>
            <a:ext cx="116477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1A789AB-95B1-4B77-BF4D-58C71C27756A}"/>
              </a:ext>
            </a:extLst>
          </p:cNvPr>
          <p:cNvCxnSpPr/>
          <p:nvPr/>
        </p:nvCxnSpPr>
        <p:spPr>
          <a:xfrm>
            <a:off x="5601500" y="5301343"/>
            <a:ext cx="116477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0D12164-4141-4E9B-8D67-DDD9858E1D86}"/>
              </a:ext>
            </a:extLst>
          </p:cNvPr>
          <p:cNvCxnSpPr/>
          <p:nvPr/>
        </p:nvCxnSpPr>
        <p:spPr>
          <a:xfrm>
            <a:off x="2982686" y="4049486"/>
            <a:ext cx="0" cy="4245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8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DBE59-7F76-4BFB-860C-676948D5FCA6}"/>
              </a:ext>
            </a:extLst>
          </p:cNvPr>
          <p:cNvSpPr txBox="1"/>
          <p:nvPr/>
        </p:nvSpPr>
        <p:spPr>
          <a:xfrm>
            <a:off x="2423652" y="1042219"/>
            <a:ext cx="734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потом отправился Доктор Айболит?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FBEE2A40-E654-4F16-8970-5EE70A8B2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531" r="22500" b="17341"/>
          <a:stretch/>
        </p:blipFill>
        <p:spPr bwMode="auto">
          <a:xfrm>
            <a:off x="2851355" y="1923332"/>
            <a:ext cx="6489290" cy="40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0F78E1-945B-40EF-AC00-128DDA14CBF0}"/>
              </a:ext>
            </a:extLst>
          </p:cNvPr>
          <p:cNvSpPr/>
          <p:nvPr/>
        </p:nvSpPr>
        <p:spPr>
          <a:xfrm flipH="1">
            <a:off x="5987844" y="3347884"/>
            <a:ext cx="85047" cy="7470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3CA074F0-65FD-4536-858F-499C1CC0C923}"/>
              </a:ext>
            </a:extLst>
          </p:cNvPr>
          <p:cNvSpPr/>
          <p:nvPr/>
        </p:nvSpPr>
        <p:spPr>
          <a:xfrm>
            <a:off x="6072891" y="3347884"/>
            <a:ext cx="455728" cy="307257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9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8204D-A58A-4545-9F88-5BB291CF2A36}"/>
              </a:ext>
            </a:extLst>
          </p:cNvPr>
          <p:cNvSpPr txBox="1"/>
          <p:nvPr/>
        </p:nvSpPr>
        <p:spPr>
          <a:xfrm>
            <a:off x="1356852" y="1022555"/>
            <a:ext cx="947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помог Доктору Айболиту переплыть море?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B433F315-6BF8-4668-8DB8-8DC0E061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5925">
            <a:off x="2792360" y="4334858"/>
            <a:ext cx="3264310" cy="16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Picture background">
            <a:extLst>
              <a:ext uri="{FF2B5EF4-FFF2-40B4-BE49-F238E27FC236}">
                <a16:creationId xmlns:a16="http://schemas.microsoft.com/office/drawing/2014/main" id="{B0DBCE8B-D187-4F16-9B1E-B512C155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4" b="93060" l="6875" r="92917">
                        <a14:foregroundMark x1="10000" y1="44795" x2="9792" y2="57729"/>
                        <a14:foregroundMark x1="9792" y1="57729" x2="10208" y2="58991"/>
                        <a14:foregroundMark x1="33333" y1="90536" x2="43125" y2="93375"/>
                        <a14:foregroundMark x1="6875" y1="53943" x2="6875" y2="53943"/>
                        <a14:foregroundMark x1="92917" y1="43218" x2="92917" y2="43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3" y="2198265"/>
            <a:ext cx="3170903" cy="20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Picture background">
            <a:extLst>
              <a:ext uri="{FF2B5EF4-FFF2-40B4-BE49-F238E27FC236}">
                <a16:creationId xmlns:a16="http://schemas.microsoft.com/office/drawing/2014/main" id="{55539151-82D9-45A1-ABAF-FF5C9600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72" b="96764" l="5400" r="98200">
                        <a14:foregroundMark x1="5800" y1="16828" x2="11400" y2="47249"/>
                        <a14:foregroundMark x1="11400" y1="47249" x2="25000" y2="61812"/>
                        <a14:foregroundMark x1="25000" y1="61812" x2="46200" y2="68932"/>
                        <a14:foregroundMark x1="46200" y1="68932" x2="36200" y2="82848"/>
                        <a14:foregroundMark x1="36200" y1="82848" x2="68000" y2="76052"/>
                        <a14:foregroundMark x1="68000" y1="76052" x2="83000" y2="61165"/>
                        <a14:foregroundMark x1="83000" y1="61165" x2="94000" y2="68932"/>
                        <a14:foregroundMark x1="94000" y1="68932" x2="94200" y2="68932"/>
                        <a14:foregroundMark x1="22600" y1="33333" x2="28000" y2="39482"/>
                        <a14:foregroundMark x1="5800" y1="15210" x2="7200" y2="31715"/>
                        <a14:foregroundMark x1="32400" y1="93528" x2="27400" y2="97411"/>
                        <a14:foregroundMark x1="91200" y1="6796" x2="91200" y2="6796"/>
                        <a14:foregroundMark x1="98200" y1="74110" x2="98200" y2="74110"/>
                        <a14:foregroundMark x1="66800" y1="96440" x2="66800" y2="96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66" y="1885307"/>
            <a:ext cx="3388539" cy="20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Picture background">
            <a:extLst>
              <a:ext uri="{FF2B5EF4-FFF2-40B4-BE49-F238E27FC236}">
                <a16:creationId xmlns:a16="http://schemas.microsoft.com/office/drawing/2014/main" id="{D64C689F-8CB6-4942-96F3-B637533B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4074" y1="30830" x2="25794" y2="39574"/>
                        <a14:foregroundMark x1="25794" y1="39574" x2="34127" y2="39574"/>
                        <a14:foregroundMark x1="34127" y1="39574" x2="36111" y2="39686"/>
                        <a14:foregroundMark x1="37963" y1="31951" x2="29101" y2="45516"/>
                        <a14:foregroundMark x1="20370" y1="29596" x2="20503" y2="45067"/>
                        <a14:foregroundMark x1="37698" y1="32735" x2="32011" y2="44283"/>
                        <a14:foregroundMark x1="34392" y1="29372" x2="34392" y2="44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3957" y="2664542"/>
            <a:ext cx="3055966" cy="36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C2870A-1779-4B51-ACF9-F2C04E2C2DF6}"/>
              </a:ext>
            </a:extLst>
          </p:cNvPr>
          <p:cNvSpPr/>
          <p:nvPr/>
        </p:nvSpPr>
        <p:spPr>
          <a:xfrm rot="18183359">
            <a:off x="4038442" y="4876262"/>
            <a:ext cx="282401" cy="9404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6C7803-E53F-49D3-81EC-C47CB4C0FB71}"/>
              </a:ext>
            </a:extLst>
          </p:cNvPr>
          <p:cNvSpPr/>
          <p:nvPr/>
        </p:nvSpPr>
        <p:spPr>
          <a:xfrm rot="2090753">
            <a:off x="4635912" y="4326405"/>
            <a:ext cx="285136" cy="14453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994006-4434-4B9E-9D79-808B5D40DB17}"/>
              </a:ext>
            </a:extLst>
          </p:cNvPr>
          <p:cNvSpPr/>
          <p:nvPr/>
        </p:nvSpPr>
        <p:spPr>
          <a:xfrm rot="2357699">
            <a:off x="1860424" y="2904790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384F91-ABE9-4682-A2F7-D640BD70204B}"/>
              </a:ext>
            </a:extLst>
          </p:cNvPr>
          <p:cNvSpPr/>
          <p:nvPr/>
        </p:nvSpPr>
        <p:spPr>
          <a:xfrm rot="7910942">
            <a:off x="1860423" y="2934943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E41524-AEB0-4920-BA54-A76EE3C5F4BA}"/>
              </a:ext>
            </a:extLst>
          </p:cNvPr>
          <p:cNvSpPr/>
          <p:nvPr/>
        </p:nvSpPr>
        <p:spPr>
          <a:xfrm rot="2357699">
            <a:off x="6236220" y="2782546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D58124-B3BE-4C70-BA92-046656F08BAD}"/>
              </a:ext>
            </a:extLst>
          </p:cNvPr>
          <p:cNvSpPr/>
          <p:nvPr/>
        </p:nvSpPr>
        <p:spPr>
          <a:xfrm rot="7910942">
            <a:off x="6236219" y="2812699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7485389-9F50-438C-AEDE-11F387520738}"/>
              </a:ext>
            </a:extLst>
          </p:cNvPr>
          <p:cNvSpPr/>
          <p:nvPr/>
        </p:nvSpPr>
        <p:spPr>
          <a:xfrm rot="2357699">
            <a:off x="8914250" y="4341763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9ADE79F-8BCE-43D1-9CD4-370D60F0C9D0}"/>
              </a:ext>
            </a:extLst>
          </p:cNvPr>
          <p:cNvSpPr/>
          <p:nvPr/>
        </p:nvSpPr>
        <p:spPr>
          <a:xfrm rot="7910942">
            <a:off x="8914249" y="4371916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B110E-6B77-4E47-BEA7-58C7564BD3F9}"/>
              </a:ext>
            </a:extLst>
          </p:cNvPr>
          <p:cNvSpPr txBox="1"/>
          <p:nvPr/>
        </p:nvSpPr>
        <p:spPr>
          <a:xfrm>
            <a:off x="4633178" y="929695"/>
            <a:ext cx="29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пазл</a:t>
            </a:r>
          </a:p>
        </p:txBody>
      </p:sp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id="{48443B84-982D-473F-A821-569D88A1D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-519" r="65614" b="67294"/>
          <a:stretch/>
        </p:blipFill>
        <p:spPr bwMode="auto">
          <a:xfrm>
            <a:off x="1002889" y="1763134"/>
            <a:ext cx="1198800" cy="12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D8EE58D8-9464-4325-AF6B-74C1D9C65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2" t="1021" r="33342" b="67564"/>
          <a:stretch/>
        </p:blipFill>
        <p:spPr bwMode="auto">
          <a:xfrm>
            <a:off x="8286900" y="4729857"/>
            <a:ext cx="1198800" cy="12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id="{2D480A5D-CC65-4C0F-A725-40570FFC2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6" r="-1" b="69318"/>
          <a:stretch/>
        </p:blipFill>
        <p:spPr bwMode="auto">
          <a:xfrm>
            <a:off x="1261202" y="3233517"/>
            <a:ext cx="1198800" cy="12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id="{E973097A-7397-4986-ADB3-B4446FEC2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1" r="66684" b="38637"/>
          <a:stretch/>
        </p:blipFill>
        <p:spPr bwMode="auto">
          <a:xfrm>
            <a:off x="1231705" y="4920179"/>
            <a:ext cx="1198800" cy="12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>
            <a:extLst>
              <a:ext uri="{FF2B5EF4-FFF2-40B4-BE49-F238E27FC236}">
                <a16:creationId xmlns:a16="http://schemas.microsoft.com/office/drawing/2014/main" id="{7EF98949-F083-4E52-9BD8-3D70A3959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30682" r="33370" b="38637"/>
          <a:stretch/>
        </p:blipFill>
        <p:spPr bwMode="auto">
          <a:xfrm>
            <a:off x="9708045" y="1845679"/>
            <a:ext cx="1197498" cy="12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C6CC9156-35BB-410F-A9C5-B83105BA2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4" t="30682" b="38636"/>
          <a:stretch/>
        </p:blipFill>
        <p:spPr bwMode="auto">
          <a:xfrm>
            <a:off x="9835486" y="4758633"/>
            <a:ext cx="1198800" cy="12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8E75D2DD-53E6-4AAA-9090-02FF77331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0" r="66684" b="10681"/>
          <a:stretch/>
        </p:blipFill>
        <p:spPr bwMode="auto">
          <a:xfrm>
            <a:off x="9980109" y="3233517"/>
            <a:ext cx="1198800" cy="10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>
            <a:extLst>
              <a:ext uri="{FF2B5EF4-FFF2-40B4-BE49-F238E27FC236}">
                <a16:creationId xmlns:a16="http://schemas.microsoft.com/office/drawing/2014/main" id="{6A140DCA-CB6A-4347-947C-1DAB30A59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2" t="61361" r="33342" b="8245"/>
          <a:stretch/>
        </p:blipFill>
        <p:spPr bwMode="auto">
          <a:xfrm>
            <a:off x="2706300" y="5099556"/>
            <a:ext cx="1198800" cy="11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>
            <a:extLst>
              <a:ext uri="{FF2B5EF4-FFF2-40B4-BE49-F238E27FC236}">
                <a16:creationId xmlns:a16="http://schemas.microsoft.com/office/drawing/2014/main" id="{885FC4EC-8C7E-4C43-9EFF-BD28D516F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4" t="61076" b="8243"/>
          <a:stretch/>
        </p:blipFill>
        <p:spPr bwMode="auto">
          <a:xfrm>
            <a:off x="9198594" y="3480388"/>
            <a:ext cx="1198800" cy="12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18893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29154 0.099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34297 -0.2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3086 0.1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35795 -0.2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17018 -0.2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4987 -0.1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31355 -0.425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54024 0.143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7EEF7-4971-410E-A72B-A90188BEDA09}"/>
              </a:ext>
            </a:extLst>
          </p:cNvPr>
          <p:cNvSpPr txBox="1"/>
          <p:nvPr/>
        </p:nvSpPr>
        <p:spPr>
          <a:xfrm>
            <a:off x="1843548" y="894736"/>
            <a:ext cx="850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путь Доктора Айболита к бегемотикам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D28AFF7-BA63-482E-8183-FD4D5F0EA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08263"/>
              </p:ext>
            </p:extLst>
          </p:nvPr>
        </p:nvGraphicFramePr>
        <p:xfrm>
          <a:off x="1750142" y="1956620"/>
          <a:ext cx="8842480" cy="400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496">
                  <a:extLst>
                    <a:ext uri="{9D8B030D-6E8A-4147-A177-3AD203B41FA5}">
                      <a16:colId xmlns:a16="http://schemas.microsoft.com/office/drawing/2014/main" val="2832570156"/>
                    </a:ext>
                  </a:extLst>
                </a:gridCol>
                <a:gridCol w="1768496">
                  <a:extLst>
                    <a:ext uri="{9D8B030D-6E8A-4147-A177-3AD203B41FA5}">
                      <a16:colId xmlns:a16="http://schemas.microsoft.com/office/drawing/2014/main" val="2203866222"/>
                    </a:ext>
                  </a:extLst>
                </a:gridCol>
                <a:gridCol w="1768496">
                  <a:extLst>
                    <a:ext uri="{9D8B030D-6E8A-4147-A177-3AD203B41FA5}">
                      <a16:colId xmlns:a16="http://schemas.microsoft.com/office/drawing/2014/main" val="2611646482"/>
                    </a:ext>
                  </a:extLst>
                </a:gridCol>
                <a:gridCol w="1768496">
                  <a:extLst>
                    <a:ext uri="{9D8B030D-6E8A-4147-A177-3AD203B41FA5}">
                      <a16:colId xmlns:a16="http://schemas.microsoft.com/office/drawing/2014/main" val="780350645"/>
                    </a:ext>
                  </a:extLst>
                </a:gridCol>
                <a:gridCol w="1768496">
                  <a:extLst>
                    <a:ext uri="{9D8B030D-6E8A-4147-A177-3AD203B41FA5}">
                      <a16:colId xmlns:a16="http://schemas.microsoft.com/office/drawing/2014/main" val="846406724"/>
                    </a:ext>
                  </a:extLst>
                </a:gridCol>
              </a:tblGrid>
              <a:tr h="1335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93504"/>
                  </a:ext>
                </a:extLst>
              </a:tr>
              <a:tr h="1335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2025"/>
                  </a:ext>
                </a:extLst>
              </a:tr>
              <a:tr h="1335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0285"/>
                  </a:ext>
                </a:extLst>
              </a:tr>
            </a:tbl>
          </a:graphicData>
        </a:graphic>
      </p:graphicFrame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8D4B2BA0-8342-4C6F-A50D-B7EFB0387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111" r="90000">
                        <a14:foregroundMark x1="8111" y1="32838" x2="8111" y2="32838"/>
                        <a14:foregroundMark x1="8667" y1="33514" x2="13222" y2="37297"/>
                        <a14:foregroundMark x1="27556" y1="21351" x2="23222" y2="24324"/>
                        <a14:foregroundMark x1="43444" y1="75000" x2="57746" y2="73805"/>
                        <a14:foregroundMark x1="60601" y1="73108" x2="53778" y2="68649"/>
                        <a14:foregroundMark x1="61222" y1="73514" x2="60601" y2="73108"/>
                        <a14:foregroundMark x1="53778" y1="68649" x2="43000" y2="66757"/>
                        <a14:foregroundMark x1="43000" y1="66757" x2="40778" y2="74595"/>
                        <a14:foregroundMark x1="40778" y1="74595" x2="40778" y2="75000"/>
                        <a14:backgroundMark x1="25556" y1="86081" x2="46222" y2="89595"/>
                        <a14:backgroundMark x1="46222" y1="89595" x2="63889" y2="85541"/>
                        <a14:backgroundMark x1="63889" y1="85541" x2="58000" y2="74595"/>
                        <a14:backgroundMark x1="46222" y1="75676" x2="46222" y2="75676"/>
                        <a14:backgroundMark x1="57667" y1="72973" x2="57667" y2="72973"/>
                        <a14:backgroundMark x1="46222" y1="72973" x2="46222" y2="72973"/>
                        <a14:backgroundMark x1="45444" y1="72973" x2="45444" y2="72973"/>
                        <a14:backgroundMark x1="45556" y1="73514" x2="45556" y2="73514"/>
                        <a14:backgroundMark x1="45556" y1="75135" x2="45556" y2="75135"/>
                        <a14:backgroundMark x1="57778" y1="73108" x2="57778" y2="73108"/>
                        <a14:backgroundMark x1="58889" y1="73108" x2="58889" y2="73108"/>
                        <a14:backgroundMark x1="60556" y1="73649" x2="60556" y2="73649"/>
                        <a14:backgroundMark x1="61222" y1="73649" x2="61222" y2="73649"/>
                        <a14:backgroundMark x1="61000" y1="73243" x2="61000" y2="73243"/>
                        <a14:backgroundMark x1="57111" y1="74189" x2="57111" y2="7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13899" r="6554" b="12350"/>
          <a:stretch/>
        </p:blipFill>
        <p:spPr bwMode="auto">
          <a:xfrm>
            <a:off x="8885404" y="4698071"/>
            <a:ext cx="1707218" cy="11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icture background">
            <a:extLst>
              <a:ext uri="{FF2B5EF4-FFF2-40B4-BE49-F238E27FC236}">
                <a16:creationId xmlns:a16="http://schemas.microsoft.com/office/drawing/2014/main" id="{D3348C69-953A-4CD2-B886-D397B315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35" y="2021003"/>
            <a:ext cx="1669111" cy="11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7ED602FD-5F05-48C6-9FA8-395C5A9B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66" y="3362693"/>
            <a:ext cx="1724556" cy="11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icture background">
            <a:extLst>
              <a:ext uri="{FF2B5EF4-FFF2-40B4-BE49-F238E27FC236}">
                <a16:creationId xmlns:a16="http://schemas.microsoft.com/office/drawing/2014/main" id="{49AD6B64-C62F-43D4-8467-4B974AFB4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0612" r="5036" b="20210"/>
          <a:stretch/>
        </p:blipFill>
        <p:spPr bwMode="auto">
          <a:xfrm>
            <a:off x="1804058" y="4698071"/>
            <a:ext cx="1707218" cy="10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ure background">
            <a:extLst>
              <a:ext uri="{FF2B5EF4-FFF2-40B4-BE49-F238E27FC236}">
                <a16:creationId xmlns:a16="http://schemas.microsoft.com/office/drawing/2014/main" id="{145D2190-3FB7-447C-8158-A3921A94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04" b="93090" l="9961" r="89844">
                        <a14:foregroundMark x1="45703" y1="6258" x2="59277" y2="5737"/>
                        <a14:foregroundMark x1="59277" y1="5737" x2="66504" y2="11734"/>
                        <a14:foregroundMark x1="66504" y1="11734" x2="67773" y2="26597"/>
                        <a14:foregroundMark x1="67773" y1="26597" x2="63672" y2="50456"/>
                        <a14:foregroundMark x1="63672" y1="50456" x2="27051" y2="85398"/>
                        <a14:foregroundMark x1="27051" y1="85398" x2="26270" y2="85789"/>
                        <a14:foregroundMark x1="70508" y1="8344" x2="70508" y2="8344"/>
                        <a14:foregroundMark x1="62305" y1="11864" x2="62305" y2="11864"/>
                        <a14:foregroundMark x1="69238" y1="6649" x2="71191" y2="13820"/>
                        <a14:foregroundMark x1="70801" y1="22947" x2="70801" y2="22947"/>
                        <a14:foregroundMark x1="66992" y1="1434" x2="69824" y2="4042"/>
                        <a14:foregroundMark x1="56543" y1="4694" x2="51758" y2="4954"/>
                        <a14:foregroundMark x1="11426" y1="76141" x2="10254" y2="86571"/>
                        <a14:foregroundMark x1="10254" y1="86571" x2="17285" y2="93220"/>
                        <a14:foregroundMark x1="17285" y1="93220" x2="24805" y2="91917"/>
                        <a14:foregroundMark x1="24805" y1="91917" x2="29395" y2="87093"/>
                        <a14:foregroundMark x1="29395" y1="87093" x2="24023" y2="86441"/>
                        <a14:foregroundMark x1="24023" y1="86441" x2="51953" y2="92177"/>
                        <a14:foregroundMark x1="51953" y1="92177" x2="54199" y2="92047"/>
                        <a14:foregroundMark x1="67676" y1="80313" x2="67676" y2="80313"/>
                        <a14:foregroundMark x1="66797" y1="93090" x2="66797" y2="93090"/>
                        <a14:foregroundMark x1="64746" y1="92960" x2="66406" y2="92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43" y="2104103"/>
            <a:ext cx="1575023" cy="11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694 L 0.13359 -0.01551 L 0.2819 -0.0169 L 0.42227 -0.01134 C 0.42201 0.05417 0.42175 0.11968 0.42148 0.18519 L 0.27552 0.17801 L 0.13359 0.1794 L -0.00833 0.16783 L -0.00833 0.3757 L 0.13841 0.37871 L 0.2819 0.37871 L 0.42461 0.38148 L 0.57552 0.38588 " pathEditMode="relative" ptsTypes="AAAAAAAAAAA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24513-D096-4418-B758-56149CA2049C}"/>
              </a:ext>
            </a:extLst>
          </p:cNvPr>
          <p:cNvSpPr txBox="1"/>
          <p:nvPr/>
        </p:nvSpPr>
        <p:spPr>
          <a:xfrm>
            <a:off x="1194073" y="1029507"/>
            <a:ext cx="988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про бегемотиков Корней Чуковский?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365A0-93EF-46A7-955D-22879B6044EB}"/>
              </a:ext>
            </a:extLst>
          </p:cNvPr>
          <p:cNvSpPr txBox="1"/>
          <p:nvPr/>
        </p:nvSpPr>
        <p:spPr>
          <a:xfrm>
            <a:off x="1544211" y="2514808"/>
            <a:ext cx="4513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рядом бегемотики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Схватились за животики: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них, у бегемотиков,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Животики болят.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Айболит - бегемоты">
            <a:extLst>
              <a:ext uri="{FF2B5EF4-FFF2-40B4-BE49-F238E27FC236}">
                <a16:creationId xmlns:a16="http://schemas.microsoft.com/office/drawing/2014/main" id="{0A51DC82-A950-4C5D-9956-28F11642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18" y="1894668"/>
            <a:ext cx="4762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24513-D096-4418-B758-56149CA2049C}"/>
              </a:ext>
            </a:extLst>
          </p:cNvPr>
          <p:cNvSpPr txBox="1"/>
          <p:nvPr/>
        </p:nvSpPr>
        <p:spPr>
          <a:xfrm>
            <a:off x="1194073" y="1029507"/>
            <a:ext cx="988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про бегемотиков Корней Чуковский?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3FB15-78C9-40EB-8321-9C566BE0C76B}"/>
              </a:ext>
            </a:extLst>
          </p:cNvPr>
          <p:cNvSpPr txBox="1"/>
          <p:nvPr/>
        </p:nvSpPr>
        <p:spPr>
          <a:xfrm>
            <a:off x="1194073" y="2771265"/>
            <a:ext cx="5329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малютки бегемотики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Ухватились за животики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смеются, заливаются —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дубы сотрясаются.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анцуют бегемотики">
            <a:extLst>
              <a:ext uri="{FF2B5EF4-FFF2-40B4-BE49-F238E27FC236}">
                <a16:creationId xmlns:a16="http://schemas.microsoft.com/office/drawing/2014/main" id="{24E680A1-C042-4B22-9445-9A3C4936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3"/>
          <a:stretch/>
        </p:blipFill>
        <p:spPr bwMode="auto">
          <a:xfrm>
            <a:off x="6231808" y="2507225"/>
            <a:ext cx="4762500" cy="25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EF7CA-5499-4392-9AC3-B59BA9E53A02}"/>
              </a:ext>
            </a:extLst>
          </p:cNvPr>
          <p:cNvSpPr txBox="1"/>
          <p:nvPr/>
        </p:nvSpPr>
        <p:spPr>
          <a:xfrm>
            <a:off x="2104103" y="1130710"/>
            <a:ext cx="798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лечил Доктор Айболит в Африке?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B45CBEDE-B930-49DF-AC20-C1F5BA9BE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111" r="90000">
                        <a14:foregroundMark x1="8111" y1="32838" x2="8111" y2="32838"/>
                        <a14:foregroundMark x1="8667" y1="33514" x2="13222" y2="37297"/>
                        <a14:foregroundMark x1="27556" y1="21351" x2="23222" y2="24324"/>
                        <a14:foregroundMark x1="43444" y1="75000" x2="57746" y2="73805"/>
                        <a14:foregroundMark x1="60601" y1="73108" x2="53778" y2="68649"/>
                        <a14:foregroundMark x1="61222" y1="73514" x2="60601" y2="73108"/>
                        <a14:foregroundMark x1="53778" y1="68649" x2="43000" y2="66757"/>
                        <a14:foregroundMark x1="43000" y1="66757" x2="40778" y2="74595"/>
                        <a14:foregroundMark x1="40778" y1="74595" x2="40778" y2="75000"/>
                        <a14:backgroundMark x1="25556" y1="86081" x2="46222" y2="89595"/>
                        <a14:backgroundMark x1="46222" y1="89595" x2="63889" y2="85541"/>
                        <a14:backgroundMark x1="63889" y1="85541" x2="58000" y2="74595"/>
                        <a14:backgroundMark x1="46222" y1="75676" x2="46222" y2="75676"/>
                        <a14:backgroundMark x1="57667" y1="72973" x2="57667" y2="72973"/>
                        <a14:backgroundMark x1="46222" y1="72973" x2="46222" y2="72973"/>
                        <a14:backgroundMark x1="45444" y1="72973" x2="45444" y2="72973"/>
                        <a14:backgroundMark x1="45556" y1="73514" x2="45556" y2="73514"/>
                        <a14:backgroundMark x1="45556" y1="75135" x2="45556" y2="75135"/>
                        <a14:backgroundMark x1="57778" y1="73108" x2="57778" y2="73108"/>
                        <a14:backgroundMark x1="58889" y1="73108" x2="58889" y2="73108"/>
                        <a14:backgroundMark x1="60556" y1="73649" x2="60556" y2="73649"/>
                        <a14:backgroundMark x1="61222" y1="73649" x2="61222" y2="73649"/>
                        <a14:backgroundMark x1="61000" y1="73243" x2="61000" y2="73243"/>
                        <a14:backgroundMark x1="57111" y1="74189" x2="57111" y2="7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13899" r="6554" b="12350"/>
          <a:stretch/>
        </p:blipFill>
        <p:spPr bwMode="auto">
          <a:xfrm>
            <a:off x="845576" y="1928978"/>
            <a:ext cx="2713702" cy="18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id="{6F37E417-C510-4BF4-8D1B-486CAB2E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4" b="96653" l="1200" r="97200">
                        <a14:foregroundMark x1="14000" y1="6276" x2="7100" y2="10565"/>
                        <a14:foregroundMark x1="7100" y1="10565" x2="7100" y2="12343"/>
                        <a14:foregroundMark x1="1200" y1="5753" x2="1200" y2="5753"/>
                        <a14:foregroundMark x1="1500" y1="3766" x2="8500" y2="10460"/>
                        <a14:foregroundMark x1="13100" y1="5335" x2="24400" y2="4289"/>
                        <a14:foregroundMark x1="31800" y1="3870" x2="31800" y2="3870"/>
                        <a14:foregroundMark x1="14800" y1="1674" x2="14800" y2="1674"/>
                        <a14:foregroundMark x1="15600" y1="2197" x2="16800" y2="2720"/>
                        <a14:foregroundMark x1="92600" y1="44561" x2="92600" y2="44561"/>
                        <a14:foregroundMark x1="92400" y1="42887" x2="93200" y2="42573"/>
                        <a14:foregroundMark x1="97200" y1="42992" x2="97200" y2="42992"/>
                        <a14:foregroundMark x1="85000" y1="95188" x2="85000" y2="95188"/>
                        <a14:foregroundMark x1="25900" y1="96653" x2="25900" y2="96653"/>
                        <a14:foregroundMark x1="11500" y1="9414" x2="11500" y2="9414"/>
                        <a14:foregroundMark x1="10400" y1="10774" x2="10400" y2="12866"/>
                        <a14:foregroundMark x1="12900" y1="9728" x2="9000" y2="13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24" y="2094115"/>
            <a:ext cx="2525011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Picture background">
            <a:extLst>
              <a:ext uri="{FF2B5EF4-FFF2-40B4-BE49-F238E27FC236}">
                <a16:creationId xmlns:a16="http://schemas.microsoft.com/office/drawing/2014/main" id="{3F7BB585-E1A4-48E6-B6E5-A6F93A90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72" b="96764" l="5400" r="98200">
                        <a14:foregroundMark x1="5800" y1="16828" x2="11400" y2="47249"/>
                        <a14:foregroundMark x1="11400" y1="47249" x2="25000" y2="61812"/>
                        <a14:foregroundMark x1="25000" y1="61812" x2="46200" y2="68932"/>
                        <a14:foregroundMark x1="46200" y1="68932" x2="36200" y2="82848"/>
                        <a14:foregroundMark x1="36200" y1="82848" x2="68000" y2="76052"/>
                        <a14:foregroundMark x1="68000" y1="76052" x2="83000" y2="61165"/>
                        <a14:foregroundMark x1="83000" y1="61165" x2="94000" y2="68932"/>
                        <a14:foregroundMark x1="94000" y1="68932" x2="94200" y2="68932"/>
                        <a14:foregroundMark x1="22600" y1="33333" x2="28000" y2="39482"/>
                        <a14:foregroundMark x1="5800" y1="15210" x2="7200" y2="31715"/>
                        <a14:foregroundMark x1="32400" y1="93528" x2="27400" y2="97411"/>
                        <a14:foregroundMark x1="91200" y1="6796" x2="91200" y2="6796"/>
                        <a14:foregroundMark x1="98200" y1="74110" x2="98200" y2="74110"/>
                        <a14:foregroundMark x1="66800" y1="96440" x2="66800" y2="96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5007" y="3797931"/>
            <a:ext cx="3388539" cy="20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>
            <a:extLst>
              <a:ext uri="{FF2B5EF4-FFF2-40B4-BE49-F238E27FC236}">
                <a16:creationId xmlns:a16="http://schemas.microsoft.com/office/drawing/2014/main" id="{2EA74D68-5E1E-4114-BCA2-8AD27FF5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11" b="96645" l="9585" r="89617">
                        <a14:foregroundMark x1="51278" y1="7508" x2="57029" y2="15495"/>
                        <a14:foregroundMark x1="57029" y1="15495" x2="61502" y2="6709"/>
                        <a14:foregroundMark x1="61502" y1="6709" x2="60543" y2="6230"/>
                        <a14:foregroundMark x1="49521" y1="8626" x2="49521" y2="27636"/>
                        <a14:foregroundMark x1="65016" y1="6869" x2="64856" y2="20288"/>
                        <a14:foregroundMark x1="46645" y1="92971" x2="46645" y2="92971"/>
                        <a14:foregroundMark x1="48403" y1="92652" x2="48403" y2="92652"/>
                        <a14:foregroundMark x1="61022" y1="93291" x2="61022" y2="93291"/>
                        <a14:foregroundMark x1="41054" y1="96645" x2="41054" y2="96645"/>
                        <a14:foregroundMark x1="51278" y1="96166" x2="51278" y2="96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04" y="1955006"/>
            <a:ext cx="3042152" cy="30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ture background">
            <a:extLst>
              <a:ext uri="{FF2B5EF4-FFF2-40B4-BE49-F238E27FC236}">
                <a16:creationId xmlns:a16="http://schemas.microsoft.com/office/drawing/2014/main" id="{B5C62113-5FAE-4777-AAF0-E5D43C1F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" b="99688" l="1791" r="97612">
                        <a14:foregroundMark x1="4179" y1="23438" x2="4179" y2="23438"/>
                        <a14:foregroundMark x1="3284" y1="38750" x2="14925" y2="34688"/>
                        <a14:foregroundMark x1="8955" y1="45625" x2="10746" y2="40000"/>
                        <a14:foregroundMark x1="55224" y1="93438" x2="55224" y2="93438"/>
                        <a14:foregroundMark x1="62985" y1="99688" x2="62985" y2="99688"/>
                        <a14:foregroundMark x1="92537" y1="91250" x2="92537" y2="91250"/>
                        <a14:foregroundMark x1="97910" y1="94063" x2="97910" y2="94063"/>
                        <a14:foregroundMark x1="2985" y1="18125" x2="2985" y2="17500"/>
                        <a14:foregroundMark x1="8657" y1="8750" x2="8657" y2="8750"/>
                        <a14:foregroundMark x1="2985" y1="4063" x2="2985" y2="4063"/>
                        <a14:foregroundMark x1="9851" y1="1875" x2="9851" y2="1875"/>
                        <a14:foregroundMark x1="1791" y1="42188" x2="1791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67" y="3476082"/>
            <a:ext cx="2375144" cy="226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610902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51B43-94AA-C141-A334-4584B134FA43}"/>
              </a:ext>
            </a:extLst>
          </p:cNvPr>
          <p:cNvSpPr txBox="1"/>
          <p:nvPr/>
        </p:nvSpPr>
        <p:spPr>
          <a:xfrm>
            <a:off x="2848707" y="2782668"/>
            <a:ext cx="626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путешествие в сказку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К.Чуковского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спешно закончилось.</a:t>
            </a:r>
          </a:p>
        </p:txBody>
      </p:sp>
    </p:spTree>
    <p:extLst>
      <p:ext uri="{BB962C8B-B14F-4D97-AF65-F5344CB8AC3E}">
        <p14:creationId xmlns:p14="http://schemas.microsoft.com/office/powerpoint/2010/main" val="355152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DBF8A37-B541-41EA-958C-2C72A28B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D4F09-2742-CD41-82C6-F694C0AD194D}"/>
              </a:ext>
            </a:extLst>
          </p:cNvPr>
          <p:cNvSpPr txBox="1"/>
          <p:nvPr/>
        </p:nvSpPr>
        <p:spPr>
          <a:xfrm>
            <a:off x="2708031" y="1957754"/>
            <a:ext cx="73503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интереса к чтению – одна из серьезнейших проблем современного общества. Дошкольники все чаще выбирают гаджеты вместо книг. Сказка К.И. Чуковского "Айболит" предлагает эффективный способ решения этой проблемы. Она не только увлекательна, но и несёт в себе важные нравственные ценности: доброту, сострадание, ответственность и трудолюбие. Через приключения Айболита дети учатся сопереживать, понимать важность помощи ближним и преодоления трудностей. Включение элементов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создание тематических игр или интерактивных заданий по мотивам сказки  поможет решить данные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137044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2D9B0A36-F8F3-F842-91D2-514595AC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FF2ED1-62F9-DA49-A9F3-54253019E075}"/>
              </a:ext>
            </a:extLst>
          </p:cNvPr>
          <p:cNvSpPr txBox="1"/>
          <p:nvPr/>
        </p:nvSpPr>
        <p:spPr>
          <a:xfrm>
            <a:off x="3141785" y="2895600"/>
            <a:ext cx="71041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художественной литературе с использованием инновационных технологий.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дошкольников о сказке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К.Чуковского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йболит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ышление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воображение.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детей к художественной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221457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4895DABD-D8BD-6F42-BBCF-869B3A7E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85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F8B52-79E6-984E-97C0-4272029BBB0B}"/>
              </a:ext>
            </a:extLst>
          </p:cNvPr>
          <p:cNvSpPr txBox="1"/>
          <p:nvPr/>
        </p:nvSpPr>
        <p:spPr>
          <a:xfrm>
            <a:off x="2895600" y="2074985"/>
            <a:ext cx="7104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педагогов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прочитайте с детьми сказку «Айболит», обсудите содержание сказки, привлекая их внимание и задавая вопросы.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с детьми важные темы, такие как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доброта, сострадание и помощь другим. Задайте вопросы: "Почему важно помогать другим?" и "Как Айболит проявляет доброту?".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реальной жизнью: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опросите дошкольников привести примеры добрых поступков из своей жизни или жизни окружающих.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моментах затруднения при выборе ответов на игровые задания, прибегайте к прочтению отрывка из сказки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игровых заданий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выбрать правильный ответ нажав на клавишу.</a:t>
            </a:r>
          </a:p>
        </p:txBody>
      </p:sp>
    </p:spTree>
    <p:extLst>
      <p:ext uri="{BB962C8B-B14F-4D97-AF65-F5344CB8AC3E}">
        <p14:creationId xmlns:p14="http://schemas.microsoft.com/office/powerpoint/2010/main" val="263029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Айболит сказка">
            <a:extLst>
              <a:ext uri="{FF2B5EF4-FFF2-40B4-BE49-F238E27FC236}">
                <a16:creationId xmlns:a16="http://schemas.microsoft.com/office/drawing/2014/main" id="{49C185AB-25D9-4D7E-8AE0-02230EB0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77" y="3279199"/>
            <a:ext cx="2150341" cy="27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йболит лечит жиыотных">
            <a:extLst>
              <a:ext uri="{FF2B5EF4-FFF2-40B4-BE49-F238E27FC236}">
                <a16:creationId xmlns:a16="http://schemas.microsoft.com/office/drawing/2014/main" id="{F62BF6EB-9FB7-45FA-B55A-444DE674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21" y="4197998"/>
            <a:ext cx="2501140" cy="19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Айболит плывет по морю">
            <a:extLst>
              <a:ext uri="{FF2B5EF4-FFF2-40B4-BE49-F238E27FC236}">
                <a16:creationId xmlns:a16="http://schemas.microsoft.com/office/drawing/2014/main" id="{8609C0A7-1CC2-44B7-9ED1-7C421612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18925"/>
          <a:stretch/>
        </p:blipFill>
        <p:spPr bwMode="auto">
          <a:xfrm>
            <a:off x="4509744" y="2354896"/>
            <a:ext cx="2992694" cy="15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>
            <a:extLst>
              <a:ext uri="{FF2B5EF4-FFF2-40B4-BE49-F238E27FC236}">
                <a16:creationId xmlns:a16="http://schemas.microsoft.com/office/drawing/2014/main" id="{839952B2-1C94-4052-A231-C93D58E9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18" y="1092076"/>
            <a:ext cx="2080779" cy="19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55C39-15A9-4969-867C-D3568B328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417" y="2624391"/>
            <a:ext cx="2578434" cy="30395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B2833B-ABC4-4EE2-B057-E0ED5049A5C3}"/>
              </a:ext>
            </a:extLst>
          </p:cNvPr>
          <p:cNvSpPr/>
          <p:nvPr/>
        </p:nvSpPr>
        <p:spPr>
          <a:xfrm rot="18183359">
            <a:off x="9277183" y="4642994"/>
            <a:ext cx="282401" cy="9404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8370E13-0A5D-449F-960C-6D2A2FC037EE}"/>
              </a:ext>
            </a:extLst>
          </p:cNvPr>
          <p:cNvSpPr/>
          <p:nvPr/>
        </p:nvSpPr>
        <p:spPr>
          <a:xfrm rot="2090753">
            <a:off x="9859132" y="4096053"/>
            <a:ext cx="285136" cy="14453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448B576-99FA-4C01-BA5E-A09E74BC629D}"/>
              </a:ext>
            </a:extLst>
          </p:cNvPr>
          <p:cNvSpPr/>
          <p:nvPr/>
        </p:nvSpPr>
        <p:spPr>
          <a:xfrm rot="18183359">
            <a:off x="5544070" y="5036587"/>
            <a:ext cx="282401" cy="9404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FE5E4B-912A-4F31-ACDE-150AA06683EB}"/>
              </a:ext>
            </a:extLst>
          </p:cNvPr>
          <p:cNvSpPr/>
          <p:nvPr/>
        </p:nvSpPr>
        <p:spPr>
          <a:xfrm rot="2090753">
            <a:off x="6172050" y="4469872"/>
            <a:ext cx="285136" cy="14453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7AC624-75B2-4223-A3C1-FA307D94A8F2}"/>
              </a:ext>
            </a:extLst>
          </p:cNvPr>
          <p:cNvSpPr/>
          <p:nvPr/>
        </p:nvSpPr>
        <p:spPr>
          <a:xfrm rot="2357699">
            <a:off x="8646942" y="1904532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3C3F97-C196-40AB-A2CF-733D598849C0}"/>
              </a:ext>
            </a:extLst>
          </p:cNvPr>
          <p:cNvSpPr/>
          <p:nvPr/>
        </p:nvSpPr>
        <p:spPr>
          <a:xfrm rot="7910942">
            <a:off x="8646941" y="1934685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6AD519A-AA0E-4E12-9E25-8C6336F66AC7}"/>
              </a:ext>
            </a:extLst>
          </p:cNvPr>
          <p:cNvSpPr/>
          <p:nvPr/>
        </p:nvSpPr>
        <p:spPr>
          <a:xfrm rot="2357699">
            <a:off x="1590427" y="4038442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D54FF59-E0EC-46EF-9C90-665C92BB22D7}"/>
              </a:ext>
            </a:extLst>
          </p:cNvPr>
          <p:cNvSpPr/>
          <p:nvPr/>
        </p:nvSpPr>
        <p:spPr>
          <a:xfrm rot="7910942">
            <a:off x="1590426" y="4068595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419E846-C4A0-43C9-BD21-A429174D2BCA}"/>
              </a:ext>
            </a:extLst>
          </p:cNvPr>
          <p:cNvSpPr/>
          <p:nvPr/>
        </p:nvSpPr>
        <p:spPr>
          <a:xfrm rot="18183359">
            <a:off x="5469538" y="2976179"/>
            <a:ext cx="282401" cy="9404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F3CB2BF-F233-4461-A356-F9EF76BF5038}"/>
              </a:ext>
            </a:extLst>
          </p:cNvPr>
          <p:cNvSpPr/>
          <p:nvPr/>
        </p:nvSpPr>
        <p:spPr>
          <a:xfrm rot="2090753">
            <a:off x="6067008" y="2426322"/>
            <a:ext cx="285136" cy="14453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0FF4A-FCB3-44D9-8BF9-D39DC946A32B}"/>
              </a:ext>
            </a:extLst>
          </p:cNvPr>
          <p:cNvSpPr txBox="1"/>
          <p:nvPr/>
        </p:nvSpPr>
        <p:spPr>
          <a:xfrm>
            <a:off x="1979874" y="1043296"/>
            <a:ext cx="5996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иллюстрации относятся к сказке Доктор Айболит?</a:t>
            </a:r>
          </a:p>
        </p:txBody>
      </p:sp>
    </p:spTree>
    <p:extLst>
      <p:ext uri="{BB962C8B-B14F-4D97-AF65-F5344CB8AC3E}">
        <p14:creationId xmlns:p14="http://schemas.microsoft.com/office/powerpoint/2010/main" val="36584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E9477-ECB4-4ACA-A740-6E71B3450DCD}"/>
              </a:ext>
            </a:extLst>
          </p:cNvPr>
          <p:cNvSpPr txBox="1"/>
          <p:nvPr/>
        </p:nvSpPr>
        <p:spPr>
          <a:xfrm>
            <a:off x="3637935" y="2148149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Лечит он мышей и крыс, Крокодилов, зайцев, лис, Перевязывает ранки Африканской обезьянке. </a:t>
            </a:r>
          </a:p>
          <a:p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любой нам подтвердит: </a:t>
            </a:r>
          </a:p>
          <a:p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— доктор…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763B7-6149-4553-971F-00585E834F08}"/>
              </a:ext>
            </a:extLst>
          </p:cNvPr>
          <p:cNvSpPr txBox="1"/>
          <p:nvPr/>
        </p:nvSpPr>
        <p:spPr>
          <a:xfrm>
            <a:off x="2546555" y="1081548"/>
            <a:ext cx="697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загадку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1408A039-F630-4AE6-96C6-419D4EAD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35" y="2004878"/>
            <a:ext cx="4478705" cy="40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5E2D9-D5A9-49A6-AAF7-519A4D7293D3}"/>
              </a:ext>
            </a:extLst>
          </p:cNvPr>
          <p:cNvSpPr txBox="1"/>
          <p:nvPr/>
        </p:nvSpPr>
        <p:spPr>
          <a:xfrm>
            <a:off x="1907458" y="993059"/>
            <a:ext cx="837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был Доктор Айболит по профессии?  </a:t>
            </a:r>
          </a:p>
        </p:txBody>
      </p:sp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5C672C08-F196-48F3-BA6E-B33529958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3441" r="2151" b="3517"/>
          <a:stretch/>
        </p:blipFill>
        <p:spPr bwMode="auto">
          <a:xfrm>
            <a:off x="2892488" y="3678400"/>
            <a:ext cx="2971916" cy="25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E91E7C10-15D3-4EC7-8AB0-329774B79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t="5878" r="24516" b="18567"/>
          <a:stretch/>
        </p:blipFill>
        <p:spPr bwMode="auto">
          <a:xfrm>
            <a:off x="1002891" y="2154416"/>
            <a:ext cx="2283126" cy="25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>
            <a:extLst>
              <a:ext uri="{FF2B5EF4-FFF2-40B4-BE49-F238E27FC236}">
                <a16:creationId xmlns:a16="http://schemas.microsoft.com/office/drawing/2014/main" id="{A5923FDC-D5EB-4D38-BCC5-E4DFC9F8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02" y="1594803"/>
            <a:ext cx="2511357" cy="27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 background">
            <a:extLst>
              <a:ext uri="{FF2B5EF4-FFF2-40B4-BE49-F238E27FC236}">
                <a16:creationId xmlns:a16="http://schemas.microsoft.com/office/drawing/2014/main" id="{4E063C25-1469-426D-B2D8-EB7839F25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8284" r="17121" b="3512"/>
          <a:stretch/>
        </p:blipFill>
        <p:spPr bwMode="auto">
          <a:xfrm>
            <a:off x="8028759" y="3323260"/>
            <a:ext cx="2971916" cy="26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5145AE-6B2D-4C79-95A8-E4FDA31E30E2}"/>
              </a:ext>
            </a:extLst>
          </p:cNvPr>
          <p:cNvSpPr/>
          <p:nvPr/>
        </p:nvSpPr>
        <p:spPr>
          <a:xfrm rot="2357699">
            <a:off x="1007810" y="3248404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640941-3434-4342-B46A-0C40080A1B62}"/>
              </a:ext>
            </a:extLst>
          </p:cNvPr>
          <p:cNvSpPr/>
          <p:nvPr/>
        </p:nvSpPr>
        <p:spPr>
          <a:xfrm rot="7910942">
            <a:off x="1007809" y="3278557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6D0DC0-82AF-4035-8FBE-602DE865E44A}"/>
              </a:ext>
            </a:extLst>
          </p:cNvPr>
          <p:cNvSpPr/>
          <p:nvPr/>
        </p:nvSpPr>
        <p:spPr>
          <a:xfrm rot="2357699">
            <a:off x="3317373" y="4608958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9AA69C-3534-4484-94B0-5E6F4B4007B4}"/>
              </a:ext>
            </a:extLst>
          </p:cNvPr>
          <p:cNvSpPr/>
          <p:nvPr/>
        </p:nvSpPr>
        <p:spPr>
          <a:xfrm rot="7910942">
            <a:off x="3317372" y="4639111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1C115E-12FE-4ABA-8025-8B2409D96DD2}"/>
              </a:ext>
            </a:extLst>
          </p:cNvPr>
          <p:cNvSpPr/>
          <p:nvPr/>
        </p:nvSpPr>
        <p:spPr>
          <a:xfrm rot="2357699">
            <a:off x="5934579" y="2881188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B6D9D58-A6B8-47D9-870F-8D55FE57A436}"/>
              </a:ext>
            </a:extLst>
          </p:cNvPr>
          <p:cNvSpPr/>
          <p:nvPr/>
        </p:nvSpPr>
        <p:spPr>
          <a:xfrm rot="7910942">
            <a:off x="5934578" y="2911341"/>
            <a:ext cx="1995948" cy="361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53D5F2-C97D-4BD6-97FA-FFE085D144CA}"/>
              </a:ext>
            </a:extLst>
          </p:cNvPr>
          <p:cNvSpPr/>
          <p:nvPr/>
        </p:nvSpPr>
        <p:spPr>
          <a:xfrm rot="18183359">
            <a:off x="8923159" y="4457558"/>
            <a:ext cx="282401" cy="9404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DE9EEA-37D4-459D-A939-6495D712030E}"/>
              </a:ext>
            </a:extLst>
          </p:cNvPr>
          <p:cNvSpPr/>
          <p:nvPr/>
        </p:nvSpPr>
        <p:spPr>
          <a:xfrm rot="2090753">
            <a:off x="9520629" y="3907701"/>
            <a:ext cx="285136" cy="14453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0B6DC-2109-4613-B56F-275BBD390A6A}"/>
              </a:ext>
            </a:extLst>
          </p:cNvPr>
          <p:cNvSpPr txBox="1"/>
          <p:nvPr/>
        </p:nvSpPr>
        <p:spPr>
          <a:xfrm>
            <a:off x="2841522" y="943897"/>
            <a:ext cx="650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чемодан Доктора Айболита.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5BFE4A07-25AE-408B-A5F9-E63CC785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76" y="3529780"/>
            <a:ext cx="4308986" cy="25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C7AA7B84-CB51-4FA7-94A9-47E8CF9D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23" y="4156817"/>
            <a:ext cx="1297182" cy="13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background">
            <a:extLst>
              <a:ext uri="{FF2B5EF4-FFF2-40B4-BE49-F238E27FC236}">
                <a16:creationId xmlns:a16="http://schemas.microsoft.com/office/drawing/2014/main" id="{5A6E21BE-C868-4096-AF02-3ED69869D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75" l="10000" r="90000">
                        <a14:foregroundMark x1="31111" y1="90469" x2="33222" y2="9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24234" r="34975" b="6411"/>
          <a:stretch/>
        </p:blipFill>
        <p:spPr bwMode="auto">
          <a:xfrm>
            <a:off x="1623734" y="1883867"/>
            <a:ext cx="1422585" cy="15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>
            <a:extLst>
              <a:ext uri="{FF2B5EF4-FFF2-40B4-BE49-F238E27FC236}">
                <a16:creationId xmlns:a16="http://schemas.microsoft.com/office/drawing/2014/main" id="{39C8B125-A776-42B8-A2CE-89385763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19" y="1619635"/>
            <a:ext cx="2356650" cy="17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>
            <a:extLst>
              <a:ext uri="{FF2B5EF4-FFF2-40B4-BE49-F238E27FC236}">
                <a16:creationId xmlns:a16="http://schemas.microsoft.com/office/drawing/2014/main" id="{2AB6F8BF-862A-46AD-ABCA-C38AA45B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22" b="92892" l="10000" r="90000">
                        <a14:foregroundMark x1="22976" y1="8193" x2="21786" y2="7108"/>
                        <a14:foregroundMark x1="52381" y1="6506" x2="44881" y2="6506"/>
                        <a14:foregroundMark x1="35714" y1="89277" x2="41786" y2="93012"/>
                        <a14:foregroundMark x1="41786" y1="93012" x2="44881" y2="89277"/>
                        <a14:foregroundMark x1="23929" y1="6867" x2="21548" y2="5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6759">
            <a:off x="6452899" y="1575667"/>
            <a:ext cx="1930076" cy="19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cture background">
            <a:extLst>
              <a:ext uri="{FF2B5EF4-FFF2-40B4-BE49-F238E27FC236}">
                <a16:creationId xmlns:a16="http://schemas.microsoft.com/office/drawing/2014/main" id="{07E33C81-824F-42EB-8FC9-0D9BA499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88860" l="3810" r="93214">
                        <a14:foregroundMark x1="8571" y1="19948" x2="7857" y2="61140"/>
                        <a14:foregroundMark x1="32500" y1="45078" x2="93571" y2="66580"/>
                        <a14:foregroundMark x1="93571" y1="66580" x2="93571" y2="66580"/>
                        <a14:foregroundMark x1="6905" y1="13472" x2="8452" y2="16580"/>
                        <a14:foregroundMark x1="6667" y1="43523" x2="5714" y2="39637"/>
                        <a14:foregroundMark x1="3810" y1="65803" x2="5357" y2="6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367" flipH="1">
            <a:off x="8280817" y="2059399"/>
            <a:ext cx="2352705" cy="10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icture background">
            <a:extLst>
              <a:ext uri="{FF2B5EF4-FFF2-40B4-BE49-F238E27FC236}">
                <a16:creationId xmlns:a16="http://schemas.microsoft.com/office/drawing/2014/main" id="{CD72EDF3-4AAB-4D68-A35F-6F793EE0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38" b="92500" l="9804" r="89804">
                        <a14:foregroundMark x1="38824" y1="10625" x2="38824" y2="10625"/>
                        <a14:foregroundMark x1="47843" y1="5938" x2="47843" y2="5938"/>
                        <a14:foregroundMark x1="17255" y1="51875" x2="17255" y2="51875"/>
                        <a14:foregroundMark x1="80000" y1="92500" x2="80000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50" y="3636646"/>
            <a:ext cx="2036876" cy="25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0508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9297 0.22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6653 0.37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CD94193-7D47-44EF-8D87-ABF94E6D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948"/>
            <a:ext cx="12192000" cy="80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93AD4B-C672-4B31-A6B9-F39147732973}"/>
              </a:ext>
            </a:extLst>
          </p:cNvPr>
          <p:cNvSpPr/>
          <p:nvPr/>
        </p:nvSpPr>
        <p:spPr>
          <a:xfrm>
            <a:off x="728133" y="568036"/>
            <a:ext cx="10735734" cy="572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52F52-21C5-4970-8475-D2A175C04622}"/>
              </a:ext>
            </a:extLst>
          </p:cNvPr>
          <p:cNvSpPr txBox="1"/>
          <p:nvPr/>
        </p:nvSpPr>
        <p:spPr>
          <a:xfrm>
            <a:off x="2309791" y="807227"/>
            <a:ext cx="816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бедой животные пришли к Айболиту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EA7F5E76-8055-4AA0-9C0F-1843FEF6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1" y="1541009"/>
            <a:ext cx="1200486" cy="16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AA9FF6B9-2E14-404B-87B6-3F37B687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1667" l="10000" r="90000">
                        <a14:foregroundMark x1="70667" y1="91833" x2="70667" y2="91833"/>
                        <a14:foregroundMark x1="58556" y1="4000" x2="58556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34" y="2521671"/>
            <a:ext cx="2350361" cy="15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icture background">
            <a:extLst>
              <a:ext uri="{FF2B5EF4-FFF2-40B4-BE49-F238E27FC236}">
                <a16:creationId xmlns:a16="http://schemas.microsoft.com/office/drawing/2014/main" id="{24A875EE-813A-476C-960F-0E116E1E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0" b="93000" l="10000" r="90000">
                        <a14:foregroundMark x1="56296" y1="2400" x2="55802" y2="2400"/>
                        <a14:foregroundMark x1="57160" y1="5200" x2="59136" y2="5200"/>
                        <a14:foregroundMark x1="63210" y1="21400" x2="55926" y2="21600"/>
                        <a14:foregroundMark x1="55926" y1="21600" x2="55185" y2="22200"/>
                        <a14:foregroundMark x1="59012" y1="21400" x2="59506" y2="22200"/>
                        <a14:foregroundMark x1="52840" y1="23600" x2="63457" y2="19000"/>
                        <a14:foregroundMark x1="63457" y1="19000" x2="54938" y2="28000"/>
                        <a14:foregroundMark x1="54938" y1="28000" x2="55432" y2="24000"/>
                        <a14:foregroundMark x1="41481" y1="89800" x2="48765" y2="92200"/>
                        <a14:foregroundMark x1="48765" y1="92200" x2="58642" y2="92000"/>
                        <a14:foregroundMark x1="58642" y1="92000" x2="59506" y2="93000"/>
                        <a14:foregroundMark x1="63086" y1="20600" x2="65062" y2="15400"/>
                        <a14:foregroundMark x1="64568" y1="25600" x2="64815" y2="2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65" y="2915986"/>
            <a:ext cx="2680850" cy="16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25A939-6C44-40C9-9537-79F85205DE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660" b="16826"/>
          <a:stretch/>
        </p:blipFill>
        <p:spPr>
          <a:xfrm flipH="1">
            <a:off x="8665194" y="1679559"/>
            <a:ext cx="1666791" cy="1369802"/>
          </a:xfrm>
          <a:prstGeom prst="rect">
            <a:avLst/>
          </a:prstGeom>
        </p:spPr>
      </p:pic>
      <p:pic>
        <p:nvPicPr>
          <p:cNvPr id="10" name="Picture 14" descr="Picture background">
            <a:extLst>
              <a:ext uri="{FF2B5EF4-FFF2-40B4-BE49-F238E27FC236}">
                <a16:creationId xmlns:a16="http://schemas.microsoft.com/office/drawing/2014/main" id="{6E5500D5-F8D6-43E0-8C6E-4BCC22D1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25" b="97750" l="10000" r="90000">
                        <a14:foregroundMark x1="55333" y1="6625" x2="55333" y2="6625"/>
                        <a14:foregroundMark x1="47444" y1="43750" x2="50111" y2="42375"/>
                        <a14:foregroundMark x1="47889" y1="41000" x2="42444" y2="48875"/>
                        <a14:foregroundMark x1="39556" y1="43000" x2="50778" y2="37250"/>
                        <a14:foregroundMark x1="50778" y1="37250" x2="51000" y2="36875"/>
                        <a14:foregroundMark x1="44111" y1="34875" x2="37778" y2="44875"/>
                        <a14:foregroundMark x1="37778" y1="44875" x2="36667" y2="50000"/>
                        <a14:foregroundMark x1="43222" y1="51375" x2="48444" y2="82125"/>
                        <a14:foregroundMark x1="48444" y1="82125" x2="53778" y2="94875"/>
                        <a14:foregroundMark x1="71444" y1="82750" x2="68889" y2="90250"/>
                        <a14:foregroundMark x1="68889" y1="90250" x2="63222" y2="90750"/>
                        <a14:foregroundMark x1="63222" y1="90750" x2="49778" y2="97750"/>
                        <a14:foregroundMark x1="49778" y1="97750" x2="47667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72" y="3279411"/>
            <a:ext cx="3198864" cy="28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Picture background">
            <a:extLst>
              <a:ext uri="{FF2B5EF4-FFF2-40B4-BE49-F238E27FC236}">
                <a16:creationId xmlns:a16="http://schemas.microsoft.com/office/drawing/2014/main" id="{83235E58-2853-459D-853E-899BE975E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9222" y1="47444" x2="32667" y2="53889"/>
                        <a14:foregroundMark x1="32667" y1="53889" x2="54889" y2="50667"/>
                        <a14:foregroundMark x1="54889" y1="50667" x2="81333" y2="53111"/>
                        <a14:foregroundMark x1="81333" y1="53111" x2="85667" y2="65333"/>
                        <a14:foregroundMark x1="85667" y1="65333" x2="81444" y2="72222"/>
                        <a14:foregroundMark x1="81444" y1="72222" x2="30111" y2="72556"/>
                        <a14:foregroundMark x1="30111" y1="72556" x2="23000" y2="75556"/>
                        <a14:foregroundMark x1="23000" y1="75556" x2="22889" y2="67667"/>
                        <a14:foregroundMark x1="22889" y1="67667" x2="23222" y2="66333"/>
                        <a14:foregroundMark x1="26222" y1="54778" x2="62111" y2="46444"/>
                        <a14:foregroundMark x1="62111" y1="46444" x2="74111" y2="49444"/>
                        <a14:foregroundMark x1="74111" y1="49444" x2="83111" y2="49111"/>
                        <a14:foregroundMark x1="83111" y1="49111" x2="85333" y2="60333"/>
                        <a14:foregroundMark x1="85333" y1="60333" x2="84667" y2="61000"/>
                        <a14:foregroundMark x1="30667" y1="56556" x2="40333" y2="47778"/>
                        <a14:foregroundMark x1="40333" y1="47778" x2="410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15918" r="10825" b="17697"/>
          <a:stretch/>
        </p:blipFill>
        <p:spPr bwMode="auto">
          <a:xfrm>
            <a:off x="7383897" y="3982830"/>
            <a:ext cx="2281084" cy="19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8611 L -0.31718 -0.1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487 -0.1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33385 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431</Words>
  <Application>Microsoft Macintosh PowerPoint</Application>
  <PresentationFormat>Широкоэкранный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«Доктор Айболит:путешествие в мир заботы и дружбы»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камаева</dc:creator>
  <cp:lastModifiedBy>Microsoft Office User</cp:lastModifiedBy>
  <cp:revision>7</cp:revision>
  <dcterms:created xsi:type="dcterms:W3CDTF">2024-12-13T16:18:09Z</dcterms:created>
  <dcterms:modified xsi:type="dcterms:W3CDTF">2024-12-26T04:10:25Z</dcterms:modified>
</cp:coreProperties>
</file>