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1A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  <a:alpha val="3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851C2-25B7-FD3A-6437-7916270C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666" y="1775037"/>
            <a:ext cx="10928668" cy="2103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параметры техники жима лежа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пауэрлифтинге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66CE0E-AD8F-0A11-9BBD-68347DAF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620" y="4109509"/>
            <a:ext cx="10411142" cy="2614083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Работу выполнил: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Амерханов О.И.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студент 205 группы ФГБОУ ВО «ВГАФК»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Руководители: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Лущик И.В., доцент кафедры ТиТФКиС ФГБОУ ВО «ВГАФК»</a:t>
            </a:r>
          </a:p>
          <a:p>
            <a:pPr algn="r"/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Абдрахманова И.В., доцент кафедры ТиТФКиС ФГБОУ ВО «ВГАФК»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275F36-74E6-C381-2F91-0CDC9A64A3C9}"/>
              </a:ext>
            </a:extLst>
          </p:cNvPr>
          <p:cNvSpPr txBox="1"/>
          <p:nvPr/>
        </p:nvSpPr>
        <p:spPr>
          <a:xfrm>
            <a:off x="935355" y="194310"/>
            <a:ext cx="103212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МИНИСТЕРСТВО СПОРТА РОССИЙСКОЙ ФЕДЕРАЦИИ</a:t>
            </a:r>
          </a:p>
          <a:p>
            <a:pPr algn="ctr"/>
            <a:r>
              <a:rPr lang="ru-RU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высшего образования</a:t>
            </a:r>
          </a:p>
          <a:p>
            <a:pPr algn="ctr"/>
            <a:r>
              <a:rPr lang="ru-RU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«ВОЛГОГРАДСКАЯ ГОСУДАРСТВЕННАЯ АКАДЕМИЯ ФИЗИЧЕСКОЙ КУЛЬТУРЫ»</a:t>
            </a:r>
          </a:p>
          <a:p>
            <a:pPr algn="ctr"/>
            <a:r>
              <a:rPr lang="ru-RU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(ФГБОУ ВО «ВГАФК»)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606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0DDB6DD2-2059-D2A2-9B78-2D6F6B3604E6}"/>
              </a:ext>
            </a:extLst>
          </p:cNvPr>
          <p:cNvSpPr/>
          <p:nvPr/>
        </p:nvSpPr>
        <p:spPr>
          <a:xfrm>
            <a:off x="1703512" y="188640"/>
            <a:ext cx="8784976" cy="9361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Совершенствование техники выполнения жима лежа с использованием биомеханических параметров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F0F1DA92-E234-0A4A-FE41-D9D4A5DFD537}"/>
              </a:ext>
            </a:extLst>
          </p:cNvPr>
          <p:cNvSpPr/>
          <p:nvPr/>
        </p:nvSpPr>
        <p:spPr>
          <a:xfrm>
            <a:off x="1703512" y="1571650"/>
            <a:ext cx="2511112" cy="16561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Видеосъемка во фронтальной и </a:t>
            </a:r>
            <a:r>
              <a:rPr lang="ru-RU" dirty="0" smtClean="0"/>
              <a:t>сагиттальной </a:t>
            </a:r>
            <a:r>
              <a:rPr lang="ru-RU" dirty="0"/>
              <a:t>плоскостях</a:t>
            </a: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="" xmlns:a16="http://schemas.microsoft.com/office/drawing/2014/main" id="{6C87C9DD-2178-4C59-A7DF-A7A41F6E4B00}"/>
              </a:ext>
            </a:extLst>
          </p:cNvPr>
          <p:cNvSpPr/>
          <p:nvPr/>
        </p:nvSpPr>
        <p:spPr>
          <a:xfrm>
            <a:off x="1703512" y="3803898"/>
            <a:ext cx="2511112" cy="201622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Биомеханическийанализ кинематики и динамики жима штанги лежа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18303FF5-17A4-2E9B-7986-05313F30502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959068" y="3227834"/>
            <a:ext cx="0" cy="576064"/>
          </a:xfrm>
          <a:prstGeom prst="straightConnector1">
            <a:avLst/>
          </a:prstGeom>
          <a:ln w="57150">
            <a:solidFill>
              <a:schemeClr val="accent1">
                <a:lumMod val="7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2316C2D-9BBB-7FCF-C95A-5939E58E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843" y="1571650"/>
            <a:ext cx="580864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178914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3">
            <a:extLst>
              <a:ext uri="{FF2B5EF4-FFF2-40B4-BE49-F238E27FC236}">
                <a16:creationId xmlns="" xmlns:a16="http://schemas.microsoft.com/office/drawing/2014/main" id="{FC8AD43B-CD15-4592-7A6E-C108C28E1C4B}"/>
              </a:ext>
            </a:extLst>
          </p:cNvPr>
          <p:cNvSpPr/>
          <p:nvPr/>
        </p:nvSpPr>
        <p:spPr>
          <a:xfrm>
            <a:off x="3827748" y="146348"/>
            <a:ext cx="4536504" cy="9361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Заключение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="" xmlns:a16="http://schemas.microsoft.com/office/drawing/2014/main" id="{7E78B715-8507-7BB7-14FF-9BA2F964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609" y="3714750"/>
            <a:ext cx="5136782" cy="3054052"/>
          </a:xfrm>
          <a:prstGeom prst="rect">
            <a:avLst/>
          </a:prstGeom>
          <a:noFill/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89634AA2-FD28-2FB2-7D52-D81E1F7A2AB4}"/>
              </a:ext>
            </a:extLst>
          </p:cNvPr>
          <p:cNvSpPr/>
          <p:nvPr/>
        </p:nvSpPr>
        <p:spPr>
          <a:xfrm>
            <a:off x="928416" y="1310509"/>
            <a:ext cx="10335168" cy="230083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Во время соревнований движения выглядят достаточно простыми, но </a:t>
            </a:r>
            <a:r>
              <a:rPr lang="ru-RU" sz="2400" dirty="0" smtClean="0"/>
              <a:t>множество </a:t>
            </a:r>
            <a:r>
              <a:rPr lang="ru-RU" sz="2400" dirty="0"/>
              <a:t>факторов вовлечены в специфическую технику поднятия веса, индивидуальную для каждого спортсмена. Эти факторы также сложны и многогранны, как сама наука поднятия тяжестей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389593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4CFBBCA-0F65-3CF4-BF2E-619433F53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3">
            <a:extLst>
              <a:ext uri="{FF2B5EF4-FFF2-40B4-BE49-F238E27FC236}">
                <a16:creationId xmlns="" xmlns:a16="http://schemas.microsoft.com/office/drawing/2014/main" id="{1D98FA9C-5E9F-0CFE-A05B-525CADCB146A}"/>
              </a:ext>
            </a:extLst>
          </p:cNvPr>
          <p:cNvSpPr/>
          <p:nvPr/>
        </p:nvSpPr>
        <p:spPr>
          <a:xfrm>
            <a:off x="3827748" y="146348"/>
            <a:ext cx="4536504" cy="9361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Заключение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BC0D12E2-48C7-2C79-51A8-1F691287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4" y="3750344"/>
            <a:ext cx="5269230" cy="29613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="" xmlns:a16="http://schemas.microsoft.com/office/drawing/2014/main" id="{490D7CA3-C6DF-6896-0A61-72BD205A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36" y="3750344"/>
            <a:ext cx="4446304" cy="29613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C9894CB-CD81-E791-E2A8-64DE22CC24D1}"/>
              </a:ext>
            </a:extLst>
          </p:cNvPr>
          <p:cNvSpPr/>
          <p:nvPr/>
        </p:nvSpPr>
        <p:spPr>
          <a:xfrm>
            <a:off x="1004754" y="1243124"/>
            <a:ext cx="10378440" cy="234654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dirty="0"/>
              <a:t>Эти факторы становятся особенно важными в тех случаях, когда атлет добивается улучшения показателей в силе или мощности и следует скоординировать нагрузки. Это основные ситуации, требующие внимательного биомеханического анализа соревновательной техники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249694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="" xmlns:a16="http://schemas.microsoft.com/office/drawing/2014/main" id="{7BE56EAE-4E3A-D894-A278-490CF16E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110" y="1340929"/>
            <a:ext cx="8399779" cy="53051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AF2108F8-FB34-9F87-9F36-C7A03C01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511" y="211947"/>
            <a:ext cx="5698976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97057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62C15030-F19D-130E-EEF3-C2F923D6DA13}"/>
              </a:ext>
            </a:extLst>
          </p:cNvPr>
          <p:cNvSpPr/>
          <p:nvPr/>
        </p:nvSpPr>
        <p:spPr>
          <a:xfrm>
            <a:off x="3006708" y="311829"/>
            <a:ext cx="6480720" cy="10801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Жим лежа в пауэрлифтинге - 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16568482-34E3-5781-8E79-E85FD94A4123}"/>
              </a:ext>
            </a:extLst>
          </p:cNvPr>
          <p:cNvSpPr/>
          <p:nvPr/>
        </p:nvSpPr>
        <p:spPr>
          <a:xfrm>
            <a:off x="3006708" y="1523418"/>
            <a:ext cx="6480720" cy="165618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сложная цепь взаимодействий между костями, мышцами и суставами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4F1FDAB5-6BAD-D503-5937-FCB9CADDC1FE}"/>
              </a:ext>
            </a:extLst>
          </p:cNvPr>
          <p:cNvSpPr/>
          <p:nvPr/>
        </p:nvSpPr>
        <p:spPr>
          <a:xfrm>
            <a:off x="3006708" y="3311071"/>
            <a:ext cx="6480720" cy="1656184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/>
              <a:t>Оптимизация биомеханики позволяет поднимать больший вес и снижать риск травм</a:t>
            </a:r>
          </a:p>
        </p:txBody>
      </p:sp>
      <p:pic>
        <p:nvPicPr>
          <p:cNvPr id="7" name="Picture 2" descr="C:\Users\user\Desktop\ж1.jpg">
            <a:extLst>
              <a:ext uri="{FF2B5EF4-FFF2-40B4-BE49-F238E27FC236}">
                <a16:creationId xmlns="" xmlns:a16="http://schemas.microsoft.com/office/drawing/2014/main" id="{FBC56A8F-AAF8-F161-11CF-733875A7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936" y="5098724"/>
            <a:ext cx="2376264" cy="1637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280885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B2999555-55A5-8B88-B641-D324ED9BAB51}"/>
              </a:ext>
            </a:extLst>
          </p:cNvPr>
          <p:cNvSpPr/>
          <p:nvPr/>
        </p:nvSpPr>
        <p:spPr>
          <a:xfrm>
            <a:off x="2135560" y="169208"/>
            <a:ext cx="7920880" cy="129614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Требования к основам техники движений:</a:t>
            </a:r>
          </a:p>
        </p:txBody>
      </p:sp>
      <p:sp>
        <p:nvSpPr>
          <p:cNvPr id="5" name="Скругленный прямоугольник 9">
            <a:extLst>
              <a:ext uri="{FF2B5EF4-FFF2-40B4-BE49-F238E27FC236}">
                <a16:creationId xmlns="" xmlns:a16="http://schemas.microsoft.com/office/drawing/2014/main" id="{A41BB289-7D31-A24A-F620-CC5400C7AD19}"/>
              </a:ext>
            </a:extLst>
          </p:cNvPr>
          <p:cNvSpPr/>
          <p:nvPr/>
        </p:nvSpPr>
        <p:spPr>
          <a:xfrm>
            <a:off x="2135560" y="1759124"/>
            <a:ext cx="7920880" cy="93610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Создание  в  работающих  суставах  оптимальных угловых  отношений</a:t>
            </a: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="" xmlns:a16="http://schemas.microsoft.com/office/drawing/2014/main" id="{37CB2608-9388-4C5C-2999-3A25E25720AA}"/>
              </a:ext>
            </a:extLst>
          </p:cNvPr>
          <p:cNvSpPr/>
          <p:nvPr/>
        </p:nvSpPr>
        <p:spPr>
          <a:xfrm>
            <a:off x="2135560" y="2858676"/>
            <a:ext cx="7920880" cy="108012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/>
              <a:t>Последовательное включение в работу вначале более сильных, затем - менее сильных мышц</a:t>
            </a: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="" xmlns:a16="http://schemas.microsoft.com/office/drawing/2014/main" id="{8ED195B4-ACD4-E5F8-3E7C-970BD2C5F1FD}"/>
              </a:ext>
            </a:extLst>
          </p:cNvPr>
          <p:cNvSpPr/>
          <p:nvPr/>
        </p:nvSpPr>
        <p:spPr>
          <a:xfrm>
            <a:off x="2135560" y="4102244"/>
            <a:ext cx="7920880" cy="108012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/>
              <a:t>Обеспечение   на   пути   подъема   штанги   рационального   направления   ее   движения   и   сообщение   ей   оптимальной скорости</a:t>
            </a:r>
          </a:p>
        </p:txBody>
      </p:sp>
      <p:sp>
        <p:nvSpPr>
          <p:cNvPr id="8" name="Скругленный прямоугольник 13">
            <a:extLst>
              <a:ext uri="{FF2B5EF4-FFF2-40B4-BE49-F238E27FC236}">
                <a16:creationId xmlns="" xmlns:a16="http://schemas.microsoft.com/office/drawing/2014/main" id="{06D81DAA-A5FD-F8F0-65EA-5EEA6A9B772E}"/>
              </a:ext>
            </a:extLst>
          </p:cNvPr>
          <p:cNvSpPr/>
          <p:nvPr/>
        </p:nvSpPr>
        <p:spPr>
          <a:xfrm>
            <a:off x="2135560" y="5333216"/>
            <a:ext cx="7920880" cy="108012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Создание необходимых условий, обеспечивающих эффективность выполнения финального пути штанги</a:t>
            </a:r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="" xmlns:a16="http://schemas.microsoft.com/office/drawing/2014/main" id="{A6353720-A16E-03A9-35FA-F1DB5ECC6032}"/>
              </a:ext>
            </a:extLst>
          </p:cNvPr>
          <p:cNvSpPr/>
          <p:nvPr/>
        </p:nvSpPr>
        <p:spPr>
          <a:xfrm>
            <a:off x="1185734" y="1831132"/>
            <a:ext cx="648072" cy="79208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" name="Скругленный прямоугольник 15">
            <a:extLst>
              <a:ext uri="{FF2B5EF4-FFF2-40B4-BE49-F238E27FC236}">
                <a16:creationId xmlns="" xmlns:a16="http://schemas.microsoft.com/office/drawing/2014/main" id="{EB94ABA2-31C5-651C-20A5-110A031B9406}"/>
              </a:ext>
            </a:extLst>
          </p:cNvPr>
          <p:cNvSpPr/>
          <p:nvPr/>
        </p:nvSpPr>
        <p:spPr>
          <a:xfrm>
            <a:off x="1185734" y="3032956"/>
            <a:ext cx="648072" cy="79208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" name="Скругленный прямоугольник 16">
            <a:extLst>
              <a:ext uri="{FF2B5EF4-FFF2-40B4-BE49-F238E27FC236}">
                <a16:creationId xmlns="" xmlns:a16="http://schemas.microsoft.com/office/drawing/2014/main" id="{335C1515-BB97-2879-6C90-103D973EF546}"/>
              </a:ext>
            </a:extLst>
          </p:cNvPr>
          <p:cNvSpPr/>
          <p:nvPr/>
        </p:nvSpPr>
        <p:spPr>
          <a:xfrm>
            <a:off x="1185734" y="4246260"/>
            <a:ext cx="648072" cy="79208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Скругленный прямоугольник 17">
            <a:extLst>
              <a:ext uri="{FF2B5EF4-FFF2-40B4-BE49-F238E27FC236}">
                <a16:creationId xmlns="" xmlns:a16="http://schemas.microsoft.com/office/drawing/2014/main" id="{B6617D63-3123-DCEA-F8A4-CAC85D3A32B9}"/>
              </a:ext>
            </a:extLst>
          </p:cNvPr>
          <p:cNvSpPr/>
          <p:nvPr/>
        </p:nvSpPr>
        <p:spPr>
          <a:xfrm>
            <a:off x="1185734" y="5477232"/>
            <a:ext cx="648072" cy="79208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50541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AAAAADF9-88D0-B030-FC1C-25C30C7076F2}"/>
              </a:ext>
            </a:extLst>
          </p:cNvPr>
          <p:cNvSpPr/>
          <p:nvPr/>
        </p:nvSpPr>
        <p:spPr>
          <a:xfrm>
            <a:off x="2297739" y="118308"/>
            <a:ext cx="7596522" cy="129614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Биомеханика </a:t>
            </a:r>
            <a:r>
              <a:rPr lang="en-US" sz="2800" dirty="0"/>
              <a:t>I </a:t>
            </a:r>
            <a:r>
              <a:rPr lang="ru-RU" sz="2800" dirty="0"/>
              <a:t>этапа выполнения жима лежа </a:t>
            </a:r>
            <a:r>
              <a:rPr lang="ru-RU" sz="2800" b="1" dirty="0">
                <a:solidFill>
                  <a:srgbClr val="FF0000"/>
                </a:solidFill>
              </a:rPr>
              <a:t>(опускание штанги к груди)</a:t>
            </a:r>
          </a:p>
        </p:txBody>
      </p:sp>
      <p:pic>
        <p:nvPicPr>
          <p:cNvPr id="5" name="Picture 2" descr="C:\Users\user\Desktop\ж2.png">
            <a:extLst>
              <a:ext uri="{FF2B5EF4-FFF2-40B4-BE49-F238E27FC236}">
                <a16:creationId xmlns="" xmlns:a16="http://schemas.microsoft.com/office/drawing/2014/main" id="{F6BF12E5-6CF6-8C3F-A838-D02E5528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967" y="1561896"/>
            <a:ext cx="2998671" cy="25837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Скругленный прямоугольник 8">
            <a:extLst>
              <a:ext uri="{FF2B5EF4-FFF2-40B4-BE49-F238E27FC236}">
                <a16:creationId xmlns="" xmlns:a16="http://schemas.microsoft.com/office/drawing/2014/main" id="{432A8221-ABEB-E1D2-AD51-40C4DD681058}"/>
              </a:ext>
            </a:extLst>
          </p:cNvPr>
          <p:cNvSpPr/>
          <p:nvPr/>
        </p:nvSpPr>
        <p:spPr>
          <a:xfrm>
            <a:off x="2062165" y="1608272"/>
            <a:ext cx="237626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Начало </a:t>
            </a:r>
            <a:r>
              <a:rPr lang="ru-RU" dirty="0"/>
              <a:t>фазы</a:t>
            </a: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="" xmlns:a16="http://schemas.microsoft.com/office/drawing/2014/main" id="{70DFA202-82AE-3A6B-1944-66D8212C907C}"/>
              </a:ext>
            </a:extLst>
          </p:cNvPr>
          <p:cNvSpPr/>
          <p:nvPr/>
        </p:nvSpPr>
        <p:spPr>
          <a:xfrm>
            <a:off x="1918149" y="2659116"/>
            <a:ext cx="252028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движение штанги вниз к грудной клетке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="" xmlns:a16="http://schemas.microsoft.com/office/drawing/2014/main" id="{08886495-3DB0-8DD1-8C5E-7E6F052C3648}"/>
              </a:ext>
            </a:extLst>
          </p:cNvPr>
          <p:cNvSpPr/>
          <p:nvPr/>
        </p:nvSpPr>
        <p:spPr>
          <a:xfrm>
            <a:off x="7679794" y="1628800"/>
            <a:ext cx="237626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br>
              <a:rPr lang="ru-RU" dirty="0" smtClean="0"/>
            </a:br>
            <a:r>
              <a:rPr lang="ru-RU" dirty="0" smtClean="0"/>
              <a:t>Окончание </a:t>
            </a:r>
            <a:r>
              <a:rPr lang="ru-RU" dirty="0"/>
              <a:t>фазы</a:t>
            </a: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="" xmlns:a16="http://schemas.microsoft.com/office/drawing/2014/main" id="{4C2CDA13-1019-14C0-D0EC-D5AC4C353055}"/>
              </a:ext>
            </a:extLst>
          </p:cNvPr>
          <p:cNvSpPr/>
          <p:nvPr/>
        </p:nvSpPr>
        <p:spPr>
          <a:xfrm>
            <a:off x="7680176" y="2647696"/>
            <a:ext cx="252028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контакт грифа штанги с грудью атлета</a:t>
            </a:r>
          </a:p>
        </p:txBody>
      </p:sp>
      <p:sp>
        <p:nvSpPr>
          <p:cNvPr id="10" name="Скругленный прямоугольник 12">
            <a:extLst>
              <a:ext uri="{FF2B5EF4-FFF2-40B4-BE49-F238E27FC236}">
                <a16:creationId xmlns="" xmlns:a16="http://schemas.microsoft.com/office/drawing/2014/main" id="{5A5B3210-44C8-60D8-F59F-212840EEB26C}"/>
              </a:ext>
            </a:extLst>
          </p:cNvPr>
          <p:cNvSpPr/>
          <p:nvPr/>
        </p:nvSpPr>
        <p:spPr>
          <a:xfrm>
            <a:off x="3251684" y="4243292"/>
            <a:ext cx="5688632" cy="122413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задача </a:t>
            </a:r>
            <a:r>
              <a:rPr lang="ru-RU" dirty="0" smtClean="0"/>
              <a:t>фазы </a:t>
            </a:r>
            <a:r>
              <a:rPr lang="ru-RU" dirty="0"/>
              <a:t>— управление скоростью движения штанги для предотвращения резкого опускания штанги на грудь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DCEA412-DC8F-A907-600B-AC284EC4D566}"/>
              </a:ext>
            </a:extLst>
          </p:cNvPr>
          <p:cNvSpPr/>
          <p:nvPr/>
        </p:nvSpPr>
        <p:spPr>
          <a:xfrm>
            <a:off x="1775138" y="5589240"/>
            <a:ext cx="2592288" cy="108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разгона штанги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298F7BA-06EA-1062-B6CB-4506AC356CE3}"/>
              </a:ext>
            </a:extLst>
          </p:cNvPr>
          <p:cNvSpPr/>
          <p:nvPr/>
        </p:nvSpPr>
        <p:spPr>
          <a:xfrm>
            <a:off x="7607786" y="5589240"/>
            <a:ext cx="2592288" cy="108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торможения штанги</a:t>
            </a:r>
          </a:p>
        </p:txBody>
      </p:sp>
      <p:sp>
        <p:nvSpPr>
          <p:cNvPr id="13" name="Скругленный прямоугольник 15">
            <a:extLst>
              <a:ext uri="{FF2B5EF4-FFF2-40B4-BE49-F238E27FC236}">
                <a16:creationId xmlns="" xmlns:a16="http://schemas.microsoft.com/office/drawing/2014/main" id="{14B831F4-BA2A-5D4D-1A24-EEF888183CE5}"/>
              </a:ext>
            </a:extLst>
          </p:cNvPr>
          <p:cNvSpPr/>
          <p:nvPr/>
        </p:nvSpPr>
        <p:spPr>
          <a:xfrm>
            <a:off x="5087506" y="5661248"/>
            <a:ext cx="1728192" cy="93610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Два периода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DB7B06C6-9462-4C93-8690-67671DB107F6}"/>
              </a:ext>
            </a:extLst>
          </p:cNvPr>
          <p:cNvCxnSpPr>
            <a:stCxn id="13" idx="3"/>
            <a:endCxn id="12" idx="2"/>
          </p:cNvCxnSpPr>
          <p:nvPr/>
        </p:nvCxnSpPr>
        <p:spPr>
          <a:xfrm>
            <a:off x="6815698" y="6129300"/>
            <a:ext cx="792088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166C7F4B-5980-C2D9-5027-D0EAAC3A6E4A}"/>
              </a:ext>
            </a:extLst>
          </p:cNvPr>
          <p:cNvCxnSpPr>
            <a:stCxn id="13" idx="1"/>
            <a:endCxn id="11" idx="6"/>
          </p:cNvCxnSpPr>
          <p:nvPr/>
        </p:nvCxnSpPr>
        <p:spPr>
          <a:xfrm flipH="1">
            <a:off x="4367426" y="6129300"/>
            <a:ext cx="720080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711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6AA36B3E-9873-123E-953B-890D3F43ECEB}"/>
              </a:ext>
            </a:extLst>
          </p:cNvPr>
          <p:cNvSpPr/>
          <p:nvPr/>
        </p:nvSpPr>
        <p:spPr>
          <a:xfrm>
            <a:off x="2244615" y="148755"/>
            <a:ext cx="7702770" cy="129614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Биомеханика </a:t>
            </a:r>
            <a:r>
              <a:rPr lang="en-US" sz="2800" dirty="0"/>
              <a:t>II </a:t>
            </a:r>
            <a:r>
              <a:rPr lang="ru-RU" sz="2800" dirty="0"/>
              <a:t>этапа выполнения жима лежа </a:t>
            </a:r>
            <a:r>
              <a:rPr lang="ru-RU" sz="2800" b="1" dirty="0">
                <a:solidFill>
                  <a:srgbClr val="FF0000"/>
                </a:solidFill>
              </a:rPr>
              <a:t>(фиксация штанги на груди)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="" xmlns:a16="http://schemas.microsoft.com/office/drawing/2014/main" id="{A6F25268-2625-3611-9D5C-3969AC991CDB}"/>
              </a:ext>
            </a:extLst>
          </p:cNvPr>
          <p:cNvSpPr/>
          <p:nvPr/>
        </p:nvSpPr>
        <p:spPr>
          <a:xfrm>
            <a:off x="5698913" y="1836823"/>
            <a:ext cx="4248472" cy="25202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Спортсмен </a:t>
            </a:r>
            <a:r>
              <a:rPr lang="ru-RU" sz="2000" dirty="0"/>
              <a:t>фиксирует штангу на груди, при этом скорость центра тяжести штанги равна нулю</a:t>
            </a: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="" xmlns:a16="http://schemas.microsoft.com/office/drawing/2014/main" id="{45D3774A-C08B-5911-A50A-4758DC680C97}"/>
              </a:ext>
            </a:extLst>
          </p:cNvPr>
          <p:cNvSpPr/>
          <p:nvPr/>
        </p:nvSpPr>
        <p:spPr>
          <a:xfrm>
            <a:off x="2244615" y="5021177"/>
            <a:ext cx="7702770" cy="16561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Двигательная задача фазы </a:t>
            </a:r>
            <a:r>
              <a:rPr lang="ru-RU" dirty="0" smtClean="0"/>
              <a:t> - удержание </a:t>
            </a:r>
            <a:r>
              <a:rPr lang="ru-RU" dirty="0"/>
              <a:t>штанги на груди в соответствии с правилами соревнований и переходе от уступающего (эксцентрического) к преодолевающему (концентрическому) режиму мышечного сокращения 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2E15594-B32B-A0C1-A632-FAA53255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615" y="1588914"/>
            <a:ext cx="3240360" cy="328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333184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9052F171-BB76-3B56-9096-DB65DDCFD8F9}"/>
              </a:ext>
            </a:extLst>
          </p:cNvPr>
          <p:cNvSpPr/>
          <p:nvPr/>
        </p:nvSpPr>
        <p:spPr>
          <a:xfrm>
            <a:off x="2747628" y="120060"/>
            <a:ext cx="6696744" cy="129614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Биомеханика </a:t>
            </a:r>
            <a:r>
              <a:rPr lang="en-US" sz="2800" dirty="0"/>
              <a:t>III </a:t>
            </a:r>
            <a:r>
              <a:rPr lang="ru-RU" sz="2800" dirty="0"/>
              <a:t>этапа выполнения жима лежа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подъём штанги от груди</a:t>
            </a:r>
            <a:r>
              <a:rPr lang="ru-RU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="" xmlns:a16="http://schemas.microsoft.com/office/drawing/2014/main" id="{27882008-68F1-E424-A18F-2A8C375D8DEA}"/>
              </a:ext>
            </a:extLst>
          </p:cNvPr>
          <p:cNvSpPr/>
          <p:nvPr/>
        </p:nvSpPr>
        <p:spPr>
          <a:xfrm>
            <a:off x="1713031" y="1859339"/>
            <a:ext cx="237626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Начало фазы</a:t>
            </a:r>
          </a:p>
        </p:txBody>
      </p:sp>
      <p:sp>
        <p:nvSpPr>
          <p:cNvPr id="6" name="Скругленный прямоугольник 9">
            <a:extLst>
              <a:ext uri="{FF2B5EF4-FFF2-40B4-BE49-F238E27FC236}">
                <a16:creationId xmlns="" xmlns:a16="http://schemas.microsoft.com/office/drawing/2014/main" id="{F10A1630-BC81-EB8A-64EF-FFB59148A28F}"/>
              </a:ext>
            </a:extLst>
          </p:cNvPr>
          <p:cNvSpPr/>
          <p:nvPr/>
        </p:nvSpPr>
        <p:spPr>
          <a:xfrm>
            <a:off x="1641023" y="3696817"/>
            <a:ext cx="2520280" cy="129614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отделения грифа штанги от груди</a:t>
            </a:r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="" xmlns:a16="http://schemas.microsoft.com/office/drawing/2014/main" id="{A8DE233A-B987-FFBD-C960-3B4EE0C3D82E}"/>
              </a:ext>
            </a:extLst>
          </p:cNvPr>
          <p:cNvSpPr/>
          <p:nvPr/>
        </p:nvSpPr>
        <p:spPr>
          <a:xfrm>
            <a:off x="8102704" y="1859339"/>
            <a:ext cx="237626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Окончание фазы</a:t>
            </a:r>
          </a:p>
        </p:txBody>
      </p:sp>
      <p:sp>
        <p:nvSpPr>
          <p:cNvPr id="8" name="Скругленный прямоугольник 11">
            <a:extLst>
              <a:ext uri="{FF2B5EF4-FFF2-40B4-BE49-F238E27FC236}">
                <a16:creationId xmlns="" xmlns:a16="http://schemas.microsoft.com/office/drawing/2014/main" id="{EE2422D5-375C-C564-A4E3-E9EC18DEB467}"/>
              </a:ext>
            </a:extLst>
          </p:cNvPr>
          <p:cNvSpPr/>
          <p:nvPr/>
        </p:nvSpPr>
        <p:spPr>
          <a:xfrm>
            <a:off x="8102704" y="3696817"/>
            <a:ext cx="2520280" cy="129614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разгибание рук в локтевых суставах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070EBAF2-9602-29F6-8E4A-8AEBD547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240" y="1853599"/>
            <a:ext cx="3133527" cy="31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147036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ж4.png">
            <a:extLst>
              <a:ext uri="{FF2B5EF4-FFF2-40B4-BE49-F238E27FC236}">
                <a16:creationId xmlns="" xmlns:a16="http://schemas.microsoft.com/office/drawing/2014/main" id="{8D074C63-2DBE-00A5-75BF-3B3BA7D8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889" y="1106458"/>
            <a:ext cx="8466221" cy="5657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A33D9E65-52DB-95D0-EF5B-904571852EAC}"/>
              </a:ext>
            </a:extLst>
          </p:cNvPr>
          <p:cNvSpPr/>
          <p:nvPr/>
        </p:nvSpPr>
        <p:spPr>
          <a:xfrm>
            <a:off x="3107667" y="93018"/>
            <a:ext cx="5976664" cy="9361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Работа мышц в жиме лежа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79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B6DF082B-D93A-5482-D391-1064E6B0E167}"/>
              </a:ext>
            </a:extLst>
          </p:cNvPr>
          <p:cNvSpPr/>
          <p:nvPr/>
        </p:nvSpPr>
        <p:spPr>
          <a:xfrm>
            <a:off x="3141576" y="131490"/>
            <a:ext cx="5976664" cy="9361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Уменьшение амплитуды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1599B96-1655-5A04-9A79-F89DE3A3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412" y="3797476"/>
            <a:ext cx="4320480" cy="27119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ED78EA58-FAA4-B025-438D-6624048D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97476"/>
            <a:ext cx="4320480" cy="27251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10DC416F-D8CA-F0BF-8DDE-B38BFDC26680}"/>
              </a:ext>
            </a:extLst>
          </p:cNvPr>
          <p:cNvCxnSpPr/>
          <p:nvPr/>
        </p:nvCxnSpPr>
        <p:spPr>
          <a:xfrm flipH="1">
            <a:off x="3909090" y="1103598"/>
            <a:ext cx="648072" cy="43204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3879D290-EFC3-AEB9-2699-D155D8ECAF8E}"/>
              </a:ext>
            </a:extLst>
          </p:cNvPr>
          <p:cNvCxnSpPr/>
          <p:nvPr/>
        </p:nvCxnSpPr>
        <p:spPr>
          <a:xfrm>
            <a:off x="7310804" y="1103598"/>
            <a:ext cx="648072" cy="43204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D1A593-65F7-DEA9-8D6F-14CBC0418ED1}"/>
              </a:ext>
            </a:extLst>
          </p:cNvPr>
          <p:cNvSpPr/>
          <p:nvPr/>
        </p:nvSpPr>
        <p:spPr>
          <a:xfrm>
            <a:off x="1665412" y="1571650"/>
            <a:ext cx="4320480" cy="20882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Увеличить ширину хвата.</a:t>
            </a:r>
          </a:p>
          <a:p>
            <a:pPr algn="ctr"/>
            <a:r>
              <a:rPr lang="ru-RU" sz="2000" dirty="0"/>
              <a:t> Чем шире хват штанги, тем меньше h, а значит, тем больший вес мы можем поднять</a:t>
            </a:r>
          </a:p>
          <a:p>
            <a:pPr algn="ctr"/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81 см - максимально широкий хват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9A1BBB1-BC81-531A-BD80-C70C7622EE6B}"/>
              </a:ext>
            </a:extLst>
          </p:cNvPr>
          <p:cNvSpPr/>
          <p:nvPr/>
        </p:nvSpPr>
        <p:spPr>
          <a:xfrm>
            <a:off x="6129908" y="1571650"/>
            <a:ext cx="4320480" cy="20882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Грудь можно приподнять над скамьей за счет гибкости позвоночника (сделать мост). Таким образом, амплитуда движения уменьшится на величину </a:t>
            </a:r>
            <a:r>
              <a:rPr lang="ru-RU" sz="2000" b="1" dirty="0" err="1" smtClean="0">
                <a:solidFill>
                  <a:schemeClr val="bg1"/>
                </a:solidFill>
              </a:rPr>
              <a:t>h</a:t>
            </a:r>
            <a:r>
              <a:rPr lang="ru-RU" sz="1600" b="1" dirty="0" err="1" smtClean="0">
                <a:solidFill>
                  <a:schemeClr val="bg1"/>
                </a:solidFill>
              </a:rPr>
              <a:t>a</a:t>
            </a:r>
            <a:r>
              <a:rPr lang="ru-RU" sz="2000" b="1" dirty="0" err="1" smtClean="0">
                <a:solidFill>
                  <a:schemeClr val="bg1"/>
                </a:solidFill>
              </a:rPr>
              <a:t>-h</a:t>
            </a:r>
            <a:r>
              <a:rPr lang="ru-RU" sz="1400" b="1" dirty="0" err="1" smtClean="0">
                <a:solidFill>
                  <a:schemeClr val="bg1"/>
                </a:solidFill>
              </a:rPr>
              <a:t>б</a:t>
            </a:r>
            <a:r>
              <a:rPr lang="ru-RU" sz="2000" b="1" dirty="0" err="1" smtClean="0">
                <a:solidFill>
                  <a:schemeClr val="bg1"/>
                </a:solidFill>
              </a:rPr>
              <a:t>=h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1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8A491349-F9E2-971D-52E0-03B680CBBFCD}"/>
              </a:ext>
            </a:extLst>
          </p:cNvPr>
          <p:cNvSpPr/>
          <p:nvPr/>
        </p:nvSpPr>
        <p:spPr>
          <a:xfrm>
            <a:off x="3105572" y="131490"/>
            <a:ext cx="5976664" cy="9361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Подключение наибольшего числа мышц к движению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53051F-669C-41A0-13A9-A4DF53152089}"/>
              </a:ext>
            </a:extLst>
          </p:cNvPr>
          <p:cNvSpPr/>
          <p:nvPr/>
        </p:nvSpPr>
        <p:spPr>
          <a:xfrm>
            <a:off x="1744241" y="1643658"/>
            <a:ext cx="8712968" cy="217396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Выбрать такое положение локтей, при котором нагрузка будет равномерно распределяться между всеми группами мышц: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грудными, передним пучком дельты и трицепсом</a:t>
            </a:r>
          </a:p>
          <a:p>
            <a:pPr algn="ctr"/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/>
              <a:t>Это будет положение, в котором угол между корпусом и плечевой костью будет составлять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около 45°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BB9BD22-770F-BDA6-2304-3E45CFC9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91" y="3941041"/>
            <a:ext cx="3830067" cy="29169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Стрелка вниз 11">
            <a:extLst>
              <a:ext uri="{FF2B5EF4-FFF2-40B4-BE49-F238E27FC236}">
                <a16:creationId xmlns="" xmlns:a16="http://schemas.microsoft.com/office/drawing/2014/main" id="{0CAA232B-64B6-DB78-430F-9B74E49D6157}"/>
              </a:ext>
            </a:extLst>
          </p:cNvPr>
          <p:cNvSpPr/>
          <p:nvPr/>
        </p:nvSpPr>
        <p:spPr>
          <a:xfrm>
            <a:off x="5841876" y="1067594"/>
            <a:ext cx="504056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7354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474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Биомеханические параметры техники жима лежа  в пауэрлифтинге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Биомеханические параметры техники жима лежа  в пауэрлифтинге </dc:title>
  <dc:creator>user</dc:creator>
  <cp:lastModifiedBy>informatika_pre</cp:lastModifiedBy>
  <cp:revision>9</cp:revision>
  <dcterms:created xsi:type="dcterms:W3CDTF">2025-02-18T17:40:20Z</dcterms:created>
  <dcterms:modified xsi:type="dcterms:W3CDTF">2025-02-19T09:13:17Z</dcterms:modified>
</cp:coreProperties>
</file>