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4" r:id="rId2"/>
    <p:sldId id="302" r:id="rId3"/>
    <p:sldId id="315" r:id="rId4"/>
    <p:sldId id="324" r:id="rId5"/>
    <p:sldId id="328" r:id="rId6"/>
    <p:sldId id="329" r:id="rId7"/>
    <p:sldId id="286" r:id="rId8"/>
    <p:sldId id="321" r:id="rId9"/>
    <p:sldId id="327" r:id="rId10"/>
    <p:sldId id="322" r:id="rId11"/>
    <p:sldId id="30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0" autoAdjust="0"/>
    <p:restoredTop sz="94660"/>
  </p:normalViewPr>
  <p:slideViewPr>
    <p:cSldViewPr>
      <p:cViewPr varScale="1">
        <p:scale>
          <a:sx n="93" d="100"/>
          <a:sy n="93" d="100"/>
        </p:scale>
        <p:origin x="1123" y="12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85D024-8525-4B8D-8850-A5B108AC8B13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</dgm:pt>
    <dgm:pt modelId="{F6D3D706-D332-4F17-AB1C-923503D168C5}">
      <dgm:prSet phldrT="[Текст]" custT="1"/>
      <dgm:spPr>
        <a:solidFill>
          <a:schemeClr val="accent5"/>
        </a:solidFill>
        <a:ln>
          <a:solidFill>
            <a:schemeClr val="accent5"/>
          </a:solidFill>
        </a:ln>
      </dgm:spPr>
      <dgm:t>
        <a:bodyPr/>
        <a:lstStyle/>
        <a:p>
          <a:r>
            <a:rPr lang="ru-RU" sz="2000" b="1" i="0" dirty="0">
              <a:solidFill>
                <a:schemeClr val="tx1"/>
              </a:solidFill>
              <a:latin typeface="YS Text"/>
            </a:rPr>
            <a:t>Сила</a:t>
          </a:r>
        </a:p>
      </dgm:t>
    </dgm:pt>
    <dgm:pt modelId="{E3C89633-4F28-4224-BEAB-3583BE0BB040}" type="parTrans" cxnId="{EEE3EB04-9D09-498A-ADEF-0E20FA863650}">
      <dgm:prSet/>
      <dgm:spPr/>
      <dgm:t>
        <a:bodyPr/>
        <a:lstStyle/>
        <a:p>
          <a:endParaRPr lang="ru-RU"/>
        </a:p>
      </dgm:t>
    </dgm:pt>
    <dgm:pt modelId="{B1FAB775-2A73-4626-8E7B-AFE53AA61AF6}" type="sibTrans" cxnId="{EEE3EB04-9D09-498A-ADEF-0E20FA863650}">
      <dgm:prSet/>
      <dgm:spPr/>
      <dgm:t>
        <a:bodyPr/>
        <a:lstStyle/>
        <a:p>
          <a:endParaRPr lang="ru-RU"/>
        </a:p>
      </dgm:t>
    </dgm:pt>
    <dgm:pt modelId="{F0D7F01A-D7FF-4210-8F2D-E671C885B087}">
      <dgm:prSet phldrT="[Текст]" custT="1"/>
      <dgm:spPr>
        <a:solidFill>
          <a:schemeClr val="accent5"/>
        </a:solidFill>
        <a:ln>
          <a:solidFill>
            <a:schemeClr val="accent5"/>
          </a:solidFill>
        </a:ln>
      </dgm:spPr>
      <dgm:t>
        <a:bodyPr/>
        <a:lstStyle/>
        <a:p>
          <a:r>
            <a:rPr lang="ru-RU" sz="2000" b="1" dirty="0">
              <a:solidFill>
                <a:schemeClr val="tx1"/>
              </a:solidFill>
              <a:latin typeface="YS Text"/>
            </a:rPr>
            <a:t>Баланс</a:t>
          </a:r>
          <a:endParaRPr lang="ru-RU" sz="1700" b="1" dirty="0">
            <a:solidFill>
              <a:schemeClr val="tx1"/>
            </a:solidFill>
            <a:latin typeface="YS Text"/>
          </a:endParaRPr>
        </a:p>
      </dgm:t>
    </dgm:pt>
    <dgm:pt modelId="{F84B949D-5899-430C-83B6-C7FC0B875EF1}" type="parTrans" cxnId="{999B9292-F746-4997-97F0-3A22CD0E8D96}">
      <dgm:prSet/>
      <dgm:spPr/>
      <dgm:t>
        <a:bodyPr/>
        <a:lstStyle/>
        <a:p>
          <a:endParaRPr lang="ru-RU"/>
        </a:p>
      </dgm:t>
    </dgm:pt>
    <dgm:pt modelId="{51F12DE6-EF6F-4740-AA50-048CD5C98CD8}" type="sibTrans" cxnId="{999B9292-F746-4997-97F0-3A22CD0E8D96}">
      <dgm:prSet/>
      <dgm:spPr/>
      <dgm:t>
        <a:bodyPr/>
        <a:lstStyle/>
        <a:p>
          <a:endParaRPr lang="ru-RU"/>
        </a:p>
      </dgm:t>
    </dgm:pt>
    <dgm:pt modelId="{890E5FC1-3BC9-47D7-ACF0-E1CA9E2B5789}">
      <dgm:prSet phldrT="[Текст]" custT="1"/>
      <dgm:spPr>
        <a:solidFill>
          <a:schemeClr val="accent5"/>
        </a:solidFill>
        <a:ln>
          <a:solidFill>
            <a:schemeClr val="accent5"/>
          </a:solidFill>
        </a:ln>
      </dgm:spPr>
      <dgm:t>
        <a:bodyPr/>
        <a:lstStyle/>
        <a:p>
          <a:r>
            <a:rPr lang="ru-RU" sz="2000" b="1" i="0" dirty="0">
              <a:solidFill>
                <a:schemeClr val="tx1"/>
              </a:solidFill>
              <a:latin typeface="YS Text"/>
            </a:rPr>
            <a:t>Перенос энергии</a:t>
          </a:r>
        </a:p>
      </dgm:t>
    </dgm:pt>
    <dgm:pt modelId="{98776376-5227-4646-830F-06C8741192ED}" type="parTrans" cxnId="{F9B3CE49-42E9-4273-B98B-E13CABE99E44}">
      <dgm:prSet/>
      <dgm:spPr/>
      <dgm:t>
        <a:bodyPr/>
        <a:lstStyle/>
        <a:p>
          <a:endParaRPr lang="ru-RU"/>
        </a:p>
      </dgm:t>
    </dgm:pt>
    <dgm:pt modelId="{D8389A7D-9C39-4AF0-94FF-4F74C4E5B07C}" type="sibTrans" cxnId="{F9B3CE49-42E9-4273-B98B-E13CABE99E44}">
      <dgm:prSet/>
      <dgm:spPr/>
      <dgm:t>
        <a:bodyPr/>
        <a:lstStyle/>
        <a:p>
          <a:endParaRPr lang="ru-RU"/>
        </a:p>
      </dgm:t>
    </dgm:pt>
    <dgm:pt modelId="{277107B6-8A98-4957-B8FA-4650560FDFD6}">
      <dgm:prSet/>
      <dgm:spPr>
        <a:ln>
          <a:solidFill>
            <a:schemeClr val="accent5"/>
          </a:solidFill>
        </a:ln>
      </dgm:spPr>
      <dgm:t>
        <a:bodyPr/>
        <a:lstStyle/>
        <a:p>
          <a:r>
            <a:rPr lang="ru-RU" dirty="0"/>
            <a:t>Сильные ноги – основа мощного броска, обеспечивают энергию для движения мяча</a:t>
          </a:r>
        </a:p>
      </dgm:t>
    </dgm:pt>
    <dgm:pt modelId="{C106BB6D-9655-452A-AEC6-0091F2D26BF5}" type="parTrans" cxnId="{EFE93EC2-0150-4657-A379-95487AD11ED2}">
      <dgm:prSet/>
      <dgm:spPr/>
      <dgm:t>
        <a:bodyPr/>
        <a:lstStyle/>
        <a:p>
          <a:endParaRPr lang="ru-RU"/>
        </a:p>
      </dgm:t>
    </dgm:pt>
    <dgm:pt modelId="{657ABCC8-FE16-47DB-9FC7-F7BD5FF67BF8}" type="sibTrans" cxnId="{EFE93EC2-0150-4657-A379-95487AD11ED2}">
      <dgm:prSet/>
      <dgm:spPr/>
      <dgm:t>
        <a:bodyPr/>
        <a:lstStyle/>
        <a:p>
          <a:endParaRPr lang="ru-RU"/>
        </a:p>
      </dgm:t>
    </dgm:pt>
    <dgm:pt modelId="{11555EA3-00C2-441B-B244-EFCD1B2807EF}">
      <dgm:prSet/>
      <dgm:spPr/>
      <dgm:t>
        <a:bodyPr/>
        <a:lstStyle/>
        <a:p>
          <a:endParaRPr lang="ru-RU"/>
        </a:p>
      </dgm:t>
    </dgm:pt>
    <dgm:pt modelId="{52C67367-C8A6-4D5F-8CD0-0EEA1F7E622B}" type="parTrans" cxnId="{6ED7D1BF-5EF8-4C1D-8A06-8B8483C513B8}">
      <dgm:prSet/>
      <dgm:spPr/>
      <dgm:t>
        <a:bodyPr/>
        <a:lstStyle/>
        <a:p>
          <a:endParaRPr lang="ru-RU"/>
        </a:p>
      </dgm:t>
    </dgm:pt>
    <dgm:pt modelId="{EDDF7960-DAAC-42C5-99D4-C2272F57CCA6}" type="sibTrans" cxnId="{6ED7D1BF-5EF8-4C1D-8A06-8B8483C513B8}">
      <dgm:prSet/>
      <dgm:spPr/>
      <dgm:t>
        <a:bodyPr/>
        <a:lstStyle/>
        <a:p>
          <a:endParaRPr lang="ru-RU"/>
        </a:p>
      </dgm:t>
    </dgm:pt>
    <dgm:pt modelId="{97BCFB2C-49F0-45D9-A5F3-FC866299DBB1}">
      <dgm:prSet/>
      <dgm:spPr>
        <a:ln>
          <a:solidFill>
            <a:schemeClr val="accent5"/>
          </a:solidFill>
        </a:ln>
      </dgm:spPr>
      <dgm:t>
        <a:bodyPr/>
        <a:lstStyle/>
        <a:p>
          <a:r>
            <a:rPr lang="ru-RU" dirty="0"/>
            <a:t>Правильное положение ног и таза гарантирует устойчивость во время броска</a:t>
          </a:r>
        </a:p>
      </dgm:t>
    </dgm:pt>
    <dgm:pt modelId="{C99746AC-A531-4E5A-B239-B96A570971F8}" type="parTrans" cxnId="{E8EC1390-159F-40D9-8F16-BB4F70AEB362}">
      <dgm:prSet/>
      <dgm:spPr/>
      <dgm:t>
        <a:bodyPr/>
        <a:lstStyle/>
        <a:p>
          <a:endParaRPr lang="ru-RU"/>
        </a:p>
      </dgm:t>
    </dgm:pt>
    <dgm:pt modelId="{6E1836B8-3E98-4BDD-8FBC-FC18E11DE76C}" type="sibTrans" cxnId="{E8EC1390-159F-40D9-8F16-BB4F70AEB362}">
      <dgm:prSet/>
      <dgm:spPr/>
      <dgm:t>
        <a:bodyPr/>
        <a:lstStyle/>
        <a:p>
          <a:endParaRPr lang="ru-RU"/>
        </a:p>
      </dgm:t>
    </dgm:pt>
    <dgm:pt modelId="{82B43B6D-293F-40CC-9CA5-F485E0BE6676}">
      <dgm:prSet/>
      <dgm:spPr/>
      <dgm:t>
        <a:bodyPr/>
        <a:lstStyle/>
        <a:p>
          <a:endParaRPr lang="ru-RU"/>
        </a:p>
      </dgm:t>
    </dgm:pt>
    <dgm:pt modelId="{8876150E-383D-47A7-AB97-2E97A73B40EA}" type="parTrans" cxnId="{0D757702-E977-4E3F-9273-9FA441DA2850}">
      <dgm:prSet/>
      <dgm:spPr/>
      <dgm:t>
        <a:bodyPr/>
        <a:lstStyle/>
        <a:p>
          <a:endParaRPr lang="ru-RU"/>
        </a:p>
      </dgm:t>
    </dgm:pt>
    <dgm:pt modelId="{394C249A-503F-46F4-8069-1607E94381BB}" type="sibTrans" cxnId="{0D757702-E977-4E3F-9273-9FA441DA2850}">
      <dgm:prSet/>
      <dgm:spPr/>
      <dgm:t>
        <a:bodyPr/>
        <a:lstStyle/>
        <a:p>
          <a:endParaRPr lang="ru-RU"/>
        </a:p>
      </dgm:t>
    </dgm:pt>
    <dgm:pt modelId="{7275D0C0-84EC-4307-87CE-DFCF23DAEEA1}">
      <dgm:prSet/>
      <dgm:spPr>
        <a:ln>
          <a:solidFill>
            <a:schemeClr val="accent5"/>
          </a:solidFill>
        </a:ln>
      </dgm:spPr>
      <dgm:t>
        <a:bodyPr/>
        <a:lstStyle/>
        <a:p>
          <a:r>
            <a:rPr lang="ru-RU" dirty="0"/>
            <a:t>Передача энергии от ног к туловищу и руке через таз, усиливает бросок</a:t>
          </a:r>
        </a:p>
      </dgm:t>
    </dgm:pt>
    <dgm:pt modelId="{5F0B16DC-4DEB-48C8-9D36-9D432A251C9F}" type="parTrans" cxnId="{80C81B40-2C97-4C13-98E8-2EC0880D3EF2}">
      <dgm:prSet/>
      <dgm:spPr/>
      <dgm:t>
        <a:bodyPr/>
        <a:lstStyle/>
        <a:p>
          <a:endParaRPr lang="ru-RU"/>
        </a:p>
      </dgm:t>
    </dgm:pt>
    <dgm:pt modelId="{311F3E46-CDFC-4335-86F3-26F7D1F8599E}" type="sibTrans" cxnId="{80C81B40-2C97-4C13-98E8-2EC0880D3EF2}">
      <dgm:prSet/>
      <dgm:spPr/>
      <dgm:t>
        <a:bodyPr/>
        <a:lstStyle/>
        <a:p>
          <a:endParaRPr lang="ru-RU"/>
        </a:p>
      </dgm:t>
    </dgm:pt>
    <dgm:pt modelId="{E48BBB02-9AC0-45E6-B327-1E7F2DE90C00}">
      <dgm:prSet/>
      <dgm:spPr/>
      <dgm:t>
        <a:bodyPr/>
        <a:lstStyle/>
        <a:p>
          <a:endParaRPr lang="ru-RU"/>
        </a:p>
      </dgm:t>
    </dgm:pt>
    <dgm:pt modelId="{2217F59A-4779-40C4-8081-7F5E42F900B4}" type="parTrans" cxnId="{F145B4F1-5F39-409C-ADC7-D45D113A7FFE}">
      <dgm:prSet/>
      <dgm:spPr/>
      <dgm:t>
        <a:bodyPr/>
        <a:lstStyle/>
        <a:p>
          <a:endParaRPr lang="ru-RU"/>
        </a:p>
      </dgm:t>
    </dgm:pt>
    <dgm:pt modelId="{8F29AA3D-73C3-480B-8B0D-37217F30339B}" type="sibTrans" cxnId="{F145B4F1-5F39-409C-ADC7-D45D113A7FFE}">
      <dgm:prSet/>
      <dgm:spPr/>
      <dgm:t>
        <a:bodyPr/>
        <a:lstStyle/>
        <a:p>
          <a:endParaRPr lang="ru-RU"/>
        </a:p>
      </dgm:t>
    </dgm:pt>
    <dgm:pt modelId="{69607192-8FE7-45C8-89DA-28FDD73370D2}" type="pres">
      <dgm:prSet presAssocID="{6385D024-8525-4B8D-8850-A5B108AC8B13}" presName="linearFlow" presStyleCnt="0">
        <dgm:presLayoutVars>
          <dgm:dir/>
          <dgm:animLvl val="lvl"/>
          <dgm:resizeHandles val="exact"/>
        </dgm:presLayoutVars>
      </dgm:prSet>
      <dgm:spPr/>
    </dgm:pt>
    <dgm:pt modelId="{A5FCF86A-F4C3-4BF5-B015-49DF14AE837B}" type="pres">
      <dgm:prSet presAssocID="{F6D3D706-D332-4F17-AB1C-923503D168C5}" presName="composite" presStyleCnt="0"/>
      <dgm:spPr/>
    </dgm:pt>
    <dgm:pt modelId="{AC0C3680-FA69-4B81-8A85-E99825AFC6AF}" type="pres">
      <dgm:prSet presAssocID="{F6D3D706-D332-4F17-AB1C-923503D168C5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A45346B3-0E47-4C9B-AF6B-D06181E2D6C2}" type="pres">
      <dgm:prSet presAssocID="{F6D3D706-D332-4F17-AB1C-923503D168C5}" presName="descendantText" presStyleLbl="alignAcc1" presStyleIdx="0" presStyleCnt="3" custLinFactNeighborX="0" custLinFactNeighborY="0">
        <dgm:presLayoutVars>
          <dgm:bulletEnabled val="1"/>
        </dgm:presLayoutVars>
      </dgm:prSet>
      <dgm:spPr/>
    </dgm:pt>
    <dgm:pt modelId="{F550ED59-9AC4-4D98-919C-A8596B5A6F12}" type="pres">
      <dgm:prSet presAssocID="{B1FAB775-2A73-4626-8E7B-AFE53AA61AF6}" presName="sp" presStyleCnt="0"/>
      <dgm:spPr/>
    </dgm:pt>
    <dgm:pt modelId="{DA1C9E7E-DAF0-41AA-9544-AAE3D2CEA0E0}" type="pres">
      <dgm:prSet presAssocID="{F0D7F01A-D7FF-4210-8F2D-E671C885B087}" presName="composite" presStyleCnt="0"/>
      <dgm:spPr/>
    </dgm:pt>
    <dgm:pt modelId="{D39BAA7F-1286-44FF-81CC-283E65E97109}" type="pres">
      <dgm:prSet presAssocID="{F0D7F01A-D7FF-4210-8F2D-E671C885B087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4A9A6B4A-9892-4CCF-B5B6-5C51704581DA}" type="pres">
      <dgm:prSet presAssocID="{F0D7F01A-D7FF-4210-8F2D-E671C885B087}" presName="descendantText" presStyleLbl="alignAcc1" presStyleIdx="1" presStyleCnt="3">
        <dgm:presLayoutVars>
          <dgm:bulletEnabled val="1"/>
        </dgm:presLayoutVars>
      </dgm:prSet>
      <dgm:spPr/>
    </dgm:pt>
    <dgm:pt modelId="{A5D2DCC7-BE10-409B-90E9-BFD605E5FD47}" type="pres">
      <dgm:prSet presAssocID="{51F12DE6-EF6F-4740-AA50-048CD5C98CD8}" presName="sp" presStyleCnt="0"/>
      <dgm:spPr/>
    </dgm:pt>
    <dgm:pt modelId="{6FCB0915-C906-4B1E-B966-F567F0FA445C}" type="pres">
      <dgm:prSet presAssocID="{890E5FC1-3BC9-47D7-ACF0-E1CA9E2B5789}" presName="composite" presStyleCnt="0"/>
      <dgm:spPr/>
    </dgm:pt>
    <dgm:pt modelId="{D3B41ACF-7988-4573-BA6C-197D3D8B1AB8}" type="pres">
      <dgm:prSet presAssocID="{890E5FC1-3BC9-47D7-ACF0-E1CA9E2B5789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8B20BCA8-80F9-46BE-BBA5-F32E555ACC07}" type="pres">
      <dgm:prSet presAssocID="{890E5FC1-3BC9-47D7-ACF0-E1CA9E2B5789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0D757702-E977-4E3F-9273-9FA441DA2850}" srcId="{F0D7F01A-D7FF-4210-8F2D-E671C885B087}" destId="{82B43B6D-293F-40CC-9CA5-F485E0BE6676}" srcOrd="1" destOrd="0" parTransId="{8876150E-383D-47A7-AB97-2E97A73B40EA}" sibTransId="{394C249A-503F-46F4-8069-1607E94381BB}"/>
    <dgm:cxn modelId="{EEE3EB04-9D09-498A-ADEF-0E20FA863650}" srcId="{6385D024-8525-4B8D-8850-A5B108AC8B13}" destId="{F6D3D706-D332-4F17-AB1C-923503D168C5}" srcOrd="0" destOrd="0" parTransId="{E3C89633-4F28-4224-BEAB-3583BE0BB040}" sibTransId="{B1FAB775-2A73-4626-8E7B-AFE53AA61AF6}"/>
    <dgm:cxn modelId="{7C20F10B-DD38-4D01-8510-D9B85A500BF4}" type="presOf" srcId="{890E5FC1-3BC9-47D7-ACF0-E1CA9E2B5789}" destId="{D3B41ACF-7988-4573-BA6C-197D3D8B1AB8}" srcOrd="0" destOrd="0" presId="urn:microsoft.com/office/officeart/2005/8/layout/chevron2"/>
    <dgm:cxn modelId="{B1DE4D28-CBA3-4B3D-8DFF-0293BD865D86}" type="presOf" srcId="{82B43B6D-293F-40CC-9CA5-F485E0BE6676}" destId="{4A9A6B4A-9892-4CCF-B5B6-5C51704581DA}" srcOrd="0" destOrd="1" presId="urn:microsoft.com/office/officeart/2005/8/layout/chevron2"/>
    <dgm:cxn modelId="{C473EB29-6108-4E0B-9C5A-D9F4A48024BA}" type="presOf" srcId="{97BCFB2C-49F0-45D9-A5F3-FC866299DBB1}" destId="{4A9A6B4A-9892-4CCF-B5B6-5C51704581DA}" srcOrd="0" destOrd="0" presId="urn:microsoft.com/office/officeart/2005/8/layout/chevron2"/>
    <dgm:cxn modelId="{80C81B40-2C97-4C13-98E8-2EC0880D3EF2}" srcId="{890E5FC1-3BC9-47D7-ACF0-E1CA9E2B5789}" destId="{7275D0C0-84EC-4307-87CE-DFCF23DAEEA1}" srcOrd="0" destOrd="0" parTransId="{5F0B16DC-4DEB-48C8-9D36-9D432A251C9F}" sibTransId="{311F3E46-CDFC-4335-86F3-26F7D1F8599E}"/>
    <dgm:cxn modelId="{1C9A7F5C-E1D5-4976-BCBC-67BEA8655FC9}" type="presOf" srcId="{F6D3D706-D332-4F17-AB1C-923503D168C5}" destId="{AC0C3680-FA69-4B81-8A85-E99825AFC6AF}" srcOrd="0" destOrd="0" presId="urn:microsoft.com/office/officeart/2005/8/layout/chevron2"/>
    <dgm:cxn modelId="{7D5A245D-8E8F-4530-8505-C3B24BAB11BC}" type="presOf" srcId="{277107B6-8A98-4957-B8FA-4650560FDFD6}" destId="{A45346B3-0E47-4C9B-AF6B-D06181E2D6C2}" srcOrd="0" destOrd="0" presId="urn:microsoft.com/office/officeart/2005/8/layout/chevron2"/>
    <dgm:cxn modelId="{F9B3CE49-42E9-4273-B98B-E13CABE99E44}" srcId="{6385D024-8525-4B8D-8850-A5B108AC8B13}" destId="{890E5FC1-3BC9-47D7-ACF0-E1CA9E2B5789}" srcOrd="2" destOrd="0" parTransId="{98776376-5227-4646-830F-06C8741192ED}" sibTransId="{D8389A7D-9C39-4AF0-94FF-4F74C4E5B07C}"/>
    <dgm:cxn modelId="{8BA8724D-F72D-4D7B-B9BC-823770A26D39}" type="presOf" srcId="{11555EA3-00C2-441B-B244-EFCD1B2807EF}" destId="{A45346B3-0E47-4C9B-AF6B-D06181E2D6C2}" srcOrd="0" destOrd="1" presId="urn:microsoft.com/office/officeart/2005/8/layout/chevron2"/>
    <dgm:cxn modelId="{19C62653-F20D-433C-A9A7-E554ED922B45}" type="presOf" srcId="{F0D7F01A-D7FF-4210-8F2D-E671C885B087}" destId="{D39BAA7F-1286-44FF-81CC-283E65E97109}" srcOrd="0" destOrd="0" presId="urn:microsoft.com/office/officeart/2005/8/layout/chevron2"/>
    <dgm:cxn modelId="{E8EC1390-159F-40D9-8F16-BB4F70AEB362}" srcId="{F0D7F01A-D7FF-4210-8F2D-E671C885B087}" destId="{97BCFB2C-49F0-45D9-A5F3-FC866299DBB1}" srcOrd="0" destOrd="0" parTransId="{C99746AC-A531-4E5A-B239-B96A570971F8}" sibTransId="{6E1836B8-3E98-4BDD-8FBC-FC18E11DE76C}"/>
    <dgm:cxn modelId="{999B9292-F746-4997-97F0-3A22CD0E8D96}" srcId="{6385D024-8525-4B8D-8850-A5B108AC8B13}" destId="{F0D7F01A-D7FF-4210-8F2D-E671C885B087}" srcOrd="1" destOrd="0" parTransId="{F84B949D-5899-430C-83B6-C7FC0B875EF1}" sibTransId="{51F12DE6-EF6F-4740-AA50-048CD5C98CD8}"/>
    <dgm:cxn modelId="{ADDBC8B3-335E-4007-92F6-BD51D5AEE036}" type="presOf" srcId="{6385D024-8525-4B8D-8850-A5B108AC8B13}" destId="{69607192-8FE7-45C8-89DA-28FDD73370D2}" srcOrd="0" destOrd="0" presId="urn:microsoft.com/office/officeart/2005/8/layout/chevron2"/>
    <dgm:cxn modelId="{6ED7D1BF-5EF8-4C1D-8A06-8B8483C513B8}" srcId="{F6D3D706-D332-4F17-AB1C-923503D168C5}" destId="{11555EA3-00C2-441B-B244-EFCD1B2807EF}" srcOrd="1" destOrd="0" parTransId="{52C67367-C8A6-4D5F-8CD0-0EEA1F7E622B}" sibTransId="{EDDF7960-DAAC-42C5-99D4-C2272F57CCA6}"/>
    <dgm:cxn modelId="{EFE93EC2-0150-4657-A379-95487AD11ED2}" srcId="{F6D3D706-D332-4F17-AB1C-923503D168C5}" destId="{277107B6-8A98-4957-B8FA-4650560FDFD6}" srcOrd="0" destOrd="0" parTransId="{C106BB6D-9655-452A-AEC6-0091F2D26BF5}" sibTransId="{657ABCC8-FE16-47DB-9FC7-F7BD5FF67BF8}"/>
    <dgm:cxn modelId="{661375DB-CD99-4430-9D59-F5ECAD1FD411}" type="presOf" srcId="{E48BBB02-9AC0-45E6-B327-1E7F2DE90C00}" destId="{8B20BCA8-80F9-46BE-BBA5-F32E555ACC07}" srcOrd="0" destOrd="1" presId="urn:microsoft.com/office/officeart/2005/8/layout/chevron2"/>
    <dgm:cxn modelId="{F145B4F1-5F39-409C-ADC7-D45D113A7FFE}" srcId="{890E5FC1-3BC9-47D7-ACF0-E1CA9E2B5789}" destId="{E48BBB02-9AC0-45E6-B327-1E7F2DE90C00}" srcOrd="1" destOrd="0" parTransId="{2217F59A-4779-40C4-8081-7F5E42F900B4}" sibTransId="{8F29AA3D-73C3-480B-8B0D-37217F30339B}"/>
    <dgm:cxn modelId="{8C6CAEFA-5CC7-4CFC-B3FC-F1F2135BD79F}" type="presOf" srcId="{7275D0C0-84EC-4307-87CE-DFCF23DAEEA1}" destId="{8B20BCA8-80F9-46BE-BBA5-F32E555ACC07}" srcOrd="0" destOrd="0" presId="urn:microsoft.com/office/officeart/2005/8/layout/chevron2"/>
    <dgm:cxn modelId="{9634B9FE-F710-40D7-BACF-5E6192176C92}" type="presParOf" srcId="{69607192-8FE7-45C8-89DA-28FDD73370D2}" destId="{A5FCF86A-F4C3-4BF5-B015-49DF14AE837B}" srcOrd="0" destOrd="0" presId="urn:microsoft.com/office/officeart/2005/8/layout/chevron2"/>
    <dgm:cxn modelId="{350C6C85-C9EC-4535-B062-51995503E9A9}" type="presParOf" srcId="{A5FCF86A-F4C3-4BF5-B015-49DF14AE837B}" destId="{AC0C3680-FA69-4B81-8A85-E99825AFC6AF}" srcOrd="0" destOrd="0" presId="urn:microsoft.com/office/officeart/2005/8/layout/chevron2"/>
    <dgm:cxn modelId="{88961950-7D76-414D-8528-9791E4413F4F}" type="presParOf" srcId="{A5FCF86A-F4C3-4BF5-B015-49DF14AE837B}" destId="{A45346B3-0E47-4C9B-AF6B-D06181E2D6C2}" srcOrd="1" destOrd="0" presId="urn:microsoft.com/office/officeart/2005/8/layout/chevron2"/>
    <dgm:cxn modelId="{8E7B1471-F64A-4261-ADDE-18400C289A61}" type="presParOf" srcId="{69607192-8FE7-45C8-89DA-28FDD73370D2}" destId="{F550ED59-9AC4-4D98-919C-A8596B5A6F12}" srcOrd="1" destOrd="0" presId="urn:microsoft.com/office/officeart/2005/8/layout/chevron2"/>
    <dgm:cxn modelId="{DAB04CE7-9C02-47C8-95FE-66A2F039B65A}" type="presParOf" srcId="{69607192-8FE7-45C8-89DA-28FDD73370D2}" destId="{DA1C9E7E-DAF0-41AA-9544-AAE3D2CEA0E0}" srcOrd="2" destOrd="0" presId="urn:microsoft.com/office/officeart/2005/8/layout/chevron2"/>
    <dgm:cxn modelId="{73D77473-D0BE-4A69-9510-25FE2139B248}" type="presParOf" srcId="{DA1C9E7E-DAF0-41AA-9544-AAE3D2CEA0E0}" destId="{D39BAA7F-1286-44FF-81CC-283E65E97109}" srcOrd="0" destOrd="0" presId="urn:microsoft.com/office/officeart/2005/8/layout/chevron2"/>
    <dgm:cxn modelId="{EDCC1CCA-077C-49C6-BEE9-C98067644738}" type="presParOf" srcId="{DA1C9E7E-DAF0-41AA-9544-AAE3D2CEA0E0}" destId="{4A9A6B4A-9892-4CCF-B5B6-5C51704581DA}" srcOrd="1" destOrd="0" presId="urn:microsoft.com/office/officeart/2005/8/layout/chevron2"/>
    <dgm:cxn modelId="{2BB971BA-42EA-485C-A138-9172A67A22FB}" type="presParOf" srcId="{69607192-8FE7-45C8-89DA-28FDD73370D2}" destId="{A5D2DCC7-BE10-409B-90E9-BFD605E5FD47}" srcOrd="3" destOrd="0" presId="urn:microsoft.com/office/officeart/2005/8/layout/chevron2"/>
    <dgm:cxn modelId="{8B0AD9F8-AF82-42BF-91D4-CE19E45D768D}" type="presParOf" srcId="{69607192-8FE7-45C8-89DA-28FDD73370D2}" destId="{6FCB0915-C906-4B1E-B966-F567F0FA445C}" srcOrd="4" destOrd="0" presId="urn:microsoft.com/office/officeart/2005/8/layout/chevron2"/>
    <dgm:cxn modelId="{4A3DDF04-EB94-411B-8923-07596275C360}" type="presParOf" srcId="{6FCB0915-C906-4B1E-B966-F567F0FA445C}" destId="{D3B41ACF-7988-4573-BA6C-197D3D8B1AB8}" srcOrd="0" destOrd="0" presId="urn:microsoft.com/office/officeart/2005/8/layout/chevron2"/>
    <dgm:cxn modelId="{7179888A-6F39-4AA3-8880-41786DF1AF61}" type="presParOf" srcId="{6FCB0915-C906-4B1E-B966-F567F0FA445C}" destId="{8B20BCA8-80F9-46BE-BBA5-F32E555ACC0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282F35-3EAA-4DB8-8FD4-91B0770BA83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273F2483-BA6D-435B-912B-9B507EDE2A49}">
      <dgm:prSet phldrT="[Текст]" custT="1"/>
      <dgm:spPr>
        <a:solidFill>
          <a:schemeClr val="accent5">
            <a:alpha val="50000"/>
          </a:schemeClr>
        </a:solidFill>
        <a:ln>
          <a:solidFill>
            <a:schemeClr val="accent5"/>
          </a:solidFill>
        </a:ln>
      </dgm:spPr>
      <dgm:t>
        <a:bodyPr/>
        <a:lstStyle/>
        <a:p>
          <a:r>
            <a:rPr lang="ru-RU" sz="4400" dirty="0"/>
            <a:t>2</a:t>
          </a:r>
          <a:endParaRPr lang="ru-RU" sz="6500" dirty="0"/>
        </a:p>
      </dgm:t>
    </dgm:pt>
    <dgm:pt modelId="{F9100633-F829-45FE-9799-4D88E8D07550}" type="parTrans" cxnId="{1562CD5A-0469-4F54-832E-9A47EB5CB609}">
      <dgm:prSet/>
      <dgm:spPr/>
      <dgm:t>
        <a:bodyPr/>
        <a:lstStyle/>
        <a:p>
          <a:endParaRPr lang="ru-RU"/>
        </a:p>
      </dgm:t>
    </dgm:pt>
    <dgm:pt modelId="{303CCA5D-8C47-4068-922B-434CCC2A730F}" type="sibTrans" cxnId="{1562CD5A-0469-4F54-832E-9A47EB5CB609}">
      <dgm:prSet/>
      <dgm:spPr/>
      <dgm:t>
        <a:bodyPr/>
        <a:lstStyle/>
        <a:p>
          <a:endParaRPr lang="ru-RU"/>
        </a:p>
      </dgm:t>
    </dgm:pt>
    <dgm:pt modelId="{CF8179B6-F676-420A-A60B-2C8958A67968}">
      <dgm:prSet phldrT="[Текст]" custT="1"/>
      <dgm:spPr>
        <a:solidFill>
          <a:schemeClr val="accent5">
            <a:alpha val="50000"/>
          </a:schemeClr>
        </a:solidFill>
        <a:ln>
          <a:solidFill>
            <a:schemeClr val="accent5"/>
          </a:solidFill>
        </a:ln>
      </dgm:spPr>
      <dgm:t>
        <a:bodyPr/>
        <a:lstStyle/>
        <a:p>
          <a:r>
            <a:rPr lang="ru-RU" sz="4400" dirty="0"/>
            <a:t>3</a:t>
          </a:r>
          <a:endParaRPr lang="ru-RU" sz="6500" dirty="0"/>
        </a:p>
      </dgm:t>
    </dgm:pt>
    <dgm:pt modelId="{20315EE8-4CBD-44A5-9FF3-086BCAF2CCEA}" type="parTrans" cxnId="{791497AE-7A8E-47C6-AE9B-AF2F65B708E6}">
      <dgm:prSet/>
      <dgm:spPr/>
      <dgm:t>
        <a:bodyPr/>
        <a:lstStyle/>
        <a:p>
          <a:endParaRPr lang="ru-RU"/>
        </a:p>
      </dgm:t>
    </dgm:pt>
    <dgm:pt modelId="{31BDC963-8057-47CE-AC18-EE93F50C9BA8}" type="sibTrans" cxnId="{791497AE-7A8E-47C6-AE9B-AF2F65B708E6}">
      <dgm:prSet/>
      <dgm:spPr/>
      <dgm:t>
        <a:bodyPr/>
        <a:lstStyle/>
        <a:p>
          <a:endParaRPr lang="ru-RU"/>
        </a:p>
      </dgm:t>
    </dgm:pt>
    <dgm:pt modelId="{0706590C-54BC-457F-9251-1BCF36168504}">
      <dgm:prSet phldrT="[Текст]" custT="1"/>
      <dgm:spPr>
        <a:solidFill>
          <a:schemeClr val="accent5">
            <a:alpha val="50000"/>
          </a:schemeClr>
        </a:solidFill>
        <a:ln>
          <a:solidFill>
            <a:schemeClr val="accent5"/>
          </a:solidFill>
        </a:ln>
      </dgm:spPr>
      <dgm:t>
        <a:bodyPr/>
        <a:lstStyle/>
        <a:p>
          <a:pPr algn="ctr"/>
          <a:r>
            <a:rPr lang="ru-RU" sz="4400" dirty="0"/>
            <a:t>1</a:t>
          </a:r>
          <a:endParaRPr lang="ru-RU" sz="6500" dirty="0"/>
        </a:p>
      </dgm:t>
    </dgm:pt>
    <dgm:pt modelId="{0635B153-E69E-4A64-B77C-6EF4826798BE}" type="parTrans" cxnId="{58BD0370-C75A-41D3-9F35-39AB84C41701}">
      <dgm:prSet/>
      <dgm:spPr/>
      <dgm:t>
        <a:bodyPr/>
        <a:lstStyle/>
        <a:p>
          <a:endParaRPr lang="ru-RU"/>
        </a:p>
      </dgm:t>
    </dgm:pt>
    <dgm:pt modelId="{8944E69D-3F82-43CC-A57F-090E820B40C9}" type="sibTrans" cxnId="{58BD0370-C75A-41D3-9F35-39AB84C41701}">
      <dgm:prSet/>
      <dgm:spPr/>
      <dgm:t>
        <a:bodyPr/>
        <a:lstStyle/>
        <a:p>
          <a:endParaRPr lang="ru-RU"/>
        </a:p>
      </dgm:t>
    </dgm:pt>
    <dgm:pt modelId="{7D49B311-E519-4D91-86EE-B387B7A96EF0}" type="pres">
      <dgm:prSet presAssocID="{16282F35-3EAA-4DB8-8FD4-91B0770BA837}" presName="compositeShape" presStyleCnt="0">
        <dgm:presLayoutVars>
          <dgm:chMax val="7"/>
          <dgm:dir/>
          <dgm:resizeHandles val="exact"/>
        </dgm:presLayoutVars>
      </dgm:prSet>
      <dgm:spPr/>
    </dgm:pt>
    <dgm:pt modelId="{1FADF3D4-281A-4268-AD8B-4DF2729AB958}" type="pres">
      <dgm:prSet presAssocID="{273F2483-BA6D-435B-912B-9B507EDE2A49}" presName="circ1" presStyleLbl="vennNode1" presStyleIdx="0" presStyleCnt="3"/>
      <dgm:spPr/>
    </dgm:pt>
    <dgm:pt modelId="{6DDBCDF1-9BEA-4E99-B788-DAD3C60711E4}" type="pres">
      <dgm:prSet presAssocID="{273F2483-BA6D-435B-912B-9B507EDE2A4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61D7F05-4E06-48E4-B0A0-D3AE68577134}" type="pres">
      <dgm:prSet presAssocID="{CF8179B6-F676-420A-A60B-2C8958A67968}" presName="circ2" presStyleLbl="vennNode1" presStyleIdx="1" presStyleCnt="3"/>
      <dgm:spPr/>
    </dgm:pt>
    <dgm:pt modelId="{C465B182-7D04-47EC-A2B7-A083A02114CB}" type="pres">
      <dgm:prSet presAssocID="{CF8179B6-F676-420A-A60B-2C8958A6796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6A4D570-013E-45AF-B35A-07C3D17861DF}" type="pres">
      <dgm:prSet presAssocID="{0706590C-54BC-457F-9251-1BCF36168504}" presName="circ3" presStyleLbl="vennNode1" presStyleIdx="2" presStyleCnt="3"/>
      <dgm:spPr/>
    </dgm:pt>
    <dgm:pt modelId="{AEAD29E7-BCF9-44B3-B8F7-B19FD0A48063}" type="pres">
      <dgm:prSet presAssocID="{0706590C-54BC-457F-9251-1BCF3616850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0C100513-BBE5-466A-A9A8-8EC83DB2D64E}" type="presOf" srcId="{273F2483-BA6D-435B-912B-9B507EDE2A49}" destId="{1FADF3D4-281A-4268-AD8B-4DF2729AB958}" srcOrd="0" destOrd="0" presId="urn:microsoft.com/office/officeart/2005/8/layout/venn1"/>
    <dgm:cxn modelId="{03ACAB35-6DF5-4A10-8F84-A9BF00D574A4}" type="presOf" srcId="{CF8179B6-F676-420A-A60B-2C8958A67968}" destId="{761D7F05-4E06-48E4-B0A0-D3AE68577134}" srcOrd="0" destOrd="0" presId="urn:microsoft.com/office/officeart/2005/8/layout/venn1"/>
    <dgm:cxn modelId="{58BD0370-C75A-41D3-9F35-39AB84C41701}" srcId="{16282F35-3EAA-4DB8-8FD4-91B0770BA837}" destId="{0706590C-54BC-457F-9251-1BCF36168504}" srcOrd="2" destOrd="0" parTransId="{0635B153-E69E-4A64-B77C-6EF4826798BE}" sibTransId="{8944E69D-3F82-43CC-A57F-090E820B40C9}"/>
    <dgm:cxn modelId="{1562CD5A-0469-4F54-832E-9A47EB5CB609}" srcId="{16282F35-3EAA-4DB8-8FD4-91B0770BA837}" destId="{273F2483-BA6D-435B-912B-9B507EDE2A49}" srcOrd="0" destOrd="0" parTransId="{F9100633-F829-45FE-9799-4D88E8D07550}" sibTransId="{303CCA5D-8C47-4068-922B-434CCC2A730F}"/>
    <dgm:cxn modelId="{7967019D-8358-41EE-AF0A-23594ADD2252}" type="presOf" srcId="{CF8179B6-F676-420A-A60B-2C8958A67968}" destId="{C465B182-7D04-47EC-A2B7-A083A02114CB}" srcOrd="1" destOrd="0" presId="urn:microsoft.com/office/officeart/2005/8/layout/venn1"/>
    <dgm:cxn modelId="{0B147A9D-27CC-4047-9547-1F610588941B}" type="presOf" srcId="{0706590C-54BC-457F-9251-1BCF36168504}" destId="{66A4D570-013E-45AF-B35A-07C3D17861DF}" srcOrd="0" destOrd="0" presId="urn:microsoft.com/office/officeart/2005/8/layout/venn1"/>
    <dgm:cxn modelId="{791497AE-7A8E-47C6-AE9B-AF2F65B708E6}" srcId="{16282F35-3EAA-4DB8-8FD4-91B0770BA837}" destId="{CF8179B6-F676-420A-A60B-2C8958A67968}" srcOrd="1" destOrd="0" parTransId="{20315EE8-4CBD-44A5-9FF3-086BCAF2CCEA}" sibTransId="{31BDC963-8057-47CE-AC18-EE93F50C9BA8}"/>
    <dgm:cxn modelId="{3AE017BD-BD35-4E3D-9D95-0D3000E00029}" type="presOf" srcId="{0706590C-54BC-457F-9251-1BCF36168504}" destId="{AEAD29E7-BCF9-44B3-B8F7-B19FD0A48063}" srcOrd="1" destOrd="0" presId="urn:microsoft.com/office/officeart/2005/8/layout/venn1"/>
    <dgm:cxn modelId="{99D067C1-69F7-4D95-B8C4-12D8C7C4D1BA}" type="presOf" srcId="{273F2483-BA6D-435B-912B-9B507EDE2A49}" destId="{6DDBCDF1-9BEA-4E99-B788-DAD3C60711E4}" srcOrd="1" destOrd="0" presId="urn:microsoft.com/office/officeart/2005/8/layout/venn1"/>
    <dgm:cxn modelId="{26C310F5-E5BE-44D2-BFAA-DE40B374AF54}" type="presOf" srcId="{16282F35-3EAA-4DB8-8FD4-91B0770BA837}" destId="{7D49B311-E519-4D91-86EE-B387B7A96EF0}" srcOrd="0" destOrd="0" presId="urn:microsoft.com/office/officeart/2005/8/layout/venn1"/>
    <dgm:cxn modelId="{3AC11FB6-59E4-40FC-8EAD-13F8431F549A}" type="presParOf" srcId="{7D49B311-E519-4D91-86EE-B387B7A96EF0}" destId="{1FADF3D4-281A-4268-AD8B-4DF2729AB958}" srcOrd="0" destOrd="0" presId="urn:microsoft.com/office/officeart/2005/8/layout/venn1"/>
    <dgm:cxn modelId="{8DCF66CE-EB17-43E3-A417-F23F64EA8E8F}" type="presParOf" srcId="{7D49B311-E519-4D91-86EE-B387B7A96EF0}" destId="{6DDBCDF1-9BEA-4E99-B788-DAD3C60711E4}" srcOrd="1" destOrd="0" presId="urn:microsoft.com/office/officeart/2005/8/layout/venn1"/>
    <dgm:cxn modelId="{074ACD71-22B5-41D2-BD6B-A1C7D9697D27}" type="presParOf" srcId="{7D49B311-E519-4D91-86EE-B387B7A96EF0}" destId="{761D7F05-4E06-48E4-B0A0-D3AE68577134}" srcOrd="2" destOrd="0" presId="urn:microsoft.com/office/officeart/2005/8/layout/venn1"/>
    <dgm:cxn modelId="{041A8B38-2180-4314-AE9D-127AF9C6E148}" type="presParOf" srcId="{7D49B311-E519-4D91-86EE-B387B7A96EF0}" destId="{C465B182-7D04-47EC-A2B7-A083A02114CB}" srcOrd="3" destOrd="0" presId="urn:microsoft.com/office/officeart/2005/8/layout/venn1"/>
    <dgm:cxn modelId="{C446ACE1-5DDA-4AF2-9847-24855D0C93F7}" type="presParOf" srcId="{7D49B311-E519-4D91-86EE-B387B7A96EF0}" destId="{66A4D570-013E-45AF-B35A-07C3D17861DF}" srcOrd="4" destOrd="0" presId="urn:microsoft.com/office/officeart/2005/8/layout/venn1"/>
    <dgm:cxn modelId="{7DCBCB2A-8DB0-4D36-806C-4BE2199C8D68}" type="presParOf" srcId="{7D49B311-E519-4D91-86EE-B387B7A96EF0}" destId="{AEAD29E7-BCF9-44B3-B8F7-B19FD0A4806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0C3680-FA69-4B81-8A85-E99825AFC6AF}">
      <dsp:nvSpPr>
        <dsp:cNvPr id="0" name=""/>
        <dsp:cNvSpPr/>
      </dsp:nvSpPr>
      <dsp:spPr>
        <a:xfrm rot="5400000">
          <a:off x="-260171" y="263306"/>
          <a:ext cx="1734477" cy="1214134"/>
        </a:xfrm>
        <a:prstGeom prst="chevron">
          <a:avLst/>
        </a:prstGeom>
        <a:solidFill>
          <a:schemeClr val="accent5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0" kern="1200" dirty="0">
              <a:solidFill>
                <a:schemeClr val="tx1"/>
              </a:solidFill>
              <a:latin typeface="YS Text"/>
            </a:rPr>
            <a:t>Сила</a:t>
          </a:r>
        </a:p>
      </dsp:txBody>
      <dsp:txXfrm rot="-5400000">
        <a:off x="1" y="610201"/>
        <a:ext cx="1214134" cy="520343"/>
      </dsp:txXfrm>
    </dsp:sp>
    <dsp:sp modelId="{A45346B3-0E47-4C9B-AF6B-D06181E2D6C2}">
      <dsp:nvSpPr>
        <dsp:cNvPr id="0" name=""/>
        <dsp:cNvSpPr/>
      </dsp:nvSpPr>
      <dsp:spPr>
        <a:xfrm rot="5400000">
          <a:off x="3391733" y="-2174464"/>
          <a:ext cx="1127410" cy="54826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kern="1200" dirty="0"/>
            <a:t>Сильные ноги – основа мощного броска, обеспечивают энергию для движения мяча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2100" kern="1200"/>
        </a:p>
      </dsp:txBody>
      <dsp:txXfrm rot="-5400000">
        <a:off x="1214134" y="58171"/>
        <a:ext cx="5427573" cy="1017338"/>
      </dsp:txXfrm>
    </dsp:sp>
    <dsp:sp modelId="{D39BAA7F-1286-44FF-81CC-283E65E97109}">
      <dsp:nvSpPr>
        <dsp:cNvPr id="0" name=""/>
        <dsp:cNvSpPr/>
      </dsp:nvSpPr>
      <dsp:spPr>
        <a:xfrm rot="5400000">
          <a:off x="-260171" y="1805200"/>
          <a:ext cx="1734477" cy="1214134"/>
        </a:xfrm>
        <a:prstGeom prst="chevron">
          <a:avLst/>
        </a:prstGeom>
        <a:solidFill>
          <a:schemeClr val="accent5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tx1"/>
              </a:solidFill>
              <a:latin typeface="YS Text"/>
            </a:rPr>
            <a:t>Баланс</a:t>
          </a:r>
          <a:endParaRPr lang="ru-RU" sz="1700" b="1" kern="1200" dirty="0">
            <a:solidFill>
              <a:schemeClr val="tx1"/>
            </a:solidFill>
            <a:latin typeface="YS Text"/>
          </a:endParaRPr>
        </a:p>
      </dsp:txBody>
      <dsp:txXfrm rot="-5400000">
        <a:off x="1" y="2152095"/>
        <a:ext cx="1214134" cy="520343"/>
      </dsp:txXfrm>
    </dsp:sp>
    <dsp:sp modelId="{4A9A6B4A-9892-4CCF-B5B6-5C51704581DA}">
      <dsp:nvSpPr>
        <dsp:cNvPr id="0" name=""/>
        <dsp:cNvSpPr/>
      </dsp:nvSpPr>
      <dsp:spPr>
        <a:xfrm rot="5400000">
          <a:off x="3391733" y="-632570"/>
          <a:ext cx="1127410" cy="54826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kern="1200" dirty="0"/>
            <a:t>Правильное положение ног и таза гарантирует устойчивость во время броска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2100" kern="1200"/>
        </a:p>
      </dsp:txBody>
      <dsp:txXfrm rot="-5400000">
        <a:off x="1214134" y="1600065"/>
        <a:ext cx="5427573" cy="1017338"/>
      </dsp:txXfrm>
    </dsp:sp>
    <dsp:sp modelId="{D3B41ACF-7988-4573-BA6C-197D3D8B1AB8}">
      <dsp:nvSpPr>
        <dsp:cNvPr id="0" name=""/>
        <dsp:cNvSpPr/>
      </dsp:nvSpPr>
      <dsp:spPr>
        <a:xfrm rot="5400000">
          <a:off x="-260171" y="3347095"/>
          <a:ext cx="1734477" cy="1214134"/>
        </a:xfrm>
        <a:prstGeom prst="chevron">
          <a:avLst/>
        </a:prstGeom>
        <a:solidFill>
          <a:schemeClr val="accent5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0" kern="1200" dirty="0">
              <a:solidFill>
                <a:schemeClr val="tx1"/>
              </a:solidFill>
              <a:latin typeface="YS Text"/>
            </a:rPr>
            <a:t>Перенос энергии</a:t>
          </a:r>
        </a:p>
      </dsp:txBody>
      <dsp:txXfrm rot="-5400000">
        <a:off x="1" y="3693990"/>
        <a:ext cx="1214134" cy="520343"/>
      </dsp:txXfrm>
    </dsp:sp>
    <dsp:sp modelId="{8B20BCA8-80F9-46BE-BBA5-F32E555ACC07}">
      <dsp:nvSpPr>
        <dsp:cNvPr id="0" name=""/>
        <dsp:cNvSpPr/>
      </dsp:nvSpPr>
      <dsp:spPr>
        <a:xfrm rot="5400000">
          <a:off x="3391437" y="909620"/>
          <a:ext cx="1128003" cy="54826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kern="1200" dirty="0"/>
            <a:t>Передача энергии от ног к туловищу и руке через таз, усиливает бросок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2100" kern="1200"/>
        </a:p>
      </dsp:txBody>
      <dsp:txXfrm rot="-5400000">
        <a:off x="1214135" y="3141988"/>
        <a:ext cx="5427544" cy="10178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DF3D4-281A-4268-AD8B-4DF2729AB958}">
      <dsp:nvSpPr>
        <dsp:cNvPr id="0" name=""/>
        <dsp:cNvSpPr/>
      </dsp:nvSpPr>
      <dsp:spPr>
        <a:xfrm>
          <a:off x="1346049" y="41522"/>
          <a:ext cx="1993083" cy="1993083"/>
        </a:xfrm>
        <a:prstGeom prst="ellipse">
          <a:avLst/>
        </a:prstGeom>
        <a:solidFill>
          <a:schemeClr val="accent5">
            <a:alpha val="50000"/>
          </a:schemeClr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400" kern="1200" dirty="0"/>
            <a:t>2</a:t>
          </a:r>
          <a:endParaRPr lang="ru-RU" sz="6500" kern="1200" dirty="0"/>
        </a:p>
      </dsp:txBody>
      <dsp:txXfrm>
        <a:off x="1611793" y="390312"/>
        <a:ext cx="1461594" cy="896887"/>
      </dsp:txXfrm>
    </dsp:sp>
    <dsp:sp modelId="{761D7F05-4E06-48E4-B0A0-D3AE68577134}">
      <dsp:nvSpPr>
        <dsp:cNvPr id="0" name=""/>
        <dsp:cNvSpPr/>
      </dsp:nvSpPr>
      <dsp:spPr>
        <a:xfrm>
          <a:off x="2065220" y="1287199"/>
          <a:ext cx="1993083" cy="1993083"/>
        </a:xfrm>
        <a:prstGeom prst="ellipse">
          <a:avLst/>
        </a:prstGeom>
        <a:solidFill>
          <a:schemeClr val="accent5">
            <a:alpha val="50000"/>
          </a:schemeClr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400" kern="1200" dirty="0"/>
            <a:t>3</a:t>
          </a:r>
          <a:endParaRPr lang="ru-RU" sz="6500" kern="1200" dirty="0"/>
        </a:p>
      </dsp:txBody>
      <dsp:txXfrm>
        <a:off x="2674771" y="1802079"/>
        <a:ext cx="1195849" cy="1096195"/>
      </dsp:txXfrm>
    </dsp:sp>
    <dsp:sp modelId="{66A4D570-013E-45AF-B35A-07C3D17861DF}">
      <dsp:nvSpPr>
        <dsp:cNvPr id="0" name=""/>
        <dsp:cNvSpPr/>
      </dsp:nvSpPr>
      <dsp:spPr>
        <a:xfrm>
          <a:off x="626878" y="1287199"/>
          <a:ext cx="1993083" cy="1993083"/>
        </a:xfrm>
        <a:prstGeom prst="ellipse">
          <a:avLst/>
        </a:prstGeom>
        <a:solidFill>
          <a:schemeClr val="accent5">
            <a:alpha val="50000"/>
          </a:schemeClr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400" kern="1200" dirty="0"/>
            <a:t>1</a:t>
          </a:r>
          <a:endParaRPr lang="ru-RU" sz="6500" kern="1200" dirty="0"/>
        </a:p>
      </dsp:txBody>
      <dsp:txXfrm>
        <a:off x="814560" y="1802079"/>
        <a:ext cx="1195849" cy="10961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8A06E-0039-4E7D-A8F2-E9806E93DEA0}" type="datetimeFigureOut">
              <a:rPr lang="en-US" smtClean="0"/>
              <a:pPr/>
              <a:t>3/18/2025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90F0F3-A7E9-465B-A735-B12F64D5BF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24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3/18/2025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3/18/2025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3/18/2025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Picture background">
            <a:extLst>
              <a:ext uri="{FF2B5EF4-FFF2-40B4-BE49-F238E27FC236}">
                <a16:creationId xmlns:a16="http://schemas.microsoft.com/office/drawing/2014/main" id="{149A37B9-01A8-742A-B9EE-373986E9FB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526" y="1156783"/>
            <a:ext cx="4000223" cy="4000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1" name="Прямоугольник 15"/>
          <p:cNvSpPr/>
          <p:nvPr/>
        </p:nvSpPr>
        <p:spPr>
          <a:xfrm>
            <a:off x="0" y="5000660"/>
            <a:ext cx="9144000" cy="195673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Скругленный прямоугольник 193"/>
          <p:cNvSpPr/>
          <p:nvPr/>
        </p:nvSpPr>
        <p:spPr>
          <a:xfrm>
            <a:off x="3851920" y="1268760"/>
            <a:ext cx="5040071" cy="2952328"/>
          </a:xfrm>
          <a:prstGeom prst="roundRect">
            <a:avLst>
              <a:gd name="adj" fmla="val 4189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S Text"/>
                <a:ea typeface="Saira Medium" pitchFamily="34" charset="-122"/>
                <a:cs typeface="Saira Medium" pitchFamily="34" charset="-120"/>
              </a:rPr>
              <a:t>Биомеханика баскетбольного броска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S Text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7091FB-10F5-1A52-49B4-B8DAAD84D6ED}"/>
              </a:ext>
            </a:extLst>
          </p:cNvPr>
          <p:cNvSpPr txBox="1"/>
          <p:nvPr/>
        </p:nvSpPr>
        <p:spPr>
          <a:xfrm>
            <a:off x="1" y="353691"/>
            <a:ext cx="9346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YS Text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«Волгоградская государственная академия физической культуры»</a:t>
            </a:r>
          </a:p>
        </p:txBody>
      </p:sp>
      <p:sp>
        <p:nvSpPr>
          <p:cNvPr id="17" name="Скругленный прямоугольник 193">
            <a:extLst>
              <a:ext uri="{FF2B5EF4-FFF2-40B4-BE49-F238E27FC236}">
                <a16:creationId xmlns:a16="http://schemas.microsoft.com/office/drawing/2014/main" id="{018DD5A7-E882-4CF4-A1E1-E1886F38AC10}"/>
              </a:ext>
            </a:extLst>
          </p:cNvPr>
          <p:cNvSpPr/>
          <p:nvPr/>
        </p:nvSpPr>
        <p:spPr>
          <a:xfrm>
            <a:off x="467544" y="5100081"/>
            <a:ext cx="8208912" cy="1729959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36000" marR="0" lvl="0" indent="0" algn="ctr" defTabSz="914400" rtl="0" eaLnBrk="1" fontAlgn="auto" latinLnBrk="0" hangingPunct="1">
              <a:spcBef>
                <a:spcPts val="12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YS Text"/>
                <a:cs typeface="Times New Roman" panose="02020603050405020304" pitchFamily="18" charset="0"/>
              </a:rPr>
              <a:t>Выполнил студент:                                                                                                             206Спорт(б) Байрамов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YS Text"/>
                <a:cs typeface="Times New Roman" panose="02020603050405020304" pitchFamily="18" charset="0"/>
              </a:rPr>
              <a:t>Мирзахан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YS Text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YS Text"/>
                <a:cs typeface="Times New Roman" panose="02020603050405020304" pitchFamily="18" charset="0"/>
              </a:rPr>
              <a:t>Агагасан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YS Text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YS Text"/>
                <a:cs typeface="Times New Roman" panose="02020603050405020304" pitchFamily="18" charset="0"/>
              </a:rPr>
              <a:t>оглы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YS Text"/>
              <a:cs typeface="Times New Roman" panose="02020603050405020304" pitchFamily="18" charset="0"/>
            </a:endParaRPr>
          </a:p>
          <a:p>
            <a:pPr marL="36000" marR="0" lvl="0" indent="0" algn="ctr" defTabSz="914400" rtl="0" eaLnBrk="1" fontAlgn="auto" latinLnBrk="0" hangingPunct="1">
              <a:lnSpc>
                <a:spcPts val="216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latin typeface="YS Text"/>
              </a:rPr>
              <a:t>Научные руководители:                                                                                                   доцент кафедры теории и технологий </a:t>
            </a:r>
            <a:r>
              <a:rPr lang="ru-RU" dirty="0" err="1">
                <a:latin typeface="YS Text"/>
              </a:rPr>
              <a:t>ФКиС</a:t>
            </a:r>
            <a:r>
              <a:rPr lang="ru-RU" dirty="0">
                <a:latin typeface="YS Text"/>
              </a:rPr>
              <a:t> </a:t>
            </a:r>
            <a:r>
              <a:rPr lang="ru-RU" dirty="0" err="1">
                <a:latin typeface="YS Text"/>
              </a:rPr>
              <a:t>Лущик</a:t>
            </a:r>
            <a:r>
              <a:rPr lang="ru-RU" dirty="0">
                <a:latin typeface="YS Text"/>
              </a:rPr>
              <a:t> И.В.                                         доцент кафедры теории и технологий </a:t>
            </a:r>
            <a:r>
              <a:rPr lang="ru-RU" dirty="0" err="1">
                <a:latin typeface="YS Text"/>
              </a:rPr>
              <a:t>ФКиС</a:t>
            </a:r>
            <a:r>
              <a:rPr lang="ru-RU" dirty="0">
                <a:latin typeface="YS Text"/>
              </a:rPr>
              <a:t> </a:t>
            </a:r>
            <a:r>
              <a:rPr lang="ru-RU" dirty="0" err="1">
                <a:latin typeface="YS Text"/>
              </a:rPr>
              <a:t>Абдрахманова</a:t>
            </a:r>
            <a:r>
              <a:rPr lang="ru-RU" dirty="0">
                <a:latin typeface="YS Text"/>
              </a:rPr>
              <a:t> И.В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YS Text"/>
              <a:cs typeface="Times New Roman" panose="02020603050405020304" pitchFamily="18" charset="0"/>
            </a:endParaRPr>
          </a:p>
        </p:txBody>
      </p:sp>
      <p:sp>
        <p:nvSpPr>
          <p:cNvPr id="18" name="Ellipse 98">
            <a:extLst>
              <a:ext uri="{FF2B5EF4-FFF2-40B4-BE49-F238E27FC236}">
                <a16:creationId xmlns:a16="http://schemas.microsoft.com/office/drawing/2014/main" id="{B4016123-51DD-B909-87D0-9B6156B4E2E0}"/>
              </a:ext>
            </a:extLst>
          </p:cNvPr>
          <p:cNvSpPr/>
          <p:nvPr/>
        </p:nvSpPr>
        <p:spPr bwMode="auto">
          <a:xfrm>
            <a:off x="1763688" y="4957156"/>
            <a:ext cx="919358" cy="96003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rgbClr val="E6E6E6">
                  <a:lumMod val="10000"/>
                  <a:alpha val="28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Ellipse 98">
            <a:extLst>
              <a:ext uri="{FF2B5EF4-FFF2-40B4-BE49-F238E27FC236}">
                <a16:creationId xmlns:a16="http://schemas.microsoft.com/office/drawing/2014/main" id="{F8B8409D-B742-0CAF-8563-3DF54B95EDA8}"/>
              </a:ext>
            </a:extLst>
          </p:cNvPr>
          <p:cNvSpPr/>
          <p:nvPr/>
        </p:nvSpPr>
        <p:spPr bwMode="auto">
          <a:xfrm>
            <a:off x="3059832" y="4728795"/>
            <a:ext cx="919358" cy="201003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rgbClr val="E6E6E6">
                  <a:lumMod val="10000"/>
                  <a:alpha val="28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178"/>
          <p:cNvSpPr/>
          <p:nvPr/>
        </p:nvSpPr>
        <p:spPr>
          <a:xfrm rot="10800000" flipV="1">
            <a:off x="0" y="0"/>
            <a:ext cx="9144000" cy="6858000"/>
          </a:xfrm>
          <a:prstGeom prst="rect">
            <a:avLst/>
          </a:prstGeom>
          <a:gradFill flip="none" rotWithShape="0">
            <a:gsLst>
              <a:gs pos="32000">
                <a:schemeClr val="bg1">
                  <a:lumMod val="85000"/>
                </a:schemeClr>
              </a:gs>
              <a:gs pos="5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1" name="TextBox 44"/>
          <p:cNvSpPr txBox="1">
            <a:spLocks noChangeArrowheads="1"/>
          </p:cNvSpPr>
          <p:nvPr/>
        </p:nvSpPr>
        <p:spPr bwMode="auto">
          <a:xfrm>
            <a:off x="1115616" y="155239"/>
            <a:ext cx="727280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S Text"/>
                <a:cs typeface="Arial" pitchFamily="34" charset="0"/>
              </a:rPr>
              <a:t>Ошибки в выполнении баскетбольного броска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DF536F9-090D-0CAB-F006-B8F726993EF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5" y="2881689"/>
            <a:ext cx="7272807" cy="2083374"/>
          </a:xfrm>
          <a:prstGeom prst="rect">
            <a:avLst/>
          </a:prstGeom>
        </p:spPr>
      </p:pic>
      <p:sp>
        <p:nvSpPr>
          <p:cNvPr id="6" name="Скругленный прямоугольник 193">
            <a:extLst>
              <a:ext uri="{FF2B5EF4-FFF2-40B4-BE49-F238E27FC236}">
                <a16:creationId xmlns:a16="http://schemas.microsoft.com/office/drawing/2014/main" id="{0BF4AF0B-B6EC-3C78-E482-E317F7F91933}"/>
              </a:ext>
            </a:extLst>
          </p:cNvPr>
          <p:cNvSpPr/>
          <p:nvPr/>
        </p:nvSpPr>
        <p:spPr>
          <a:xfrm>
            <a:off x="323528" y="5217151"/>
            <a:ext cx="4067944" cy="1533710"/>
          </a:xfrm>
          <a:prstGeom prst="roundRect">
            <a:avLst>
              <a:gd name="adj" fmla="val 4189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600" dirty="0">
                <a:solidFill>
                  <a:schemeClr val="tx1"/>
                </a:solidFill>
                <a:latin typeface="YS Text"/>
                <a:ea typeface="Fira Sans" pitchFamily="34" charset="-122"/>
                <a:cs typeface="Fira Sans" pitchFamily="34" charset="-120"/>
              </a:rPr>
              <a:t>-Игрок выпускает мяч под слишком низким (менее 40 градусов) или слишком высоким (более 60 градусов) углом относительно горизонтали.</a:t>
            </a:r>
          </a:p>
        </p:txBody>
      </p:sp>
      <p:sp>
        <p:nvSpPr>
          <p:cNvPr id="7" name="Скругленный прямоугольник 193">
            <a:extLst>
              <a:ext uri="{FF2B5EF4-FFF2-40B4-BE49-F238E27FC236}">
                <a16:creationId xmlns:a16="http://schemas.microsoft.com/office/drawing/2014/main" id="{B78C1227-628C-DD1B-E832-18C7A96BB883}"/>
              </a:ext>
            </a:extLst>
          </p:cNvPr>
          <p:cNvSpPr/>
          <p:nvPr/>
        </p:nvSpPr>
        <p:spPr>
          <a:xfrm>
            <a:off x="4935773" y="1253957"/>
            <a:ext cx="3960440" cy="1375644"/>
          </a:xfrm>
          <a:prstGeom prst="roundRect">
            <a:avLst>
              <a:gd name="adj" fmla="val 4189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600" dirty="0">
                <a:solidFill>
                  <a:schemeClr val="tx1"/>
                </a:solidFill>
                <a:latin typeface="YS Text"/>
                <a:ea typeface="Fira Sans" pitchFamily="34" charset="-122"/>
                <a:cs typeface="Fira Sans" pitchFamily="34" charset="-120"/>
              </a:rPr>
              <a:t>- Низкий угол выпуска приводит к плоской траектории, что увеличивает вероятность отскока мяча от обода.</a:t>
            </a:r>
          </a:p>
        </p:txBody>
      </p:sp>
      <p:sp>
        <p:nvSpPr>
          <p:cNvPr id="8" name="Скругленный прямоугольник 193">
            <a:extLst>
              <a:ext uri="{FF2B5EF4-FFF2-40B4-BE49-F238E27FC236}">
                <a16:creationId xmlns:a16="http://schemas.microsoft.com/office/drawing/2014/main" id="{DEF4818F-1D42-7E47-9C94-FD4BFE801A05}"/>
              </a:ext>
            </a:extLst>
          </p:cNvPr>
          <p:cNvSpPr/>
          <p:nvPr/>
        </p:nvSpPr>
        <p:spPr>
          <a:xfrm>
            <a:off x="4935773" y="5197242"/>
            <a:ext cx="4067944" cy="1523183"/>
          </a:xfrm>
          <a:prstGeom prst="roundRect">
            <a:avLst>
              <a:gd name="adj" fmla="val 4189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600" b="0" i="0" dirty="0">
                <a:solidFill>
                  <a:schemeClr val="tx1"/>
                </a:solidFill>
                <a:effectLst/>
                <a:latin typeface="YS Text"/>
              </a:rPr>
              <a:t>- Игрок выполняет бросок в основном за счет рук, не используя силу ног. Скорость выпрямления ног снижается, что приводит к недостаточной передаче энергии через кинетическую цепь (ноги → корпус → руки → мяч).</a:t>
            </a:r>
            <a:endParaRPr lang="ru-RU" sz="1600" dirty="0">
              <a:solidFill>
                <a:schemeClr val="tx1"/>
              </a:solidFill>
              <a:latin typeface="YS Text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193">
            <a:extLst>
              <a:ext uri="{FF2B5EF4-FFF2-40B4-BE49-F238E27FC236}">
                <a16:creationId xmlns:a16="http://schemas.microsoft.com/office/drawing/2014/main" id="{86B5BA9A-3785-BFD9-E225-660C1686BC55}"/>
              </a:ext>
            </a:extLst>
          </p:cNvPr>
          <p:cNvSpPr/>
          <p:nvPr/>
        </p:nvSpPr>
        <p:spPr>
          <a:xfrm>
            <a:off x="431032" y="1273866"/>
            <a:ext cx="3960440" cy="1375644"/>
          </a:xfrm>
          <a:prstGeom prst="roundRect">
            <a:avLst>
              <a:gd name="adj" fmla="val 4189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600" dirty="0">
                <a:solidFill>
                  <a:schemeClr val="tx1"/>
                </a:solidFill>
                <a:latin typeface="YS Text"/>
                <a:ea typeface="Fira Sans" pitchFamily="34" charset="-122"/>
                <a:cs typeface="Fira Sans" pitchFamily="34" charset="-120"/>
              </a:rPr>
              <a:t> - Слишком высокий угол выпуска (более 60 градусов) требует больше усилий и снижает контроль над броском, особенно на дальних дистанциях.</a:t>
            </a:r>
            <a:br>
              <a:rPr lang="ru-RU" sz="1600" dirty="0">
                <a:solidFill>
                  <a:schemeClr val="tx1"/>
                </a:solidFill>
                <a:latin typeface="YS Text"/>
              </a:rPr>
            </a:br>
            <a:endParaRPr lang="ru-RU" sz="1600" dirty="0">
              <a:solidFill>
                <a:schemeClr val="tx1"/>
              </a:solidFill>
              <a:latin typeface="YS Text"/>
              <a:ea typeface="Fira Sans" pitchFamily="34" charset="-122"/>
              <a:cs typeface="Fira San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3514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55"/>
          <p:cNvSpPr/>
          <p:nvPr/>
        </p:nvSpPr>
        <p:spPr>
          <a:xfrm flipV="1">
            <a:off x="-3634" y="-24"/>
            <a:ext cx="9143968" cy="6858024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Скругленный прямоугольник 212"/>
          <p:cNvSpPr/>
          <p:nvPr/>
        </p:nvSpPr>
        <p:spPr>
          <a:xfrm>
            <a:off x="316077" y="671477"/>
            <a:ext cx="8496944" cy="1296144"/>
          </a:xfrm>
          <a:prstGeom prst="roundRect">
            <a:avLst>
              <a:gd name="adj" fmla="val 4189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Биомеханика баскетбольного броска —  сложный процесс, который включает согласованную работу ног, корпуса и рук для достижения максимальной точности и эффективности. </a:t>
            </a:r>
          </a:p>
        </p:txBody>
      </p:sp>
      <p:sp>
        <p:nvSpPr>
          <p:cNvPr id="43" name="TextBox 44"/>
          <p:cNvSpPr txBox="1">
            <a:spLocks noChangeArrowheads="1"/>
          </p:cNvSpPr>
          <p:nvPr/>
        </p:nvSpPr>
        <p:spPr bwMode="auto">
          <a:xfrm>
            <a:off x="3851920" y="144809"/>
            <a:ext cx="18820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S Text"/>
                <a:ea typeface="Times New Roman" panose="02020603050405020304" pitchFamily="18" charset="0"/>
              </a:rPr>
              <a:t>Вывод</a:t>
            </a:r>
            <a:endParaRPr lang="ru-RU" sz="4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S Text"/>
              <a:cs typeface="Arial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6995076-EB04-9F29-8F79-0EE4457FEB4E}"/>
              </a:ext>
            </a:extLst>
          </p:cNvPr>
          <p:cNvSpPr txBox="1"/>
          <p:nvPr/>
        </p:nvSpPr>
        <p:spPr>
          <a:xfrm>
            <a:off x="1785020" y="1050136"/>
            <a:ext cx="65313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effectLst/>
                <a:latin typeface="YS Tex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Скругленный прямоугольник 212">
            <a:extLst>
              <a:ext uri="{FF2B5EF4-FFF2-40B4-BE49-F238E27FC236}">
                <a16:creationId xmlns:a16="http://schemas.microsoft.com/office/drawing/2014/main" id="{77AAD646-1571-CC40-03DA-1B3654F9E837}"/>
              </a:ext>
            </a:extLst>
          </p:cNvPr>
          <p:cNvSpPr/>
          <p:nvPr/>
        </p:nvSpPr>
        <p:spPr>
          <a:xfrm>
            <a:off x="319878" y="2132844"/>
            <a:ext cx="8496944" cy="1296144"/>
          </a:xfrm>
          <a:prstGeom prst="roundRect">
            <a:avLst>
              <a:gd name="adj" fmla="val 4189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Правильная биомеханика броска требует координации, силы и технической отработки, что делает ее основой успешного выполнения бросков в баскетболе.</a:t>
            </a:r>
          </a:p>
        </p:txBody>
      </p:sp>
      <p:pic>
        <p:nvPicPr>
          <p:cNvPr id="8" name="Picture 4" descr="Picture background">
            <a:extLst>
              <a:ext uri="{FF2B5EF4-FFF2-40B4-BE49-F238E27FC236}">
                <a16:creationId xmlns:a16="http://schemas.microsoft.com/office/drawing/2014/main" id="{28BC4816-9F83-1539-EBB9-632CC82A1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790" y="3022631"/>
            <a:ext cx="6894420" cy="3723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55"/>
          <p:cNvSpPr/>
          <p:nvPr/>
        </p:nvSpPr>
        <p:spPr>
          <a:xfrm flipV="1">
            <a:off x="0" y="0"/>
            <a:ext cx="9155293" cy="6858024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5"/>
          <p:cNvSpPr/>
          <p:nvPr/>
        </p:nvSpPr>
        <p:spPr>
          <a:xfrm>
            <a:off x="-32" y="5000660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" name="Group 41"/>
          <p:cNvGrpSpPr/>
          <p:nvPr/>
        </p:nvGrpSpPr>
        <p:grpSpPr>
          <a:xfrm>
            <a:off x="704754" y="114331"/>
            <a:ext cx="6460815" cy="2834240"/>
            <a:chOff x="4706830" y="598005"/>
            <a:chExt cx="4900437" cy="1748707"/>
          </a:xfrm>
        </p:grpSpPr>
        <p:grpSp>
          <p:nvGrpSpPr>
            <p:cNvPr id="31" name="Группа 211"/>
            <p:cNvGrpSpPr/>
            <p:nvPr/>
          </p:nvGrpSpPr>
          <p:grpSpPr>
            <a:xfrm>
              <a:off x="4706830" y="598005"/>
              <a:ext cx="4900437" cy="1748707"/>
              <a:chOff x="712738" y="3741276"/>
              <a:chExt cx="2783035" cy="1748707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4" name="Скругленный прямоугольник 212"/>
              <p:cNvSpPr/>
              <p:nvPr/>
            </p:nvSpPr>
            <p:spPr>
              <a:xfrm>
                <a:off x="712738" y="4299925"/>
                <a:ext cx="2224648" cy="1190058"/>
              </a:xfrm>
              <a:prstGeom prst="roundRect">
                <a:avLst>
                  <a:gd name="adj" fmla="val 4189"/>
                </a:avLst>
              </a:prstGeom>
              <a:solidFill>
                <a:schemeClr val="bg1"/>
              </a:solidFill>
              <a:ln w="635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YS Text"/>
                  <a:cs typeface="Arial" pitchFamily="34" charset="0"/>
                </a:endParaRPr>
              </a:p>
            </p:txBody>
          </p:sp>
          <p:sp>
            <p:nvSpPr>
              <p:cNvPr id="35" name="Скругленный прямоугольник 213"/>
              <p:cNvSpPr/>
              <p:nvPr/>
            </p:nvSpPr>
            <p:spPr>
              <a:xfrm>
                <a:off x="1271125" y="3741276"/>
                <a:ext cx="2224648" cy="248989"/>
              </a:xfrm>
              <a:prstGeom prst="roundRect">
                <a:avLst>
                  <a:gd name="adj" fmla="val 1523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YS Text"/>
                    <a:cs typeface="Arial" pitchFamily="34" charset="0"/>
                  </a:rPr>
                  <a:t>Основной тактический прием</a:t>
                </a:r>
              </a:p>
            </p:txBody>
          </p:sp>
        </p:grpSp>
        <p:sp>
          <p:nvSpPr>
            <p:cNvPr id="32" name="TextBox 44"/>
            <p:cNvSpPr txBox="1">
              <a:spLocks noChangeArrowheads="1"/>
            </p:cNvSpPr>
            <p:nvPr/>
          </p:nvSpPr>
          <p:spPr bwMode="auto">
            <a:xfrm>
              <a:off x="4965355" y="1262609"/>
              <a:ext cx="3881363" cy="97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indent="0">
                <a:lnSpc>
                  <a:spcPts val="2850"/>
                </a:lnSpc>
                <a:buNone/>
              </a:pPr>
              <a:r>
                <a:rPr lang="en-US" sz="2400" dirty="0" err="1">
                  <a:latin typeface="YS Text"/>
                  <a:ea typeface="Roboto" pitchFamily="34" charset="-122"/>
                  <a:cs typeface="Roboto" pitchFamily="34" charset="-120"/>
                </a:rPr>
                <a:t>Бросок</a:t>
              </a:r>
              <a:r>
                <a:rPr lang="en-US" sz="2400" dirty="0">
                  <a:latin typeface="YS Text"/>
                  <a:ea typeface="Roboto" pitchFamily="34" charset="-122"/>
                  <a:cs typeface="Roboto" pitchFamily="34" charset="-120"/>
                </a:rPr>
                <a:t> в </a:t>
              </a:r>
              <a:r>
                <a:rPr lang="en-US" sz="2400" dirty="0" err="1">
                  <a:latin typeface="YS Text"/>
                  <a:ea typeface="Roboto" pitchFamily="34" charset="-122"/>
                  <a:cs typeface="Roboto" pitchFamily="34" charset="-120"/>
                </a:rPr>
                <a:t>баскетболе</a:t>
              </a:r>
              <a:r>
                <a:rPr lang="en-US" sz="2400" dirty="0">
                  <a:latin typeface="YS Text"/>
                  <a:ea typeface="Roboto" pitchFamily="34" charset="-122"/>
                  <a:cs typeface="Roboto" pitchFamily="34" charset="-120"/>
                </a:rPr>
                <a:t> – </a:t>
              </a:r>
              <a:endParaRPr lang="ru-RU" sz="2400" dirty="0">
                <a:latin typeface="YS Text"/>
                <a:ea typeface="Roboto" pitchFamily="34" charset="-122"/>
                <a:cs typeface="Roboto" pitchFamily="34" charset="-120"/>
              </a:endParaRPr>
            </a:p>
            <a:p>
              <a:pPr marL="0" indent="0">
                <a:lnSpc>
                  <a:spcPts val="2850"/>
                </a:lnSpc>
                <a:buNone/>
              </a:pPr>
              <a:r>
                <a:rPr lang="en-US" sz="2400" dirty="0" err="1">
                  <a:latin typeface="YS Text"/>
                  <a:ea typeface="Roboto" pitchFamily="34" charset="-122"/>
                  <a:cs typeface="Roboto" pitchFamily="34" charset="-120"/>
                </a:rPr>
                <a:t>сложный</a:t>
              </a:r>
              <a:r>
                <a:rPr lang="en-US" sz="2400" dirty="0">
                  <a:latin typeface="YS Text"/>
                  <a:ea typeface="Roboto" pitchFamily="34" charset="-122"/>
                  <a:cs typeface="Roboto" pitchFamily="34" charset="-120"/>
                </a:rPr>
                <a:t> </a:t>
              </a:r>
              <a:r>
                <a:rPr lang="en-US" sz="2400" dirty="0" err="1">
                  <a:latin typeface="YS Text"/>
                  <a:ea typeface="Roboto" pitchFamily="34" charset="-122"/>
                  <a:cs typeface="Roboto" pitchFamily="34" charset="-120"/>
                </a:rPr>
                <a:t>процесс</a:t>
              </a:r>
              <a:r>
                <a:rPr lang="en-US" sz="2400" dirty="0">
                  <a:latin typeface="YS Text"/>
                  <a:ea typeface="Roboto" pitchFamily="34" charset="-122"/>
                  <a:cs typeface="Roboto" pitchFamily="34" charset="-120"/>
                </a:rPr>
                <a:t>, </a:t>
              </a:r>
              <a:r>
                <a:rPr lang="en-US" sz="2400" dirty="0" err="1">
                  <a:latin typeface="YS Text"/>
                  <a:ea typeface="Roboto" pitchFamily="34" charset="-122"/>
                  <a:cs typeface="Roboto" pitchFamily="34" charset="-120"/>
                </a:rPr>
                <a:t>который</a:t>
              </a:r>
              <a:r>
                <a:rPr lang="en-US" sz="2400" dirty="0">
                  <a:latin typeface="YS Text"/>
                  <a:ea typeface="Roboto" pitchFamily="34" charset="-122"/>
                  <a:cs typeface="Roboto" pitchFamily="34" charset="-120"/>
                </a:rPr>
                <a:t> </a:t>
              </a:r>
              <a:r>
                <a:rPr lang="en-US" sz="2400" dirty="0" err="1">
                  <a:latin typeface="YS Text"/>
                  <a:ea typeface="Roboto" pitchFamily="34" charset="-122"/>
                  <a:cs typeface="Roboto" pitchFamily="34" charset="-120"/>
                </a:rPr>
                <a:t>требует</a:t>
              </a:r>
              <a:r>
                <a:rPr lang="en-US" sz="2400" dirty="0">
                  <a:latin typeface="YS Text"/>
                  <a:ea typeface="Roboto" pitchFamily="34" charset="-122"/>
                  <a:cs typeface="Roboto" pitchFamily="34" charset="-120"/>
                </a:rPr>
                <a:t> </a:t>
              </a:r>
              <a:r>
                <a:rPr lang="en-US" sz="2400" dirty="0" err="1">
                  <a:latin typeface="YS Text"/>
                  <a:ea typeface="Roboto" pitchFamily="34" charset="-122"/>
                  <a:cs typeface="Roboto" pitchFamily="34" charset="-120"/>
                </a:rPr>
                <a:t>согласованной</a:t>
              </a:r>
              <a:r>
                <a:rPr lang="en-US" sz="2400" dirty="0">
                  <a:latin typeface="YS Text"/>
                  <a:ea typeface="Roboto" pitchFamily="34" charset="-122"/>
                  <a:cs typeface="Roboto" pitchFamily="34" charset="-120"/>
                </a:rPr>
                <a:t> </a:t>
              </a:r>
              <a:r>
                <a:rPr lang="en-US" sz="2400" dirty="0" err="1">
                  <a:latin typeface="YS Text"/>
                  <a:ea typeface="Roboto" pitchFamily="34" charset="-122"/>
                  <a:cs typeface="Roboto" pitchFamily="34" charset="-120"/>
                </a:rPr>
                <a:t>работы</a:t>
              </a:r>
              <a:r>
                <a:rPr lang="en-US" sz="2400" dirty="0">
                  <a:latin typeface="YS Text"/>
                  <a:ea typeface="Roboto" pitchFamily="34" charset="-122"/>
                  <a:cs typeface="Roboto" pitchFamily="34" charset="-120"/>
                </a:rPr>
                <a:t> </a:t>
              </a:r>
              <a:r>
                <a:rPr lang="en-US" sz="2400" dirty="0" err="1">
                  <a:latin typeface="YS Text"/>
                  <a:ea typeface="Roboto" pitchFamily="34" charset="-122"/>
                  <a:cs typeface="Roboto" pitchFamily="34" charset="-120"/>
                </a:rPr>
                <a:t>мышц</a:t>
              </a:r>
              <a:r>
                <a:rPr lang="en-US" sz="2400" dirty="0">
                  <a:latin typeface="YS Text"/>
                  <a:ea typeface="Roboto" pitchFamily="34" charset="-122"/>
                  <a:cs typeface="Roboto" pitchFamily="34" charset="-120"/>
                </a:rPr>
                <a:t> и </a:t>
              </a:r>
              <a:r>
                <a:rPr lang="en-US" sz="2400" dirty="0" err="1">
                  <a:latin typeface="YS Text"/>
                  <a:ea typeface="Roboto" pitchFamily="34" charset="-122"/>
                  <a:cs typeface="Roboto" pitchFamily="34" charset="-120"/>
                </a:rPr>
                <a:t>суставов</a:t>
              </a:r>
              <a:r>
                <a:rPr lang="en-US" sz="2400" dirty="0">
                  <a:latin typeface="YS Text"/>
                  <a:ea typeface="Roboto" pitchFamily="34" charset="-122"/>
                  <a:cs typeface="Roboto" pitchFamily="34" charset="-120"/>
                </a:rPr>
                <a:t>. </a:t>
              </a:r>
              <a:endParaRPr lang="ru-RU" sz="2400" dirty="0">
                <a:latin typeface="YS Text"/>
                <a:ea typeface="Roboto" pitchFamily="34" charset="-122"/>
                <a:cs typeface="Roboto" pitchFamily="34" charset="-120"/>
              </a:endParaRPr>
            </a:p>
          </p:txBody>
        </p:sp>
      </p:grpSp>
      <p:sp>
        <p:nvSpPr>
          <p:cNvPr id="36" name="Ellipse 98"/>
          <p:cNvSpPr/>
          <p:nvPr/>
        </p:nvSpPr>
        <p:spPr bwMode="auto">
          <a:xfrm>
            <a:off x="6282086" y="6602132"/>
            <a:ext cx="919358" cy="89108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rgbClr val="E6E6E6">
                  <a:lumMod val="10000"/>
                  <a:alpha val="28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Ellipse 98"/>
          <p:cNvSpPr/>
          <p:nvPr/>
        </p:nvSpPr>
        <p:spPr bwMode="auto">
          <a:xfrm>
            <a:off x="7428108" y="5910797"/>
            <a:ext cx="1306987" cy="285752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rgbClr val="E6E6E6">
                  <a:lumMod val="10000"/>
                  <a:alpha val="28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6F8F109-1F04-F1ED-51A8-6E4D7FDE4D6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37879" y="692696"/>
            <a:ext cx="2255381" cy="5701753"/>
          </a:xfrm>
          <a:prstGeom prst="rect">
            <a:avLst/>
          </a:prstGeom>
        </p:spPr>
      </p:pic>
      <p:sp>
        <p:nvSpPr>
          <p:cNvPr id="17" name="Скругленный прямоугольник 212">
            <a:extLst>
              <a:ext uri="{FF2B5EF4-FFF2-40B4-BE49-F238E27FC236}">
                <a16:creationId xmlns:a16="http://schemas.microsoft.com/office/drawing/2014/main" id="{22BBE14F-4B2C-1E71-9970-29036B488466}"/>
              </a:ext>
            </a:extLst>
          </p:cNvPr>
          <p:cNvSpPr/>
          <p:nvPr/>
        </p:nvSpPr>
        <p:spPr>
          <a:xfrm>
            <a:off x="1835697" y="3717032"/>
            <a:ext cx="4185686" cy="1801511"/>
          </a:xfrm>
          <a:prstGeom prst="roundRect">
            <a:avLst>
              <a:gd name="adj" fmla="val 4189"/>
            </a:avLst>
          </a:prstGeom>
          <a:solidFill>
            <a:schemeClr val="bg1"/>
          </a:solidFill>
          <a:ln w="6350">
            <a:solidFill>
              <a:schemeClr val="accent5"/>
            </a:solidFill>
          </a:ln>
          <a:effectLst>
            <a:glow rad="38100">
              <a:schemeClr val="tx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>
              <a:lnSpc>
                <a:spcPts val="2850"/>
              </a:lnSpc>
              <a:buNone/>
            </a:pPr>
            <a:r>
              <a:rPr lang="en-US" sz="2400" dirty="0" err="1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Изучение</a:t>
            </a:r>
            <a:r>
              <a:rPr lang="en-US" sz="2400" dirty="0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биомеханики</a:t>
            </a:r>
            <a:r>
              <a:rPr lang="en-US" sz="2400" dirty="0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броска</a:t>
            </a:r>
            <a:r>
              <a:rPr lang="en-US" sz="2400" dirty="0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позволяет</a:t>
            </a:r>
            <a:r>
              <a:rPr lang="en-US" sz="2400" dirty="0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оптимизировать</a:t>
            </a:r>
            <a:r>
              <a:rPr lang="en-US" sz="2400" dirty="0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технику</a:t>
            </a:r>
            <a:r>
              <a:rPr lang="en-US" sz="2400" dirty="0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 и </a:t>
            </a:r>
            <a:r>
              <a:rPr lang="ru-RU" sz="2400" dirty="0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улучшить результат игры</a:t>
            </a:r>
            <a:r>
              <a:rPr lang="en-US" sz="1800" dirty="0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.</a:t>
            </a:r>
            <a:endParaRPr lang="en-US" sz="1800" dirty="0">
              <a:solidFill>
                <a:schemeClr val="tx1"/>
              </a:solidFill>
              <a:latin typeface="YS Tex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55"/>
          <p:cNvSpPr/>
          <p:nvPr/>
        </p:nvSpPr>
        <p:spPr>
          <a:xfrm flipV="1">
            <a:off x="0" y="-1"/>
            <a:ext cx="9143968" cy="6873949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5"/>
          <p:cNvSpPr/>
          <p:nvPr/>
        </p:nvSpPr>
        <p:spPr>
          <a:xfrm>
            <a:off x="-32" y="5000660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347864" y="476672"/>
            <a:ext cx="2487487" cy="3833186"/>
            <a:chOff x="642910" y="1771668"/>
            <a:chExt cx="2318996" cy="3819522"/>
          </a:xfrm>
          <a:solidFill>
            <a:schemeClr val="accent5"/>
          </a:solidFill>
        </p:grpSpPr>
        <p:sp>
          <p:nvSpPr>
            <p:cNvPr id="14" name="Round Diagonal Corner Rectangle 13"/>
            <p:cNvSpPr/>
            <p:nvPr/>
          </p:nvSpPr>
          <p:spPr>
            <a:xfrm>
              <a:off x="642910" y="1771668"/>
              <a:ext cx="2318996" cy="3819522"/>
            </a:xfrm>
            <a:prstGeom prst="round2Diag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ound Diagonal Corner Rectangle 14"/>
            <p:cNvSpPr/>
            <p:nvPr/>
          </p:nvSpPr>
          <p:spPr>
            <a:xfrm>
              <a:off x="689183" y="1809782"/>
              <a:ext cx="2226450" cy="3733767"/>
            </a:xfrm>
            <a:prstGeom prst="round2Diag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156176" y="2589250"/>
            <a:ext cx="2807922" cy="3960441"/>
            <a:chOff x="3420819" y="1771668"/>
            <a:chExt cx="2318996" cy="3819522"/>
          </a:xfrm>
          <a:solidFill>
            <a:schemeClr val="accent5"/>
          </a:solidFill>
        </p:grpSpPr>
        <p:sp>
          <p:nvSpPr>
            <p:cNvPr id="16" name="Round Diagonal Corner Rectangle 15"/>
            <p:cNvSpPr/>
            <p:nvPr/>
          </p:nvSpPr>
          <p:spPr>
            <a:xfrm>
              <a:off x="3420819" y="1771668"/>
              <a:ext cx="2318996" cy="3819522"/>
            </a:xfrm>
            <a:prstGeom prst="round2Diag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ound Diagonal Corner Rectangle 16"/>
            <p:cNvSpPr/>
            <p:nvPr/>
          </p:nvSpPr>
          <p:spPr>
            <a:xfrm>
              <a:off x="3467092" y="1809782"/>
              <a:ext cx="2226450" cy="3733767"/>
            </a:xfrm>
            <a:prstGeom prst="round2Diag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2712D8E4-8EE1-3250-42A8-5161D12E5AB1}"/>
              </a:ext>
            </a:extLst>
          </p:cNvPr>
          <p:cNvSpPr txBox="1"/>
          <p:nvPr/>
        </p:nvSpPr>
        <p:spPr>
          <a:xfrm>
            <a:off x="2843808" y="-200031"/>
            <a:ext cx="4032448" cy="1087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ts val="5550"/>
              </a:lnSpc>
              <a:buNone/>
            </a:pP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S Text"/>
                <a:ea typeface="Saira Medium" pitchFamily="34" charset="-122"/>
                <a:cs typeface="Saira Medium" pitchFamily="34" charset="-120"/>
              </a:rPr>
              <a:t>Основные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S Text"/>
                <a:ea typeface="Saira Medium" pitchFamily="34" charset="-122"/>
                <a:cs typeface="Saira Medium" pitchFamily="34" charset="-12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S Text"/>
                <a:ea typeface="Saira Medium" pitchFamily="34" charset="-122"/>
                <a:cs typeface="Saira Medium" pitchFamily="34" charset="-120"/>
              </a:rPr>
              <a:t>фазы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S Text"/>
                <a:ea typeface="Saira Medium" pitchFamily="34" charset="-122"/>
                <a:cs typeface="Saira Medium" pitchFamily="34" charset="-12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S Text"/>
                <a:ea typeface="Saira Medium" pitchFamily="34" charset="-122"/>
                <a:cs typeface="Saira Medium" pitchFamily="34" charset="-120"/>
              </a:rPr>
              <a:t>броска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S Text"/>
            </a:endParaRPr>
          </a:p>
          <a:p>
            <a:endParaRPr lang="ru-RU" dirty="0"/>
          </a:p>
        </p:txBody>
      </p:sp>
      <p:sp>
        <p:nvSpPr>
          <p:cNvPr id="27" name="Round Diagonal Corner Rectangle 17">
            <a:extLst>
              <a:ext uri="{FF2B5EF4-FFF2-40B4-BE49-F238E27FC236}">
                <a16:creationId xmlns:a16="http://schemas.microsoft.com/office/drawing/2014/main" id="{26AEDF8B-AEE5-C007-FC60-2BBBF5775D4B}"/>
              </a:ext>
            </a:extLst>
          </p:cNvPr>
          <p:cNvSpPr/>
          <p:nvPr/>
        </p:nvSpPr>
        <p:spPr>
          <a:xfrm>
            <a:off x="678807" y="2531694"/>
            <a:ext cx="2568671" cy="3960441"/>
          </a:xfrm>
          <a:prstGeom prst="round2Diag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674683C-D577-A630-A590-0AADEF79610A}"/>
              </a:ext>
            </a:extLst>
          </p:cNvPr>
          <p:cNvSpPr txBox="1"/>
          <p:nvPr/>
        </p:nvSpPr>
        <p:spPr>
          <a:xfrm>
            <a:off x="825679" y="5789103"/>
            <a:ext cx="25600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kern="0" dirty="0">
                <a:solidFill>
                  <a:srgbClr val="374151"/>
                </a:solidFill>
                <a:effectLst/>
                <a:latin typeface="YS Text"/>
                <a:ea typeface="Times New Roman" panose="02020603050405020304" pitchFamily="18" charset="0"/>
                <a:cs typeface="Times New Roman" panose="02020603050405020304" pitchFamily="18" charset="0"/>
              </a:rPr>
              <a:t>1. Подготовительная</a:t>
            </a:r>
          </a:p>
          <a:p>
            <a:r>
              <a:rPr lang="ru-RU" sz="1600" b="1" kern="0" dirty="0">
                <a:solidFill>
                  <a:srgbClr val="374151"/>
                </a:solidFill>
                <a:effectLst/>
                <a:latin typeface="YS Text"/>
                <a:ea typeface="Times New Roman" panose="02020603050405020304" pitchFamily="18" charset="0"/>
                <a:cs typeface="Times New Roman" panose="02020603050405020304" pitchFamily="18" charset="0"/>
              </a:rPr>
              <a:t>             фаза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7472708-9810-F10F-34BC-04D4EDA4E5F8}"/>
              </a:ext>
            </a:extLst>
          </p:cNvPr>
          <p:cNvSpPr txBox="1"/>
          <p:nvPr/>
        </p:nvSpPr>
        <p:spPr>
          <a:xfrm>
            <a:off x="3289760" y="3582115"/>
            <a:ext cx="268161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kern="0" dirty="0">
                <a:solidFill>
                  <a:srgbClr val="374151"/>
                </a:solidFill>
                <a:effectLst/>
                <a:latin typeface="YS Text"/>
                <a:ea typeface="Times New Roman" panose="02020603050405020304" pitchFamily="18" charset="0"/>
                <a:cs typeface="Times New Roman" panose="02020603050405020304" pitchFamily="18" charset="0"/>
              </a:rPr>
              <a:t>2. Фаза непосредственного</a:t>
            </a:r>
          </a:p>
          <a:p>
            <a:r>
              <a:rPr lang="ru-RU" sz="1600" b="1" kern="0" dirty="0">
                <a:solidFill>
                  <a:srgbClr val="374151"/>
                </a:solidFill>
                <a:latin typeface="YS Text"/>
                <a:cs typeface="Times New Roman" panose="02020603050405020304" pitchFamily="18" charset="0"/>
              </a:rPr>
              <a:t>выполнения броска</a:t>
            </a:r>
            <a:endParaRPr lang="ru-RU" sz="1600" dirty="0">
              <a:latin typeface="YS Text"/>
              <a:cs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9218929-7F46-952A-1ECB-D97719AAF447}"/>
              </a:ext>
            </a:extLst>
          </p:cNvPr>
          <p:cNvSpPr txBox="1"/>
          <p:nvPr/>
        </p:nvSpPr>
        <p:spPr>
          <a:xfrm>
            <a:off x="6580533" y="5797950"/>
            <a:ext cx="24607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kern="0" dirty="0">
                <a:solidFill>
                  <a:srgbClr val="374151"/>
                </a:solidFill>
                <a:latin typeface="YS Text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b="1" kern="0" dirty="0">
                <a:solidFill>
                  <a:srgbClr val="374151"/>
                </a:solidFill>
                <a:effectLst/>
                <a:latin typeface="YS Text"/>
                <a:ea typeface="Times New Roman" panose="02020603050405020304" pitchFamily="18" charset="0"/>
                <a:cs typeface="Times New Roman" panose="02020603050405020304" pitchFamily="18" charset="0"/>
              </a:rPr>
              <a:t>. Завершающая</a:t>
            </a:r>
          </a:p>
          <a:p>
            <a:r>
              <a:rPr lang="ru-RU" sz="1600" b="1" kern="0" dirty="0">
                <a:solidFill>
                  <a:srgbClr val="374151"/>
                </a:solidFill>
                <a:latin typeface="YS Text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1600" b="1" kern="0" dirty="0">
                <a:solidFill>
                  <a:srgbClr val="374151"/>
                </a:solidFill>
                <a:effectLst/>
                <a:latin typeface="YS Text"/>
                <a:ea typeface="Times New Roman" panose="02020603050405020304" pitchFamily="18" charset="0"/>
                <a:cs typeface="Times New Roman" panose="02020603050405020304" pitchFamily="18" charset="0"/>
              </a:rPr>
              <a:t> фаза </a:t>
            </a:r>
            <a:endParaRPr lang="ru-RU" sz="1600" dirty="0">
              <a:latin typeface="YS Text"/>
              <a:cs typeface="Times New Roman" panose="02020603050405020304" pitchFamily="18" charset="0"/>
            </a:endParaRPr>
          </a:p>
        </p:txBody>
      </p:sp>
      <p:pic>
        <p:nvPicPr>
          <p:cNvPr id="3074" name="Picture 2" descr="Picture background">
            <a:extLst>
              <a:ext uri="{FF2B5EF4-FFF2-40B4-BE49-F238E27FC236}">
                <a16:creationId xmlns:a16="http://schemas.microsoft.com/office/drawing/2014/main" id="{F4471316-86A9-8660-2C6A-61C78CDC9F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3" t="12385" r="66800" b="-205"/>
          <a:stretch/>
        </p:blipFill>
        <p:spPr bwMode="auto">
          <a:xfrm>
            <a:off x="1198982" y="2796197"/>
            <a:ext cx="1461075" cy="291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64E5B7C-2AEE-7E65-63F2-CFF647D6047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8125" y="557466"/>
            <a:ext cx="1327896" cy="302464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22872A2-3278-99B6-1FF4-6D74338730C2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05951" y="2804367"/>
            <a:ext cx="1397948" cy="296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470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55"/>
          <p:cNvSpPr/>
          <p:nvPr/>
        </p:nvSpPr>
        <p:spPr>
          <a:xfrm flipV="1">
            <a:off x="0" y="0"/>
            <a:ext cx="9143968" cy="6858024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 Diagonal Corner Rectangle 13"/>
          <p:cNvSpPr/>
          <p:nvPr/>
        </p:nvSpPr>
        <p:spPr>
          <a:xfrm>
            <a:off x="3382534" y="1955049"/>
            <a:ext cx="2160240" cy="3171160"/>
          </a:xfrm>
          <a:prstGeom prst="round2Diag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674683C-D577-A630-A590-0AADEF79610A}"/>
              </a:ext>
            </a:extLst>
          </p:cNvPr>
          <p:cNvSpPr txBox="1"/>
          <p:nvPr/>
        </p:nvSpPr>
        <p:spPr>
          <a:xfrm>
            <a:off x="2915816" y="559172"/>
            <a:ext cx="56166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kern="0" dirty="0">
                <a:solidFill>
                  <a:srgbClr val="374151"/>
                </a:solidFill>
                <a:effectLst/>
                <a:latin typeface="YS Text"/>
                <a:ea typeface="Times New Roman" panose="02020603050405020304" pitchFamily="18" charset="0"/>
                <a:cs typeface="Times New Roman" panose="02020603050405020304" pitchFamily="18" charset="0"/>
              </a:rPr>
              <a:t>1.Подготовительная  фаза</a:t>
            </a:r>
          </a:p>
        </p:txBody>
      </p:sp>
      <p:pic>
        <p:nvPicPr>
          <p:cNvPr id="3074" name="Picture 2" descr="Picture background">
            <a:extLst>
              <a:ext uri="{FF2B5EF4-FFF2-40B4-BE49-F238E27FC236}">
                <a16:creationId xmlns:a16="http://schemas.microsoft.com/office/drawing/2014/main" id="{F4471316-86A9-8660-2C6A-61C78CDC9F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3" t="12385" r="66800" b="-205"/>
          <a:stretch/>
        </p:blipFill>
        <p:spPr bwMode="auto">
          <a:xfrm>
            <a:off x="3776909" y="2116440"/>
            <a:ext cx="1385602" cy="2762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9C9E4B3-BDDC-8459-29F0-B24E62001109}"/>
              </a:ext>
            </a:extLst>
          </p:cNvPr>
          <p:cNvSpPr txBox="1"/>
          <p:nvPr/>
        </p:nvSpPr>
        <p:spPr>
          <a:xfrm>
            <a:off x="2771800" y="68050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A2F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S Text"/>
                <a:ea typeface="Times New Roman" panose="02020603050405020304" pitchFamily="18" charset="0"/>
                <a:cs typeface="Times New Roman" panose="02020603050405020304" pitchFamily="18" charset="0"/>
              </a:rPr>
              <a:t> Бросок в баскетболе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15">
            <a:extLst>
              <a:ext uri="{FF2B5EF4-FFF2-40B4-BE49-F238E27FC236}">
                <a16:creationId xmlns:a16="http://schemas.microsoft.com/office/drawing/2014/main" id="{6E4FB34D-05C8-273A-A9CD-B47B64ACC6E4}"/>
              </a:ext>
            </a:extLst>
          </p:cNvPr>
          <p:cNvSpPr/>
          <p:nvPr/>
        </p:nvSpPr>
        <p:spPr>
          <a:xfrm>
            <a:off x="368391" y="955161"/>
            <a:ext cx="2454019" cy="2492349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S Text"/>
              </a:rPr>
              <a:t>Стойка игрока: </a:t>
            </a:r>
            <a:r>
              <a:rPr lang="ru-RU" b="1" i="0" dirty="0">
                <a:solidFill>
                  <a:schemeClr val="tx1"/>
                </a:solidFill>
                <a:effectLst/>
                <a:latin typeface="YS Text"/>
              </a:rPr>
              <a:t>Ноги находятся на ширине плеч (примерно 50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S Text"/>
                <a:ea typeface="Fira Sans" pitchFamily="34" charset="-122"/>
                <a:cs typeface="Fira Sans" pitchFamily="34" charset="-120"/>
              </a:rPr>
              <a:t>÷</a:t>
            </a:r>
            <a:r>
              <a:rPr lang="ru-RU" b="1" i="0" dirty="0">
                <a:solidFill>
                  <a:schemeClr val="tx1"/>
                </a:solidFill>
                <a:effectLst/>
                <a:latin typeface="YS Text"/>
              </a:rPr>
              <a:t>60 см), что обеспечивает устойчивость. Угол сгибания в коленных суставах составляет около 110÷130 градусов.   </a:t>
            </a:r>
            <a:r>
              <a:rPr lang="ru-RU" b="1" dirty="0">
                <a:solidFill>
                  <a:schemeClr val="tx1"/>
                </a:solidFill>
                <a:latin typeface="YS Text"/>
              </a:rPr>
              <a:t>      </a:t>
            </a:r>
          </a:p>
        </p:txBody>
      </p:sp>
      <p:sp>
        <p:nvSpPr>
          <p:cNvPr id="9" name="Прямоугольник 15">
            <a:extLst>
              <a:ext uri="{FF2B5EF4-FFF2-40B4-BE49-F238E27FC236}">
                <a16:creationId xmlns:a16="http://schemas.microsoft.com/office/drawing/2014/main" id="{AC26A47C-B22C-EF43-E499-95A4E92555C3}"/>
              </a:ext>
            </a:extLst>
          </p:cNvPr>
          <p:cNvSpPr/>
          <p:nvPr/>
        </p:nvSpPr>
        <p:spPr>
          <a:xfrm>
            <a:off x="6180405" y="959282"/>
            <a:ext cx="2403408" cy="249235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S Text"/>
              </a:rPr>
              <a:t>Положение стоп: </a:t>
            </a:r>
            <a:r>
              <a:rPr lang="ru-RU" b="1" i="0" dirty="0">
                <a:solidFill>
                  <a:schemeClr val="tx1"/>
                </a:solidFill>
                <a:effectLst/>
                <a:latin typeface="YS Text"/>
              </a:rPr>
              <a:t>Стопы слегка развернуты наружу (угол примерно 10÷15 градусов), что улучшает баланс и стабильность.</a:t>
            </a:r>
          </a:p>
        </p:txBody>
      </p:sp>
      <p:sp>
        <p:nvSpPr>
          <p:cNvPr id="10" name="Прямоугольник 15">
            <a:extLst>
              <a:ext uri="{FF2B5EF4-FFF2-40B4-BE49-F238E27FC236}">
                <a16:creationId xmlns:a16="http://schemas.microsoft.com/office/drawing/2014/main" id="{769640DB-F57A-2CC6-D179-1A8884839C93}"/>
              </a:ext>
            </a:extLst>
          </p:cNvPr>
          <p:cNvSpPr/>
          <p:nvPr/>
        </p:nvSpPr>
        <p:spPr>
          <a:xfrm>
            <a:off x="6174127" y="4171588"/>
            <a:ext cx="2403408" cy="249235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S Text"/>
              </a:rPr>
              <a:t>Положение рук: </a:t>
            </a:r>
            <a:r>
              <a:rPr lang="ru-RU" b="1" i="0" dirty="0">
                <a:solidFill>
                  <a:schemeClr val="tx1"/>
                </a:solidFill>
                <a:effectLst/>
                <a:latin typeface="YS Text"/>
              </a:rPr>
              <a:t>Руки согнуты в локтевых суставах под углом примерно 90 градусов. Локоть бросающей руки находится на уровне плеча или чуть ниже.</a:t>
            </a:r>
          </a:p>
        </p:txBody>
      </p:sp>
      <p:sp>
        <p:nvSpPr>
          <p:cNvPr id="11" name="Прямоугольник 15">
            <a:extLst>
              <a:ext uri="{FF2B5EF4-FFF2-40B4-BE49-F238E27FC236}">
                <a16:creationId xmlns:a16="http://schemas.microsoft.com/office/drawing/2014/main" id="{38749A37-7738-C360-CD51-0C2F18597536}"/>
              </a:ext>
            </a:extLst>
          </p:cNvPr>
          <p:cNvSpPr/>
          <p:nvPr/>
        </p:nvSpPr>
        <p:spPr>
          <a:xfrm>
            <a:off x="351537" y="4171588"/>
            <a:ext cx="2464563" cy="2492349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S Text"/>
              </a:rPr>
              <a:t>Центр тяжести: </a:t>
            </a:r>
            <a:r>
              <a:rPr lang="ru-RU" b="1" i="0" dirty="0">
                <a:solidFill>
                  <a:schemeClr val="tx1"/>
                </a:solidFill>
                <a:effectLst/>
                <a:latin typeface="YS Text"/>
              </a:rPr>
              <a:t>Центр тяжести тела смещен вниз и находится над серединой стоп. Это обеспечивает равновесие и готовность к движению. </a:t>
            </a:r>
          </a:p>
        </p:txBody>
      </p:sp>
    </p:spTree>
    <p:extLst>
      <p:ext uri="{BB962C8B-B14F-4D97-AF65-F5344CB8AC3E}">
        <p14:creationId xmlns:p14="http://schemas.microsoft.com/office/powerpoint/2010/main" val="1919618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55"/>
          <p:cNvSpPr/>
          <p:nvPr/>
        </p:nvSpPr>
        <p:spPr>
          <a:xfrm flipV="1">
            <a:off x="-32" y="-27384"/>
            <a:ext cx="9143968" cy="6885384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5"/>
          <p:cNvSpPr/>
          <p:nvPr/>
        </p:nvSpPr>
        <p:spPr>
          <a:xfrm>
            <a:off x="742239" y="4737728"/>
            <a:ext cx="7227474" cy="154940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S Text"/>
              </a:rPr>
              <a:t>Разгибание рук: </a:t>
            </a:r>
            <a:r>
              <a:rPr lang="ru-RU" b="1" i="0" dirty="0">
                <a:solidFill>
                  <a:schemeClr val="tx1"/>
                </a:solidFill>
                <a:effectLst/>
                <a:latin typeface="YS Text"/>
              </a:rPr>
              <a:t>Руки начинают выпрямляться в локтевых суставах с угловой скоростью примерно 500÷700 градусов в секунду. Угол в локтевом суставе увеличивается от 90 градусов до почти полного выпрямления (160÷170 градусов).</a:t>
            </a:r>
          </a:p>
        </p:txBody>
      </p:sp>
      <p:sp>
        <p:nvSpPr>
          <p:cNvPr id="14" name="Round Diagonal Corner Rectangle 13"/>
          <p:cNvSpPr/>
          <p:nvPr/>
        </p:nvSpPr>
        <p:spPr>
          <a:xfrm>
            <a:off x="3472440" y="1391682"/>
            <a:ext cx="2160240" cy="3171160"/>
          </a:xfrm>
          <a:prstGeom prst="round2Diag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674683C-D577-A630-A590-0AADEF79610A}"/>
              </a:ext>
            </a:extLst>
          </p:cNvPr>
          <p:cNvSpPr txBox="1"/>
          <p:nvPr/>
        </p:nvSpPr>
        <p:spPr>
          <a:xfrm>
            <a:off x="35496" y="559172"/>
            <a:ext cx="91084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kern="0" dirty="0">
                <a:solidFill>
                  <a:srgbClr val="374151"/>
                </a:solidFill>
                <a:effectLst/>
                <a:latin typeface="YS Text"/>
                <a:ea typeface="Times New Roman" panose="02020603050405020304" pitchFamily="18" charset="0"/>
                <a:cs typeface="Times New Roman" panose="02020603050405020304" pitchFamily="18" charset="0"/>
              </a:rPr>
              <a:t>2. Фаза непосредственного выполнения броска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9C9E4B3-BDDC-8459-29F0-B24E62001109}"/>
              </a:ext>
            </a:extLst>
          </p:cNvPr>
          <p:cNvSpPr txBox="1"/>
          <p:nvPr/>
        </p:nvSpPr>
        <p:spPr>
          <a:xfrm>
            <a:off x="2771800" y="68050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A2F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S Text"/>
                <a:ea typeface="Times New Roman" panose="02020603050405020304" pitchFamily="18" charset="0"/>
                <a:cs typeface="Times New Roman" panose="02020603050405020304" pitchFamily="18" charset="0"/>
              </a:rPr>
              <a:t> Бросок в баскетболе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328E155-D363-9F67-CD1A-1079B423B93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72412" y="1513385"/>
            <a:ext cx="1285356" cy="2927753"/>
          </a:xfrm>
          <a:prstGeom prst="rect">
            <a:avLst/>
          </a:prstGeom>
        </p:spPr>
      </p:pic>
      <p:sp>
        <p:nvSpPr>
          <p:cNvPr id="11" name="Прямоугольник 15">
            <a:extLst>
              <a:ext uri="{FF2B5EF4-FFF2-40B4-BE49-F238E27FC236}">
                <a16:creationId xmlns:a16="http://schemas.microsoft.com/office/drawing/2014/main" id="{6AEDF8DE-D989-719D-170F-FA35DC70940D}"/>
              </a:ext>
            </a:extLst>
          </p:cNvPr>
          <p:cNvSpPr/>
          <p:nvPr/>
        </p:nvSpPr>
        <p:spPr>
          <a:xfrm>
            <a:off x="362403" y="1035901"/>
            <a:ext cx="2516937" cy="3526941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S Text"/>
              </a:rPr>
              <a:t>Разгибание ног: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0" dirty="0">
                <a:solidFill>
                  <a:schemeClr val="tx1"/>
                </a:solidFill>
                <a:effectLst/>
                <a:latin typeface="YS Text"/>
              </a:rPr>
              <a:t>Ноги начинают выпрямляться с угловой скоростью примерно 200÷300 градусов в секунду. Угол в коленных суставах увеличивается от 110÷130 градусов до почти полного выпрямления (170÷180 градусов).</a:t>
            </a:r>
            <a:endParaRPr lang="ru-RU" b="1" dirty="0">
              <a:solidFill>
                <a:schemeClr val="tx1"/>
              </a:solidFill>
              <a:latin typeface="YS Text"/>
            </a:endParaRPr>
          </a:p>
        </p:txBody>
      </p:sp>
      <p:sp>
        <p:nvSpPr>
          <p:cNvPr id="12" name="Прямоугольник 15">
            <a:extLst>
              <a:ext uri="{FF2B5EF4-FFF2-40B4-BE49-F238E27FC236}">
                <a16:creationId xmlns:a16="http://schemas.microsoft.com/office/drawing/2014/main" id="{A1374B90-2703-5F96-04A3-A3DE068CE396}"/>
              </a:ext>
            </a:extLst>
          </p:cNvPr>
          <p:cNvSpPr/>
          <p:nvPr/>
        </p:nvSpPr>
        <p:spPr>
          <a:xfrm>
            <a:off x="6264659" y="1050245"/>
            <a:ext cx="2516937" cy="3390893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S Text"/>
              </a:rPr>
              <a:t>Разгибание корпуса: </a:t>
            </a:r>
            <a:r>
              <a:rPr lang="ru-RU" b="1" i="0" dirty="0">
                <a:solidFill>
                  <a:schemeClr val="tx1"/>
                </a:solidFill>
                <a:effectLst/>
                <a:latin typeface="YS Text"/>
              </a:rPr>
              <a:t>Корпус выпрямляется, угол наклона уменьшается с 5÷10 градусов до почти вертикального положения (0÷2 градуса).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0" dirty="0">
                <a:solidFill>
                  <a:schemeClr val="tx1"/>
                </a:solidFill>
                <a:effectLst/>
                <a:latin typeface="YS Text"/>
              </a:rPr>
              <a:t>Это движение синхронизируется с работой ног и рук.</a:t>
            </a:r>
            <a:endParaRPr lang="ru-RU" b="1" dirty="0">
              <a:solidFill>
                <a:schemeClr val="tx1"/>
              </a:solidFill>
              <a:latin typeface="YS Text"/>
            </a:endParaRPr>
          </a:p>
        </p:txBody>
      </p:sp>
    </p:spTree>
    <p:extLst>
      <p:ext uri="{BB962C8B-B14F-4D97-AF65-F5344CB8AC3E}">
        <p14:creationId xmlns:p14="http://schemas.microsoft.com/office/powerpoint/2010/main" val="2868709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55"/>
          <p:cNvSpPr/>
          <p:nvPr/>
        </p:nvSpPr>
        <p:spPr>
          <a:xfrm flipV="1">
            <a:off x="-32" y="-27384"/>
            <a:ext cx="9143968" cy="6885384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 Diagonal Corner Rectangle 13"/>
          <p:cNvSpPr/>
          <p:nvPr/>
        </p:nvSpPr>
        <p:spPr>
          <a:xfrm>
            <a:off x="3491880" y="1256410"/>
            <a:ext cx="2088232" cy="3140419"/>
          </a:xfrm>
          <a:prstGeom prst="round2Diag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674683C-D577-A630-A590-0AADEF79610A}"/>
              </a:ext>
            </a:extLst>
          </p:cNvPr>
          <p:cNvSpPr txBox="1"/>
          <p:nvPr/>
        </p:nvSpPr>
        <p:spPr>
          <a:xfrm>
            <a:off x="35496" y="559172"/>
            <a:ext cx="91084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kern="0" dirty="0">
                <a:solidFill>
                  <a:srgbClr val="374151"/>
                </a:solidFill>
                <a:effectLst/>
                <a:latin typeface="YS Text"/>
                <a:ea typeface="Times New Roman" panose="02020603050405020304" pitchFamily="18" charset="0"/>
                <a:cs typeface="Times New Roman" panose="02020603050405020304" pitchFamily="18" charset="0"/>
              </a:rPr>
              <a:t>3. Завершающая фаза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9C9E4B3-BDDC-8459-29F0-B24E62001109}"/>
              </a:ext>
            </a:extLst>
          </p:cNvPr>
          <p:cNvSpPr txBox="1"/>
          <p:nvPr/>
        </p:nvSpPr>
        <p:spPr>
          <a:xfrm>
            <a:off x="2771800" y="68050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A2F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S Text"/>
                <a:ea typeface="Times New Roman" panose="02020603050405020304" pitchFamily="18" charset="0"/>
                <a:cs typeface="Times New Roman" panose="02020603050405020304" pitchFamily="18" charset="0"/>
              </a:rPr>
              <a:t> Бросок в баскетболе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8A8D215-EF61-AD16-9EF7-E1DCC919AA2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74330" y="1385247"/>
            <a:ext cx="1323332" cy="2907849"/>
          </a:xfrm>
          <a:prstGeom prst="rect">
            <a:avLst/>
          </a:prstGeom>
        </p:spPr>
      </p:pic>
      <p:sp>
        <p:nvSpPr>
          <p:cNvPr id="10" name="Прямоугольник 15">
            <a:extLst>
              <a:ext uri="{FF2B5EF4-FFF2-40B4-BE49-F238E27FC236}">
                <a16:creationId xmlns:a16="http://schemas.microsoft.com/office/drawing/2014/main" id="{6AC79210-A7E9-C468-A892-B4413EBB193D}"/>
              </a:ext>
            </a:extLst>
          </p:cNvPr>
          <p:cNvSpPr/>
          <p:nvPr/>
        </p:nvSpPr>
        <p:spPr>
          <a:xfrm>
            <a:off x="6114158" y="958683"/>
            <a:ext cx="2504608" cy="3483131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S Text"/>
              </a:rPr>
              <a:t>Высота выпуска мяча: </a:t>
            </a:r>
            <a:r>
              <a:rPr lang="ru-RU" b="1" i="0" dirty="0">
                <a:solidFill>
                  <a:schemeClr val="tx1"/>
                </a:solidFill>
                <a:effectLst/>
                <a:latin typeface="YS Text"/>
              </a:rPr>
              <a:t>Мяч выпускается на высоте примерно 2,2÷2,5 метра (в зависимости от роста игрока). Это обеспечивает оптимальную траекторию броска.</a:t>
            </a:r>
            <a:endParaRPr lang="ru-RU" b="1" dirty="0">
              <a:solidFill>
                <a:schemeClr val="tx1"/>
              </a:solidFill>
              <a:latin typeface="YS Text"/>
            </a:endParaRPr>
          </a:p>
        </p:txBody>
      </p:sp>
      <p:sp>
        <p:nvSpPr>
          <p:cNvPr id="11" name="Прямоугольник 15">
            <a:extLst>
              <a:ext uri="{FF2B5EF4-FFF2-40B4-BE49-F238E27FC236}">
                <a16:creationId xmlns:a16="http://schemas.microsoft.com/office/drawing/2014/main" id="{AAFFE507-534E-8464-8A37-3C39F601CD9B}"/>
              </a:ext>
            </a:extLst>
          </p:cNvPr>
          <p:cNvSpPr/>
          <p:nvPr/>
        </p:nvSpPr>
        <p:spPr>
          <a:xfrm>
            <a:off x="395536" y="988480"/>
            <a:ext cx="2504608" cy="3483131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S Text"/>
              </a:rPr>
              <a:t>Скорость вращения мяча: </a:t>
            </a:r>
            <a:r>
              <a:rPr lang="ru-RU" b="1" i="0" dirty="0">
                <a:solidFill>
                  <a:schemeClr val="tx1"/>
                </a:solidFill>
                <a:effectLst/>
                <a:latin typeface="YS Text"/>
              </a:rPr>
              <a:t>Мяч выпускается с обратным вращением со скоростью примерно 3÷5 оборотов в секунду. Это вращение стабилизирует полет мяча и увеличивает вероятность попадания.</a:t>
            </a:r>
          </a:p>
        </p:txBody>
      </p:sp>
      <p:sp>
        <p:nvSpPr>
          <p:cNvPr id="12" name="Прямоугольник 15">
            <a:extLst>
              <a:ext uri="{FF2B5EF4-FFF2-40B4-BE49-F238E27FC236}">
                <a16:creationId xmlns:a16="http://schemas.microsoft.com/office/drawing/2014/main" id="{FE8EA73F-BC0D-4C76-AB8A-E7B8FF4AFB10}"/>
              </a:ext>
            </a:extLst>
          </p:cNvPr>
          <p:cNvSpPr/>
          <p:nvPr/>
        </p:nvSpPr>
        <p:spPr>
          <a:xfrm>
            <a:off x="958215" y="4710113"/>
            <a:ext cx="7227474" cy="154940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ru-RU" b="1" dirty="0">
                <a:solidFill>
                  <a:schemeClr val="tx1"/>
                </a:solidFill>
                <a:latin typeface="YS Text"/>
              </a:rPr>
            </a:br>
            <a:endParaRPr lang="ru-RU" b="1" dirty="0">
              <a:solidFill>
                <a:schemeClr val="tx1"/>
              </a:solidFill>
              <a:latin typeface="YS Tex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0" dirty="0">
                <a:solidFill>
                  <a:schemeClr val="tx1"/>
                </a:solidFill>
                <a:effectLst/>
                <a:latin typeface="YS Text"/>
              </a:rPr>
              <a:t> </a:t>
            </a:r>
            <a:r>
              <a:rPr lang="ru-RU" b="1" i="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S Text"/>
              </a:rPr>
              <a:t>Положение рук при выпуске: </a:t>
            </a:r>
            <a:r>
              <a:rPr lang="ru-RU" b="1" i="0" dirty="0">
                <a:solidFill>
                  <a:schemeClr val="tx1"/>
                </a:solidFill>
                <a:effectLst/>
                <a:latin typeface="YS Text"/>
              </a:rPr>
              <a:t>В момент выпуска мяча рука полностью выпрямлена в локтевом </a:t>
            </a:r>
            <a:r>
              <a:rPr lang="ru-RU" b="1" i="0" dirty="0">
                <a:solidFill>
                  <a:schemeClr val="tx1"/>
                </a:solidFill>
                <a:latin typeface="YS Text"/>
              </a:rPr>
              <a:t>суставе (у</a:t>
            </a:r>
            <a:r>
              <a:rPr lang="ru-RU" b="1" i="0" dirty="0">
                <a:solidFill>
                  <a:schemeClr val="tx1"/>
                </a:solidFill>
                <a:effectLst/>
                <a:latin typeface="YS Text"/>
              </a:rPr>
              <a:t>гол 170÷180 градусов), а запястье согнуто под углом примерно 45÷60 градусов. Это движение называется "щелчком запястья" (</a:t>
            </a:r>
            <a:r>
              <a:rPr lang="ru-RU" b="1" i="0" dirty="0" err="1">
                <a:solidFill>
                  <a:schemeClr val="tx1"/>
                </a:solidFill>
                <a:effectLst/>
                <a:latin typeface="YS Text"/>
              </a:rPr>
              <a:t>wrist</a:t>
            </a:r>
            <a:r>
              <a:rPr lang="ru-RU" b="1" i="0" dirty="0">
                <a:solidFill>
                  <a:schemeClr val="tx1"/>
                </a:solidFill>
                <a:effectLst/>
                <a:latin typeface="YS Text"/>
              </a:rPr>
              <a:t> </a:t>
            </a:r>
            <a:r>
              <a:rPr lang="ru-RU" b="1" i="0" dirty="0" err="1">
                <a:solidFill>
                  <a:schemeClr val="tx1"/>
                </a:solidFill>
                <a:effectLst/>
                <a:latin typeface="YS Text"/>
              </a:rPr>
              <a:t>snap</a:t>
            </a:r>
            <a:r>
              <a:rPr lang="ru-RU" b="1" i="0" dirty="0">
                <a:solidFill>
                  <a:schemeClr val="tx1"/>
                </a:solidFill>
                <a:effectLst/>
                <a:latin typeface="YS Text"/>
              </a:rPr>
              <a:t>) и придает мячу обратное вращение (</a:t>
            </a:r>
            <a:r>
              <a:rPr lang="ru-RU" b="1" i="0" dirty="0" err="1">
                <a:solidFill>
                  <a:schemeClr val="tx1"/>
                </a:solidFill>
                <a:effectLst/>
                <a:latin typeface="YS Text"/>
              </a:rPr>
              <a:t>backspin</a:t>
            </a:r>
            <a:r>
              <a:rPr lang="ru-RU" b="1" i="0" dirty="0">
                <a:solidFill>
                  <a:schemeClr val="tx1"/>
                </a:solidFill>
                <a:effectLst/>
                <a:latin typeface="YS Text"/>
              </a:rPr>
              <a:t>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0" dirty="0">
                <a:solidFill>
                  <a:schemeClr val="tx1"/>
                </a:solidFill>
                <a:effectLst/>
                <a:latin typeface="YS Text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0" dirty="0">
              <a:solidFill>
                <a:schemeClr val="tx1"/>
              </a:solidFill>
              <a:effectLst/>
              <a:latin typeface="YS Text"/>
            </a:endParaRPr>
          </a:p>
        </p:txBody>
      </p:sp>
    </p:spTree>
    <p:extLst>
      <p:ext uri="{BB962C8B-B14F-4D97-AF65-F5344CB8AC3E}">
        <p14:creationId xmlns:p14="http://schemas.microsoft.com/office/powerpoint/2010/main" val="2363377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178"/>
          <p:cNvSpPr/>
          <p:nvPr/>
        </p:nvSpPr>
        <p:spPr>
          <a:xfrm flipV="1">
            <a:off x="0" y="-16480"/>
            <a:ext cx="9144000" cy="6874480"/>
          </a:xfrm>
          <a:prstGeom prst="rect">
            <a:avLst/>
          </a:prstGeom>
          <a:gradFill flip="none" rotWithShape="0">
            <a:gsLst>
              <a:gs pos="32000">
                <a:schemeClr val="bg1">
                  <a:lumMod val="85000"/>
                </a:schemeClr>
              </a:gs>
              <a:gs pos="5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1" name="TextBox 44"/>
          <p:cNvSpPr txBox="1">
            <a:spLocks noChangeArrowheads="1"/>
          </p:cNvSpPr>
          <p:nvPr/>
        </p:nvSpPr>
        <p:spPr bwMode="auto">
          <a:xfrm>
            <a:off x="2483768" y="137799"/>
            <a:ext cx="440112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S Text"/>
                <a:cs typeface="Arial" pitchFamily="34" charset="0"/>
              </a:rPr>
              <a:t>Работа нижней части тела при броске в баскетболе</a:t>
            </a:r>
          </a:p>
        </p:txBody>
      </p:sp>
      <p:graphicFrame>
        <p:nvGraphicFramePr>
          <p:cNvPr id="9" name="Схема 8">
            <a:extLst>
              <a:ext uri="{FF2B5EF4-FFF2-40B4-BE49-F238E27FC236}">
                <a16:creationId xmlns:a16="http://schemas.microsoft.com/office/drawing/2014/main" id="{43ECE5E7-AF96-474B-CFA1-DC6696E8EA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0194680"/>
              </p:ext>
            </p:extLst>
          </p:nvPr>
        </p:nvGraphicFramePr>
        <p:xfrm>
          <a:off x="899592" y="1844824"/>
          <a:ext cx="669674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FDD2BF6-BF0A-C5CD-0E12-EDE35335FA70}"/>
              </a:ext>
            </a:extLst>
          </p:cNvPr>
          <p:cNvSpPr txBox="1"/>
          <p:nvPr/>
        </p:nvSpPr>
        <p:spPr>
          <a:xfrm>
            <a:off x="3851920" y="109190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YS Text"/>
                <a:cs typeface="Arial" pitchFamily="34" charset="0"/>
              </a:rPr>
              <a:t>Роль ног и таза: </a:t>
            </a: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55"/>
          <p:cNvSpPr/>
          <p:nvPr/>
        </p:nvSpPr>
        <p:spPr>
          <a:xfrm flipV="1">
            <a:off x="-32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ru-RU" dirty="0"/>
          </a:p>
        </p:txBody>
      </p:sp>
      <p:sp>
        <p:nvSpPr>
          <p:cNvPr id="131" name="Прямоугольник 15"/>
          <p:cNvSpPr/>
          <p:nvPr/>
        </p:nvSpPr>
        <p:spPr>
          <a:xfrm>
            <a:off x="-32" y="5000660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Скругленный прямоугольник 193"/>
          <p:cNvSpPr/>
          <p:nvPr/>
        </p:nvSpPr>
        <p:spPr>
          <a:xfrm>
            <a:off x="395536" y="1132178"/>
            <a:ext cx="5616624" cy="1368152"/>
          </a:xfrm>
          <a:prstGeom prst="roundRect">
            <a:avLst>
              <a:gd name="adj" fmla="val 4189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ru-RU" sz="2000" b="1" dirty="0">
                <a:solidFill>
                  <a:schemeClr val="tx1"/>
                </a:solidFill>
                <a:latin typeface="YS Text"/>
                <a:cs typeface="Times New Roman" panose="02020603050405020304" pitchFamily="18" charset="0"/>
              </a:rPr>
              <a:t>Локоть</a:t>
            </a:r>
            <a:r>
              <a:rPr lang="ru-RU" sz="1800" b="1" dirty="0">
                <a:solidFill>
                  <a:schemeClr val="tx1"/>
                </a:solidFill>
                <a:latin typeface="YS Text"/>
                <a:cs typeface="Times New Roman" panose="02020603050405020304" pitchFamily="18" charset="0"/>
              </a:rPr>
              <a:t>: </a:t>
            </a:r>
            <a:r>
              <a:rPr lang="en-US" sz="1800" dirty="0" err="1">
                <a:solidFill>
                  <a:schemeClr val="tx1"/>
                </a:solidFill>
                <a:latin typeface="YS Text"/>
                <a:ea typeface="Fira Sans" pitchFamily="34" charset="-122"/>
                <a:cs typeface="Fira Sans" pitchFamily="34" charset="-120"/>
              </a:rPr>
              <a:t>Сг</a:t>
            </a:r>
            <a:r>
              <a:rPr lang="ru-RU" sz="1800" dirty="0">
                <a:solidFill>
                  <a:schemeClr val="tx1"/>
                </a:solidFill>
                <a:latin typeface="YS Text"/>
                <a:ea typeface="Fira Sans" pitchFamily="34" charset="-122"/>
                <a:cs typeface="Fira Sans" pitchFamily="34" charset="-120"/>
              </a:rPr>
              <a:t>и</a:t>
            </a:r>
            <a:r>
              <a:rPr lang="en-US" sz="1800" dirty="0" err="1">
                <a:solidFill>
                  <a:schemeClr val="tx1"/>
                </a:solidFill>
                <a:latin typeface="YS Text"/>
                <a:ea typeface="Fira Sans" pitchFamily="34" charset="-122"/>
                <a:cs typeface="Fira Sans" pitchFamily="34" charset="-120"/>
              </a:rPr>
              <a:t>бание</a:t>
            </a:r>
            <a:r>
              <a:rPr lang="en-US" sz="1800" dirty="0">
                <a:solidFill>
                  <a:schemeClr val="tx1"/>
                </a:solidFill>
                <a:latin typeface="YS Text"/>
                <a:ea typeface="Fira Sans" pitchFamily="34" charset="-122"/>
                <a:cs typeface="Fira Sans" pitchFamily="34" charset="-120"/>
              </a:rPr>
              <a:t> и </a:t>
            </a:r>
            <a:r>
              <a:rPr lang="en-US" sz="1800" dirty="0" err="1">
                <a:solidFill>
                  <a:schemeClr val="tx1"/>
                </a:solidFill>
                <a:latin typeface="YS Text"/>
                <a:ea typeface="Fira Sans" pitchFamily="34" charset="-122"/>
                <a:cs typeface="Fira Sans" pitchFamily="34" charset="-120"/>
              </a:rPr>
              <a:t>разгибание</a:t>
            </a:r>
            <a:r>
              <a:rPr lang="en-US" sz="1800" dirty="0">
                <a:solidFill>
                  <a:schemeClr val="tx1"/>
                </a:solidFill>
                <a:latin typeface="YS Text"/>
                <a:ea typeface="Fira Sans" pitchFamily="34" charset="-122"/>
                <a:cs typeface="Fira Sans" pitchFamily="34" charset="-12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YS Text"/>
                <a:ea typeface="Fira Sans" pitchFamily="34" charset="-122"/>
                <a:cs typeface="Fira Sans" pitchFamily="34" charset="-120"/>
              </a:rPr>
              <a:t>локтя</a:t>
            </a:r>
            <a:r>
              <a:rPr lang="en-US" sz="1800" dirty="0">
                <a:solidFill>
                  <a:schemeClr val="tx1"/>
                </a:solidFill>
                <a:latin typeface="YS Text"/>
                <a:ea typeface="Fira Sans" pitchFamily="34" charset="-122"/>
                <a:cs typeface="Fira Sans" pitchFamily="34" charset="-12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YS Text"/>
                <a:ea typeface="Fira Sans" pitchFamily="34" charset="-122"/>
                <a:cs typeface="Fira Sans" pitchFamily="34" charset="-120"/>
              </a:rPr>
              <a:t>определяют</a:t>
            </a:r>
            <a:r>
              <a:rPr lang="en-US" sz="1800" dirty="0">
                <a:solidFill>
                  <a:schemeClr val="tx1"/>
                </a:solidFill>
                <a:latin typeface="YS Text"/>
                <a:ea typeface="Fira Sans" pitchFamily="34" charset="-122"/>
                <a:cs typeface="Fira Sans" pitchFamily="34" charset="-12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YS Text"/>
                <a:ea typeface="Fira Sans" pitchFamily="34" charset="-122"/>
                <a:cs typeface="Fira Sans" pitchFamily="34" charset="-120"/>
              </a:rPr>
              <a:t>скорость</a:t>
            </a:r>
            <a:r>
              <a:rPr lang="en-US" sz="1800" dirty="0">
                <a:solidFill>
                  <a:schemeClr val="tx1"/>
                </a:solidFill>
                <a:latin typeface="YS Text"/>
                <a:ea typeface="Fira Sans" pitchFamily="34" charset="-122"/>
                <a:cs typeface="Fira Sans" pitchFamily="34" charset="-120"/>
              </a:rPr>
              <a:t> и </a:t>
            </a:r>
            <a:r>
              <a:rPr lang="en-US" sz="1800" dirty="0" err="1">
                <a:solidFill>
                  <a:schemeClr val="tx1"/>
                </a:solidFill>
                <a:latin typeface="YS Text"/>
                <a:ea typeface="Fira Sans" pitchFamily="34" charset="-122"/>
                <a:cs typeface="Fira Sans" pitchFamily="34" charset="-120"/>
              </a:rPr>
              <a:t>вращение</a:t>
            </a:r>
            <a:r>
              <a:rPr lang="en-US" sz="1800" dirty="0">
                <a:solidFill>
                  <a:schemeClr val="tx1"/>
                </a:solidFill>
                <a:latin typeface="YS Text"/>
                <a:ea typeface="Fira Sans" pitchFamily="34" charset="-122"/>
                <a:cs typeface="Fira Sans" pitchFamily="34" charset="-12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YS Text"/>
                <a:ea typeface="Fira Sans" pitchFamily="34" charset="-122"/>
                <a:cs typeface="Fira Sans" pitchFamily="34" charset="-120"/>
              </a:rPr>
              <a:t>мяча</a:t>
            </a:r>
            <a:r>
              <a:rPr lang="ru-RU" b="1" dirty="0">
                <a:solidFill>
                  <a:schemeClr val="tx1"/>
                </a:solidFill>
                <a:latin typeface="YS Text"/>
                <a:ea typeface="Fira Sans" pitchFamily="34" charset="-122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Положение</a:t>
            </a:r>
            <a:r>
              <a:rPr lang="en-US" sz="1800" dirty="0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локтя</a:t>
            </a:r>
            <a:r>
              <a:rPr lang="en-US" sz="1800" dirty="0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влияет</a:t>
            </a:r>
            <a:r>
              <a:rPr lang="en-US" sz="1800" dirty="0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на</a:t>
            </a:r>
            <a:r>
              <a:rPr lang="en-US" sz="1800" dirty="0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точность</a:t>
            </a:r>
            <a:r>
              <a:rPr lang="en-US" sz="1800" dirty="0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 и </a:t>
            </a:r>
            <a:r>
              <a:rPr lang="en-US" sz="1800" dirty="0" err="1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силу</a:t>
            </a:r>
            <a:r>
              <a:rPr lang="en-US" sz="1800" dirty="0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броска</a:t>
            </a:r>
            <a:r>
              <a:rPr lang="en-US" sz="1800" dirty="0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.</a:t>
            </a:r>
            <a:endParaRPr lang="en-US" sz="1800" dirty="0">
              <a:solidFill>
                <a:schemeClr val="tx1"/>
              </a:solidFill>
              <a:latin typeface="YS Tex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7091FB-10F5-1A52-49B4-B8DAAD84D6ED}"/>
              </a:ext>
            </a:extLst>
          </p:cNvPr>
          <p:cNvSpPr txBox="1"/>
          <p:nvPr/>
        </p:nvSpPr>
        <p:spPr>
          <a:xfrm>
            <a:off x="827584" y="49087"/>
            <a:ext cx="74888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S Text"/>
                <a:cs typeface="Times New Roman" panose="02020603050405020304" pitchFamily="18" charset="0"/>
              </a:rPr>
              <a:t>Влияние положения локтя и кисти </a:t>
            </a:r>
          </a:p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S Text"/>
                <a:cs typeface="Times New Roman" panose="02020603050405020304" pitchFamily="18" charset="0"/>
              </a:rPr>
              <a:t>на технику  броска</a:t>
            </a:r>
          </a:p>
        </p:txBody>
      </p:sp>
      <p:sp>
        <p:nvSpPr>
          <p:cNvPr id="7" name="Скругленный прямоугольник 193">
            <a:extLst>
              <a:ext uri="{FF2B5EF4-FFF2-40B4-BE49-F238E27FC236}">
                <a16:creationId xmlns:a16="http://schemas.microsoft.com/office/drawing/2014/main" id="{A4CBA7B0-ACC1-554A-1436-1FE44E7E80C4}"/>
              </a:ext>
            </a:extLst>
          </p:cNvPr>
          <p:cNvSpPr/>
          <p:nvPr/>
        </p:nvSpPr>
        <p:spPr>
          <a:xfrm>
            <a:off x="3347864" y="2752424"/>
            <a:ext cx="5616624" cy="1512169"/>
          </a:xfrm>
          <a:prstGeom prst="roundRect">
            <a:avLst>
              <a:gd name="adj" fmla="val 4189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endParaRPr lang="ru-RU" sz="1800" b="1" dirty="0">
              <a:solidFill>
                <a:schemeClr val="accent5"/>
              </a:solidFill>
              <a:latin typeface="YS Text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endParaRPr lang="ru-RU" sz="1800" b="1" dirty="0">
              <a:solidFill>
                <a:schemeClr val="tx1"/>
              </a:solidFill>
              <a:latin typeface="YS Text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YS Text"/>
              </a:rPr>
              <a:t>Кисть: </a:t>
            </a:r>
            <a:r>
              <a:rPr lang="en-US" sz="1800" dirty="0" err="1">
                <a:solidFill>
                  <a:schemeClr val="tx1"/>
                </a:solidFill>
                <a:latin typeface="YS Text"/>
                <a:ea typeface="Fira Sans" pitchFamily="34" charset="-122"/>
                <a:cs typeface="Fira Sans" pitchFamily="34" charset="-120"/>
              </a:rPr>
              <a:t>Финальное</a:t>
            </a:r>
            <a:r>
              <a:rPr lang="en-US" sz="1800" dirty="0">
                <a:solidFill>
                  <a:schemeClr val="tx1"/>
                </a:solidFill>
                <a:latin typeface="YS Text"/>
                <a:ea typeface="Fira Sans" pitchFamily="34" charset="-122"/>
                <a:cs typeface="Fira Sans" pitchFamily="34" charset="-12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YS Text"/>
                <a:ea typeface="Fira Sans" pitchFamily="34" charset="-122"/>
                <a:cs typeface="Fira Sans" pitchFamily="34" charset="-120"/>
              </a:rPr>
              <a:t>движение</a:t>
            </a:r>
            <a:r>
              <a:rPr lang="en-US" sz="1800" dirty="0">
                <a:solidFill>
                  <a:schemeClr val="tx1"/>
                </a:solidFill>
                <a:latin typeface="YS Text"/>
                <a:ea typeface="Fira Sans" pitchFamily="34" charset="-122"/>
                <a:cs typeface="Fira Sans" pitchFamily="34" charset="-12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YS Text"/>
                <a:ea typeface="Fira Sans" pitchFamily="34" charset="-122"/>
                <a:cs typeface="Fira Sans" pitchFamily="34" charset="-120"/>
              </a:rPr>
              <a:t>кистью</a:t>
            </a:r>
            <a:r>
              <a:rPr lang="en-US" sz="1800" dirty="0">
                <a:solidFill>
                  <a:schemeClr val="tx1"/>
                </a:solidFill>
                <a:latin typeface="YS Text"/>
                <a:ea typeface="Fira Sans" pitchFamily="34" charset="-122"/>
                <a:cs typeface="Fira Sans" pitchFamily="34" charset="-12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YS Text"/>
                <a:ea typeface="Fira Sans" pitchFamily="34" charset="-122"/>
                <a:cs typeface="Fira Sans" pitchFamily="34" charset="-120"/>
              </a:rPr>
              <a:t>придаёт</a:t>
            </a:r>
            <a:r>
              <a:rPr lang="en-US" sz="1800" dirty="0">
                <a:solidFill>
                  <a:schemeClr val="tx1"/>
                </a:solidFill>
                <a:latin typeface="YS Text"/>
                <a:ea typeface="Fira Sans" pitchFamily="34" charset="-122"/>
                <a:cs typeface="Fira Sans" pitchFamily="34" charset="-12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YS Text"/>
                <a:ea typeface="Fira Sans" pitchFamily="34" charset="-122"/>
                <a:cs typeface="Fira Sans" pitchFamily="34" charset="-120"/>
              </a:rPr>
              <a:t>мячу</a:t>
            </a:r>
            <a:r>
              <a:rPr lang="en-US" sz="1800" dirty="0">
                <a:solidFill>
                  <a:schemeClr val="tx1"/>
                </a:solidFill>
                <a:latin typeface="YS Text"/>
                <a:ea typeface="Fira Sans" pitchFamily="34" charset="-122"/>
                <a:cs typeface="Fira Sans" pitchFamily="34" charset="-12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YS Text"/>
                <a:ea typeface="Fira Sans" pitchFamily="34" charset="-122"/>
                <a:cs typeface="Fira Sans" pitchFamily="34" charset="-120"/>
              </a:rPr>
              <a:t>вращение</a:t>
            </a:r>
            <a:r>
              <a:rPr lang="en-US" sz="1800" dirty="0">
                <a:solidFill>
                  <a:schemeClr val="tx1"/>
                </a:solidFill>
                <a:latin typeface="YS Text"/>
                <a:ea typeface="Fira Sans" pitchFamily="34" charset="-122"/>
                <a:cs typeface="Fira Sans" pitchFamily="34" charset="-120"/>
              </a:rPr>
              <a:t> и </a:t>
            </a:r>
            <a:r>
              <a:rPr lang="en-US" sz="1800" dirty="0" err="1">
                <a:solidFill>
                  <a:schemeClr val="tx1"/>
                </a:solidFill>
                <a:latin typeface="YS Text"/>
                <a:ea typeface="Fira Sans" pitchFamily="34" charset="-122"/>
                <a:cs typeface="Fira Sans" pitchFamily="34" charset="-120"/>
              </a:rPr>
              <a:t>точность</a:t>
            </a:r>
            <a:r>
              <a:rPr lang="en-US" sz="1800" dirty="0">
                <a:solidFill>
                  <a:schemeClr val="tx1"/>
                </a:solidFill>
                <a:latin typeface="YS Text"/>
                <a:ea typeface="Fira Sans" pitchFamily="34" charset="-122"/>
                <a:cs typeface="Fira Sans" pitchFamily="34" charset="-12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YS Text"/>
                <a:ea typeface="Fira Sans" pitchFamily="34" charset="-122"/>
                <a:cs typeface="Fira Sans" pitchFamily="34" charset="-120"/>
              </a:rPr>
              <a:t>направления</a:t>
            </a:r>
            <a:r>
              <a:rPr lang="ru-RU" sz="1800" dirty="0">
                <a:solidFill>
                  <a:schemeClr val="tx1"/>
                </a:solidFill>
                <a:latin typeface="YS Text"/>
                <a:ea typeface="Fira Sans" pitchFamily="34" charset="-122"/>
                <a:cs typeface="Fira Sans" pitchFamily="34" charset="-120"/>
              </a:rPr>
              <a:t>. </a:t>
            </a:r>
            <a:r>
              <a:rPr lang="en-US" sz="1800" dirty="0" err="1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Кисть</a:t>
            </a:r>
            <a:r>
              <a:rPr lang="en-US" sz="1800" dirty="0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должна</a:t>
            </a:r>
            <a:r>
              <a:rPr lang="en-US" sz="1800" dirty="0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быть</a:t>
            </a:r>
            <a:r>
              <a:rPr lang="en-US" sz="1800" dirty="0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расслабленной</a:t>
            </a:r>
            <a:r>
              <a:rPr lang="en-US" sz="1800" dirty="0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мяч</a:t>
            </a:r>
            <a:r>
              <a:rPr lang="en-US" sz="1800" dirty="0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должен</a:t>
            </a:r>
            <a:r>
              <a:rPr lang="en-US" sz="1800" dirty="0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удерживаться</a:t>
            </a:r>
            <a:r>
              <a:rPr lang="en-US" sz="1800" dirty="0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кончиками</a:t>
            </a:r>
            <a:r>
              <a:rPr lang="en-US" sz="1800" dirty="0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пальцев</a:t>
            </a:r>
            <a:r>
              <a:rPr lang="en-US" sz="1800" dirty="0">
                <a:solidFill>
                  <a:schemeClr val="tx1"/>
                </a:solidFill>
                <a:latin typeface="YS Text"/>
                <a:ea typeface="Roboto" pitchFamily="34" charset="-122"/>
                <a:cs typeface="Roboto" pitchFamily="34" charset="-120"/>
              </a:rPr>
              <a:t>.</a:t>
            </a:r>
            <a:endParaRPr lang="en-US" sz="1800" dirty="0">
              <a:solidFill>
                <a:schemeClr val="tx1"/>
              </a:solidFill>
              <a:latin typeface="YS Text"/>
            </a:endParaRPr>
          </a:p>
          <a:p>
            <a:pPr algn="just"/>
            <a:endParaRPr lang="ru-RU" dirty="0">
              <a:solidFill>
                <a:schemeClr val="accent5"/>
              </a:solidFill>
              <a:latin typeface="YS Text"/>
              <a:ea typeface="Fira Sans" pitchFamily="34" charset="-122"/>
              <a:cs typeface="Fira Sans" pitchFamily="34" charset="-120"/>
            </a:endParaRPr>
          </a:p>
          <a:p>
            <a:pPr algn="just"/>
            <a:endParaRPr lang="ru-RU" sz="1800" dirty="0">
              <a:solidFill>
                <a:schemeClr val="tx1"/>
              </a:solidFill>
              <a:latin typeface="YS Text"/>
            </a:endParaRPr>
          </a:p>
          <a:p>
            <a:pPr algn="just"/>
            <a:endParaRPr lang="ru-RU" sz="1800" b="1" dirty="0">
              <a:solidFill>
                <a:schemeClr val="tx1"/>
              </a:solidFill>
              <a:latin typeface="YS Text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71B4199-7C9D-0098-7DF4-7DE5E8B15A8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2752424"/>
            <a:ext cx="1276350" cy="3810000"/>
          </a:xfrm>
          <a:prstGeom prst="rect">
            <a:avLst/>
          </a:prstGeom>
          <a:ln w="127000" cap="rnd">
            <a:solidFill>
              <a:schemeClr val="accent5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8162682F-6DAE-359D-8E3F-4808ED7B89AB}"/>
              </a:ext>
            </a:extLst>
          </p:cNvPr>
          <p:cNvCxnSpPr>
            <a:cxnSpLocks/>
          </p:cNvCxnSpPr>
          <p:nvPr/>
        </p:nvCxnSpPr>
        <p:spPr>
          <a:xfrm flipH="1" flipV="1">
            <a:off x="2555776" y="3140968"/>
            <a:ext cx="792088" cy="3625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F85D45D6-1347-1997-1CAD-BED5918248AF}"/>
              </a:ext>
            </a:extLst>
          </p:cNvPr>
          <p:cNvCxnSpPr>
            <a:cxnSpLocks/>
          </p:cNvCxnSpPr>
          <p:nvPr/>
        </p:nvCxnSpPr>
        <p:spPr>
          <a:xfrm>
            <a:off x="1115616" y="2500330"/>
            <a:ext cx="1080120" cy="9286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7434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55"/>
          <p:cNvSpPr/>
          <p:nvPr/>
        </p:nvSpPr>
        <p:spPr>
          <a:xfrm flipV="1">
            <a:off x="-32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7091FB-10F5-1A52-49B4-B8DAAD84D6ED}"/>
              </a:ext>
            </a:extLst>
          </p:cNvPr>
          <p:cNvSpPr txBox="1"/>
          <p:nvPr/>
        </p:nvSpPr>
        <p:spPr>
          <a:xfrm>
            <a:off x="395536" y="-55865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YS Text"/>
                <a:cs typeface="Times New Roman" panose="02020603050405020304" pitchFamily="18" charset="0"/>
              </a:rPr>
              <a:t>Траектория мяча и точка выпуска </a:t>
            </a:r>
          </a:p>
          <a:p>
            <a:pPr algn="ctr"/>
            <a:r>
              <a:rPr lang="ru-RU" sz="2800" b="1" dirty="0">
                <a:latin typeface="YS Text"/>
                <a:cs typeface="Times New Roman" panose="02020603050405020304" pitchFamily="18" charset="0"/>
              </a:rPr>
              <a:t>при броске в баскетболе</a:t>
            </a:r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92D2F376-F764-0A89-64F6-5FCC5424B9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9871610"/>
              </p:ext>
            </p:extLst>
          </p:nvPr>
        </p:nvGraphicFramePr>
        <p:xfrm>
          <a:off x="2069725" y="1307415"/>
          <a:ext cx="4685182" cy="3321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F2A5FFE-ED49-4A8A-6C6F-E72E35D499DE}"/>
              </a:ext>
            </a:extLst>
          </p:cNvPr>
          <p:cNvSpPr txBox="1"/>
          <p:nvPr/>
        </p:nvSpPr>
        <p:spPr>
          <a:xfrm>
            <a:off x="83624" y="2790220"/>
            <a:ext cx="2665964" cy="2926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ts val="1700"/>
              </a:lnSpc>
              <a:buNone/>
            </a:pPr>
            <a:r>
              <a:rPr lang="ru-RU" sz="1600" dirty="0">
                <a:latin typeface="YS Text"/>
                <a:ea typeface="Fira Sans" pitchFamily="34" charset="-122"/>
                <a:cs typeface="Fira Sans" pitchFamily="34" charset="-120"/>
              </a:rPr>
              <a:t> Мяч выпускается на высоте</a:t>
            </a:r>
          </a:p>
          <a:p>
            <a:pPr marL="0" indent="0">
              <a:lnSpc>
                <a:spcPts val="1700"/>
              </a:lnSpc>
              <a:buNone/>
            </a:pPr>
            <a:r>
              <a:rPr lang="ru-RU" sz="1600" dirty="0">
                <a:latin typeface="YS Text"/>
                <a:ea typeface="Fira Sans" pitchFamily="34" charset="-122"/>
                <a:cs typeface="Fira Sans" pitchFamily="34" charset="-120"/>
              </a:rPr>
              <a:t> примерно 2,2÷2,5 метра от</a:t>
            </a:r>
          </a:p>
          <a:p>
            <a:pPr marL="0" indent="0">
              <a:lnSpc>
                <a:spcPts val="1700"/>
              </a:lnSpc>
              <a:buNone/>
            </a:pPr>
            <a:r>
              <a:rPr lang="ru-RU" sz="1600" dirty="0">
                <a:latin typeface="YS Text"/>
                <a:ea typeface="Fira Sans" pitchFamily="34" charset="-122"/>
                <a:cs typeface="Fira Sans" pitchFamily="34" charset="-120"/>
              </a:rPr>
              <a:t> пола для игроков среднего</a:t>
            </a:r>
          </a:p>
          <a:p>
            <a:pPr marL="0" indent="0">
              <a:lnSpc>
                <a:spcPts val="1700"/>
              </a:lnSpc>
              <a:buNone/>
            </a:pPr>
            <a:r>
              <a:rPr lang="ru-RU" sz="1600" dirty="0">
                <a:latin typeface="YS Text"/>
                <a:ea typeface="Fira Sans" pitchFamily="34" charset="-122"/>
                <a:cs typeface="Fira Sans" pitchFamily="34" charset="-120"/>
              </a:rPr>
              <a:t> роста (180÷200 см).</a:t>
            </a:r>
          </a:p>
          <a:p>
            <a:pPr marL="0" indent="0">
              <a:lnSpc>
                <a:spcPts val="1700"/>
              </a:lnSpc>
              <a:buNone/>
            </a:pPr>
            <a:r>
              <a:rPr lang="ru-RU" sz="1600" dirty="0">
                <a:latin typeface="YS Text"/>
                <a:ea typeface="Fira Sans" pitchFamily="34" charset="-122"/>
                <a:cs typeface="Fira Sans" pitchFamily="34" charset="-120"/>
              </a:rPr>
              <a:t>Максимальная высота дуги траектории мяча над кольцом составляет примерно 0,5÷1,5 метра. Исследования показывают, что оптимальная высота дуги для максимальной точности — около 1,0÷1,2 метра над кольцом.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D8BD45A-DEBE-B09B-F8E6-7C67D395F176}"/>
              </a:ext>
            </a:extLst>
          </p:cNvPr>
          <p:cNvSpPr txBox="1"/>
          <p:nvPr/>
        </p:nvSpPr>
        <p:spPr>
          <a:xfrm>
            <a:off x="6233963" y="1556480"/>
            <a:ext cx="2507045" cy="2490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ts val="1700"/>
              </a:lnSpc>
              <a:buNone/>
            </a:pPr>
            <a:r>
              <a:rPr lang="ru-RU" sz="1600" dirty="0">
                <a:latin typeface="YS Text"/>
              </a:rPr>
              <a:t>Угол выпуска мяча относительно горизонтали должен составлять 45</a:t>
            </a:r>
            <a:r>
              <a:rPr lang="ru-RU" sz="1600" dirty="0">
                <a:latin typeface="YS Text"/>
                <a:ea typeface="Fira Sans" pitchFamily="34" charset="-122"/>
                <a:cs typeface="Fira Sans" pitchFamily="34" charset="-120"/>
              </a:rPr>
              <a:t>÷</a:t>
            </a:r>
            <a:r>
              <a:rPr lang="ru-RU" sz="1600" dirty="0">
                <a:latin typeface="YS Text"/>
              </a:rPr>
              <a:t>55 градусов.</a:t>
            </a:r>
          </a:p>
          <a:p>
            <a:pPr marL="0" indent="0">
              <a:lnSpc>
                <a:spcPts val="1700"/>
              </a:lnSpc>
              <a:buNone/>
            </a:pPr>
            <a:r>
              <a:rPr lang="ru-RU" sz="1600" dirty="0">
                <a:latin typeface="YS Text"/>
              </a:rPr>
              <a:t>Идеальный угол входа мяча в кольцо составляет 43</a:t>
            </a:r>
            <a:r>
              <a:rPr lang="ru-RU" sz="1600" dirty="0">
                <a:latin typeface="YS Text"/>
                <a:ea typeface="Fira Sans" pitchFamily="34" charset="-122"/>
                <a:cs typeface="Fira Sans" pitchFamily="34" charset="-120"/>
              </a:rPr>
              <a:t>÷</a:t>
            </a:r>
            <a:r>
              <a:rPr lang="ru-RU" sz="1600" dirty="0">
                <a:latin typeface="YS Text"/>
              </a:rPr>
              <a:t>47 градусов. Это обеспечивает мягкое касание ободка и увеличивает вероятность попадания.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C51A7E0-452B-A445-8CFA-8208B1C161C8}"/>
              </a:ext>
            </a:extLst>
          </p:cNvPr>
          <p:cNvSpPr txBox="1"/>
          <p:nvPr/>
        </p:nvSpPr>
        <p:spPr>
          <a:xfrm>
            <a:off x="3869113" y="4780265"/>
            <a:ext cx="5023368" cy="2054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ts val="1700"/>
              </a:lnSpc>
              <a:buNone/>
            </a:pPr>
            <a:r>
              <a:rPr lang="ru-RU" sz="1600" dirty="0">
                <a:latin typeface="YS Text"/>
              </a:rPr>
              <a:t>Ближняя дистанция (до 3 метров): Высота дуги может быть меньше (0,5</a:t>
            </a:r>
            <a:r>
              <a:rPr lang="ru-RU" sz="1600" dirty="0">
                <a:latin typeface="YS Text"/>
                <a:ea typeface="Fira Sans" pitchFamily="34" charset="-122"/>
                <a:cs typeface="Fira Sans" pitchFamily="34" charset="-120"/>
              </a:rPr>
              <a:t>÷</a:t>
            </a:r>
            <a:r>
              <a:rPr lang="ru-RU" sz="1600" dirty="0">
                <a:latin typeface="YS Text"/>
              </a:rPr>
              <a:t>0,8 метра), так как мяч летит быстрее и требует меньшего усилия.</a:t>
            </a:r>
          </a:p>
          <a:p>
            <a:pPr marL="0" indent="0">
              <a:lnSpc>
                <a:spcPts val="1700"/>
              </a:lnSpc>
              <a:buNone/>
            </a:pPr>
            <a:r>
              <a:rPr lang="ru-RU" sz="1600" dirty="0">
                <a:latin typeface="YS Text"/>
              </a:rPr>
              <a:t>Средняя дистанция (3</a:t>
            </a:r>
            <a:r>
              <a:rPr lang="ru-RU" sz="1600" dirty="0">
                <a:latin typeface="YS Text"/>
                <a:ea typeface="Fira Sans" pitchFamily="34" charset="-122"/>
                <a:cs typeface="Fira Sans" pitchFamily="34" charset="-120"/>
              </a:rPr>
              <a:t>÷</a:t>
            </a:r>
            <a:r>
              <a:rPr lang="ru-RU" sz="1600" dirty="0">
                <a:latin typeface="YS Text"/>
              </a:rPr>
              <a:t>6 метров): Высота дуги увеличивается до 1,0</a:t>
            </a:r>
            <a:r>
              <a:rPr lang="ru-RU" sz="1600" dirty="0">
                <a:latin typeface="YS Text"/>
                <a:ea typeface="Fira Sans" pitchFamily="34" charset="-122"/>
                <a:cs typeface="Fira Sans" pitchFamily="34" charset="-120"/>
              </a:rPr>
              <a:t>÷</a:t>
            </a:r>
            <a:r>
              <a:rPr lang="ru-RU" sz="1600" dirty="0">
                <a:latin typeface="YS Text"/>
              </a:rPr>
              <a:t>1,2 метра, а угол выпуска остается в диапазоне 45</a:t>
            </a:r>
            <a:r>
              <a:rPr lang="ru-RU" sz="1600" dirty="0">
                <a:latin typeface="YS Text"/>
                <a:ea typeface="Fira Sans" pitchFamily="34" charset="-122"/>
                <a:cs typeface="Fira Sans" pitchFamily="34" charset="-120"/>
              </a:rPr>
              <a:t>÷</a:t>
            </a:r>
            <a:r>
              <a:rPr lang="ru-RU" sz="1600" dirty="0">
                <a:latin typeface="YS Text"/>
              </a:rPr>
              <a:t>55 градусов.</a:t>
            </a:r>
          </a:p>
          <a:p>
            <a:pPr marL="0" indent="0">
              <a:lnSpc>
                <a:spcPts val="1700"/>
              </a:lnSpc>
              <a:buNone/>
            </a:pPr>
            <a:r>
              <a:rPr lang="ru-RU" sz="1600" dirty="0">
                <a:latin typeface="YS Text"/>
              </a:rPr>
              <a:t> Трехочковая дистанция (6,75</a:t>
            </a:r>
            <a:r>
              <a:rPr lang="ru-RU" sz="1600" dirty="0">
                <a:latin typeface="YS Text"/>
                <a:ea typeface="Fira Sans" pitchFamily="34" charset="-122"/>
                <a:cs typeface="Fira Sans" pitchFamily="34" charset="-120"/>
              </a:rPr>
              <a:t>÷</a:t>
            </a:r>
            <a:r>
              <a:rPr lang="ru-RU" sz="1600" dirty="0">
                <a:latin typeface="YS Text"/>
              </a:rPr>
              <a:t>7,24 метра): Высота дуги может достигать 1,2</a:t>
            </a:r>
            <a:r>
              <a:rPr lang="ru-RU" sz="1600" dirty="0">
                <a:latin typeface="YS Text"/>
                <a:ea typeface="Fira Sans" pitchFamily="34" charset="-122"/>
                <a:cs typeface="Fira Sans" pitchFamily="34" charset="-120"/>
              </a:rPr>
              <a:t>÷</a:t>
            </a:r>
            <a:r>
              <a:rPr lang="ru-RU" sz="1600" dirty="0">
                <a:latin typeface="YS Text"/>
              </a:rPr>
              <a:t>1,5 метра, а угол выпуска остается в пределах 45</a:t>
            </a:r>
            <a:r>
              <a:rPr lang="ru-RU" sz="1600" dirty="0">
                <a:latin typeface="YS Text"/>
                <a:ea typeface="Fira Sans" pitchFamily="34" charset="-122"/>
                <a:cs typeface="Fira Sans" pitchFamily="34" charset="-120"/>
              </a:rPr>
              <a:t>÷</a:t>
            </a:r>
            <a:r>
              <a:rPr lang="ru-RU" sz="1600" dirty="0">
                <a:latin typeface="YS Text"/>
              </a:rPr>
              <a:t>55 градусов.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39E364-491A-2AEF-E1E3-318C772FB582}"/>
              </a:ext>
            </a:extLst>
          </p:cNvPr>
          <p:cNvSpPr txBox="1"/>
          <p:nvPr/>
        </p:nvSpPr>
        <p:spPr>
          <a:xfrm>
            <a:off x="670209" y="242088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YS Text"/>
              </a:rPr>
              <a:t>1. ВЫСОТА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6CE6D75-F703-D6FC-62D0-EC51DDA5D3BD}"/>
              </a:ext>
            </a:extLst>
          </p:cNvPr>
          <p:cNvSpPr txBox="1"/>
          <p:nvPr/>
        </p:nvSpPr>
        <p:spPr>
          <a:xfrm>
            <a:off x="6660232" y="1227745"/>
            <a:ext cx="1340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YS Text"/>
              </a:rPr>
              <a:t>2. УГОЛ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5623A12-751C-CB62-4E5B-8A2DD72FC3EF}"/>
              </a:ext>
            </a:extLst>
          </p:cNvPr>
          <p:cNvSpPr txBox="1"/>
          <p:nvPr/>
        </p:nvSpPr>
        <p:spPr>
          <a:xfrm>
            <a:off x="5499207" y="4424361"/>
            <a:ext cx="1971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YS Text"/>
              </a:rPr>
              <a:t>3. РАССТОЯНИЕ</a:t>
            </a:r>
          </a:p>
        </p:txBody>
      </p:sp>
    </p:spTree>
    <p:extLst>
      <p:ext uri="{BB962C8B-B14F-4D97-AF65-F5344CB8AC3E}">
        <p14:creationId xmlns:p14="http://schemas.microsoft.com/office/powerpoint/2010/main" val="2883042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</TotalTime>
  <Words>849</Words>
  <Application>Microsoft Office PowerPoint</Application>
  <PresentationFormat>Экран (4:3)</PresentationFormat>
  <Paragraphs>77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YS Text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Рифан Байрамов</cp:lastModifiedBy>
  <cp:revision>163</cp:revision>
  <dcterms:created xsi:type="dcterms:W3CDTF">2010-11-26T09:48:13Z</dcterms:created>
  <dcterms:modified xsi:type="dcterms:W3CDTF">2025-03-18T20:30:38Z</dcterms:modified>
</cp:coreProperties>
</file>