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2" r:id="rId1"/>
  </p:sldMasterIdLst>
  <p:sldIdLst>
    <p:sldId id="274" r:id="rId2"/>
    <p:sldId id="269" r:id="rId3"/>
    <p:sldId id="265" r:id="rId4"/>
    <p:sldId id="270" r:id="rId5"/>
    <p:sldId id="271" r:id="rId6"/>
    <p:sldId id="257" r:id="rId7"/>
    <p:sldId id="260" r:id="rId8"/>
    <p:sldId id="272" r:id="rId9"/>
    <p:sldId id="259" r:id="rId10"/>
    <p:sldId id="273" r:id="rId11"/>
    <p:sldId id="275" r:id="rId12"/>
    <p:sldId id="276" r:id="rId13"/>
    <p:sldId id="27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66FF"/>
    <a:srgbClr val="0000FF"/>
    <a:srgbClr val="FF9999"/>
    <a:srgbClr val="FF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4420" autoAdjust="0"/>
    <p:restoredTop sz="94660"/>
  </p:normalViewPr>
  <p:slideViewPr>
    <p:cSldViewPr>
      <p:cViewPr>
        <p:scale>
          <a:sx n="80" d="100"/>
          <a:sy n="80" d="100"/>
        </p:scale>
        <p:origin x="-1378" y="-12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7FF9E-3DEB-440B-8CC4-11F9D35C61D7}" type="datetimeFigureOut">
              <a:rPr lang="ru-RU" smtClean="0"/>
              <a:pPr/>
              <a:t>19.03.2025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1DA5503-2514-461D-A210-1367E7C35A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7FF9E-3DEB-440B-8CC4-11F9D35C61D7}" type="datetimeFigureOut">
              <a:rPr lang="ru-RU" smtClean="0"/>
              <a:pPr/>
              <a:t>19.03.2025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5503-2514-461D-A210-1367E7C35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E1DA5503-2514-461D-A210-1367E7C35A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7FF9E-3DEB-440B-8CC4-11F9D35C61D7}" type="datetimeFigureOut">
              <a:rPr lang="ru-RU" smtClean="0"/>
              <a:pPr/>
              <a:t>19.03.2025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7FF9E-3DEB-440B-8CC4-11F9D35C61D7}" type="datetimeFigureOut">
              <a:rPr lang="ru-RU" smtClean="0"/>
              <a:pPr/>
              <a:t>19.03.2025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E1DA5503-2514-461D-A210-1367E7C35A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7FF9E-3DEB-440B-8CC4-11F9D35C61D7}" type="datetimeFigureOut">
              <a:rPr lang="ru-RU" smtClean="0"/>
              <a:pPr/>
              <a:t>19.03.2025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1DA5503-2514-461D-A210-1367E7C35A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3C47FF9E-3DEB-440B-8CC4-11F9D35C61D7}" type="datetimeFigureOut">
              <a:rPr lang="ru-RU" smtClean="0"/>
              <a:pPr/>
              <a:t>19.03.2025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5503-2514-461D-A210-1367E7C35A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7FF9E-3DEB-440B-8CC4-11F9D35C61D7}" type="datetimeFigureOut">
              <a:rPr lang="ru-RU" smtClean="0"/>
              <a:pPr/>
              <a:t>19.03.2025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E1DA5503-2514-461D-A210-1367E7C35A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7FF9E-3DEB-440B-8CC4-11F9D35C61D7}" type="datetimeFigureOut">
              <a:rPr lang="ru-RU" smtClean="0"/>
              <a:pPr/>
              <a:t>19.03.2025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E1DA5503-2514-461D-A210-1367E7C35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7FF9E-3DEB-440B-8CC4-11F9D35C61D7}" type="datetimeFigureOut">
              <a:rPr lang="ru-RU" smtClean="0"/>
              <a:pPr/>
              <a:t>19.03.2025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1DA5503-2514-461D-A210-1367E7C35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1DA5503-2514-461D-A210-1367E7C35A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7FF9E-3DEB-440B-8CC4-11F9D35C61D7}" type="datetimeFigureOut">
              <a:rPr lang="ru-RU" smtClean="0"/>
              <a:pPr/>
              <a:t>19.03.2025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E1DA5503-2514-461D-A210-1367E7C35A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3C47FF9E-3DEB-440B-8CC4-11F9D35C61D7}" type="datetimeFigureOut">
              <a:rPr lang="ru-RU" smtClean="0"/>
              <a:pPr/>
              <a:t>19.03.2025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3C47FF9E-3DEB-440B-8CC4-11F9D35C61D7}" type="datetimeFigureOut">
              <a:rPr lang="ru-RU" smtClean="0"/>
              <a:pPr/>
              <a:t>19.03.2025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1DA5503-2514-461D-A210-1367E7C35A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941168"/>
            <a:ext cx="7596336" cy="1752600"/>
          </a:xfrm>
        </p:spPr>
        <p:txBody>
          <a:bodyPr>
            <a:noAutofit/>
          </a:bodyPr>
          <a:lstStyle/>
          <a:p>
            <a:pPr algn="r"/>
            <a:r>
              <a:rPr lang="ru-RU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Работу выполнил </a:t>
            </a:r>
            <a:r>
              <a:rPr lang="ru-RU" sz="11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Болдырев</a:t>
            </a:r>
            <a:r>
              <a:rPr lang="ru-RU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Е.Е</a:t>
            </a:r>
            <a:endParaRPr lang="ru-RU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Студент 205 группы ФГБОУ ВО «ВГАФК»</a:t>
            </a:r>
          </a:p>
          <a:p>
            <a:pPr algn="r"/>
            <a:r>
              <a:rPr lang="ru-RU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Руководители:</a:t>
            </a:r>
          </a:p>
          <a:p>
            <a:pPr algn="r"/>
            <a:r>
              <a:rPr lang="ru-RU" sz="11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Лущик</a:t>
            </a:r>
            <a:r>
              <a:rPr lang="ru-RU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И.В., доцент кафедры </a:t>
            </a:r>
            <a:r>
              <a:rPr lang="ru-RU" sz="11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ТиТФКиС</a:t>
            </a:r>
            <a:r>
              <a:rPr lang="ru-RU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ФГБОУ ВО «ВГАФК» </a:t>
            </a:r>
            <a:r>
              <a:rPr lang="ru-RU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Абдрахманова</a:t>
            </a:r>
            <a:r>
              <a:rPr lang="ru-RU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И.В., доцент кафедры </a:t>
            </a:r>
            <a:r>
              <a:rPr lang="ru-RU" sz="11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ТиТФКиС</a:t>
            </a:r>
            <a:r>
              <a:rPr lang="ru-RU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ФГБОУ ВО «ВГАФК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»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340768"/>
            <a:ext cx="8458200" cy="1222375"/>
          </a:xfrm>
          <a:effectLst/>
        </p:spPr>
        <p:txBody>
          <a:bodyPr>
            <a:normAutofit fontScale="90000"/>
          </a:bodyPr>
          <a:lstStyle/>
          <a:p>
            <a:pPr algn="ctr"/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42853"/>
            <a:ext cx="84296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МИНИСТЕРСТВО СПОРТА РОССИЙСКОЙ ФЕДЕРАЦИИ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Федеральное государственное бюджетное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Образовательное учреждение высшего образования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«ВОЛГОГРАДСКАЯ ГОСУДАРСТВЕННАЯ АКАДЕМИЯФИЗИЧЕСКОЙКУЛЬТУРЫ»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(ФГБОУ ВО «ВГАФК»)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28794" y="2786058"/>
            <a:ext cx="63579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Биомеханические аспекты </a:t>
            </a:r>
          </a:p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технико-тактических действий в дзюдо (приём «подсечка»)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0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492896"/>
            <a:ext cx="1640757" cy="36461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85728"/>
            <a:ext cx="6073775" cy="922020"/>
          </a:xfr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Заключение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1645" y="1409065"/>
            <a:ext cx="8214995" cy="2307590"/>
          </a:xfr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Снижение нагрузки и риска </a:t>
            </a:r>
            <a:r>
              <a:rPr lang="ru-RU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травмирования</a:t>
            </a: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в результате: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технической  </a:t>
            </a: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отработки, 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уклона на подготовку суставов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оптимизации техники приема </a:t>
            </a:r>
            <a:endParaRPr lang="ru-RU" sz="2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3786190"/>
            <a:ext cx="2895600" cy="29432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трелка вниз 15"/>
          <p:cNvSpPr/>
          <p:nvPr/>
        </p:nvSpPr>
        <p:spPr>
          <a:xfrm>
            <a:off x="3347864" y="1052736"/>
            <a:ext cx="1872208" cy="2876330"/>
          </a:xfrm>
          <a:prstGeom prst="downArrow">
            <a:avLst/>
          </a:prstGeom>
          <a:solidFill>
            <a:srgbClr val="6666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219200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3554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57760"/>
            <a:ext cx="9144000" cy="200024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28596" y="214290"/>
            <a:ext cx="8215370" cy="857256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1214422"/>
            <a:ext cx="8215370" cy="107157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3929066"/>
            <a:ext cx="8429684" cy="857256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57158" y="214290"/>
            <a:ext cx="85011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Развитие IT-технологий позволяет более точно контролировать биомеханические параметры движений в дзюдо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57158" y="1268760"/>
            <a:ext cx="83246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 помощью специальных программ можно рассчитать биомеханические показатели техники двигательных действий (пространственные, пространственно-временные, временные, определить общий центр тяжести массы).</a:t>
            </a:r>
            <a:endPara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4005064"/>
            <a:ext cx="85011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Такой подход способствует более глубокому пониманию биомеханики, повышает эффективность тренировок и, в конечном итоге, может привести к лучшим результатам на соревнованиях.</a:t>
            </a:r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28596" y="2348880"/>
            <a:ext cx="8215370" cy="937244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28596" y="2357430"/>
            <a:ext cx="8391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Также программные средства позволяют представить материал в цифровом и графическом виде, увеличить количество и скорость обработки видеокадров, получить более полную информацию о количественной структуре движения.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285992"/>
            <a:ext cx="7613524" cy="1428752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i="1" dirty="0">
              <a:solidFill>
                <a:srgbClr val="92D050"/>
              </a:solidFill>
            </a:endParaRPr>
          </a:p>
        </p:txBody>
      </p:sp>
      <p:pic>
        <p:nvPicPr>
          <p:cNvPr id="24578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3714752"/>
            <a:ext cx="6500858" cy="2105026"/>
          </a:xfrm>
          <a:prstGeom prst="rect">
            <a:avLst/>
          </a:prstGeom>
          <a:noFill/>
        </p:spPr>
      </p:pic>
      <p:sp>
        <p:nvSpPr>
          <p:cNvPr id="7" name="Овал 6"/>
          <p:cNvSpPr/>
          <p:nvPr/>
        </p:nvSpPr>
        <p:spPr>
          <a:xfrm>
            <a:off x="1500166" y="1357298"/>
            <a:ext cx="6572296" cy="857256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785918" y="1500174"/>
            <a:ext cx="6072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Используемая литература: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214414" y="2571744"/>
            <a:ext cx="6786610" cy="1214446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Прокопенко А.Ю.</a:t>
            </a:r>
            <a:b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Биомеханические аспекты технико-тактических действий в дзюдо</a:t>
            </a:r>
            <a:r>
              <a:rPr lang="ru-RU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4071934" y="2214554"/>
            <a:ext cx="928694" cy="357190"/>
          </a:xfrm>
          <a:prstGeom prst="down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2428860" y="214290"/>
            <a:ext cx="3500462" cy="2428892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714612" y="1285860"/>
            <a:ext cx="292895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</a:p>
          <a:p>
            <a:pPr algn="ctr"/>
            <a:endParaRPr lang="ru-RU" dirty="0"/>
          </a:p>
        </p:txBody>
      </p:sp>
      <p:pic>
        <p:nvPicPr>
          <p:cNvPr id="25602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4429132"/>
            <a:ext cx="2500330" cy="2273285"/>
          </a:xfrm>
          <a:prstGeom prst="rect">
            <a:avLst/>
          </a:prstGeom>
          <a:noFill/>
        </p:spPr>
      </p:pic>
      <p:pic>
        <p:nvPicPr>
          <p:cNvPr id="25604" name="Picture 4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571744"/>
            <a:ext cx="8858312" cy="1785950"/>
          </a:xfrm>
          <a:prstGeom prst="rect">
            <a:avLst/>
          </a:prstGeom>
          <a:noFill/>
        </p:spPr>
      </p:pic>
      <p:pic>
        <p:nvPicPr>
          <p:cNvPr id="25606" name="Picture 6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4572008"/>
            <a:ext cx="3767077" cy="2143116"/>
          </a:xfrm>
          <a:prstGeom prst="rect">
            <a:avLst/>
          </a:prstGeom>
          <a:noFill/>
        </p:spPr>
      </p:pic>
      <p:pic>
        <p:nvPicPr>
          <p:cNvPr id="25608" name="Picture 8" descr="Picture backgr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78" y="142852"/>
            <a:ext cx="2024035" cy="20240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188640"/>
            <a:ext cx="5297016" cy="576064"/>
          </a:xfr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Введение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268760"/>
            <a:ext cx="6819528" cy="504056"/>
          </a:xfrm>
          <a:solidFill>
            <a:srgbClr val="0000FF"/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Эффективная </a:t>
            </a:r>
            <a:r>
              <a:rPr lang="ru-RU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технико-тактическая подготовка в дзюдо </a:t>
            </a:r>
            <a:endParaRPr lang="ru-RU" sz="18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4143380"/>
            <a:ext cx="6408712" cy="523220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420370" lvl="0" indent="-384175" algn="ctr">
              <a:spcBef>
                <a:spcPct val="20000"/>
              </a:spcBef>
              <a:buClr>
                <a:srgbClr val="6EA0B0"/>
              </a:buClr>
              <a:buSzPct val="80000"/>
            </a:pP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Биомеханический анализ действий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endParaRPr lang="ru-RU" sz="28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3203848" y="1772816"/>
            <a:ext cx="792088" cy="1080120"/>
          </a:xfrm>
          <a:prstGeom prst="down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2857496"/>
            <a:ext cx="4143404" cy="571504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Достижение </a:t>
            </a:r>
            <a:r>
              <a:rPr lang="ru-RU" dirty="0">
                <a:latin typeface="Arial" pitchFamily="34" charset="0"/>
                <a:cs typeface="Arial" pitchFamily="34" charset="0"/>
              </a:rPr>
              <a:t>высоких результатов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5500702"/>
            <a:ext cx="4536504" cy="936104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Понимание физических аспектов, успешное выполнение тактических приемов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1714480" y="4714884"/>
            <a:ext cx="792088" cy="722930"/>
          </a:xfrm>
          <a:prstGeom prst="down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1714480" y="3429000"/>
            <a:ext cx="642942" cy="642942"/>
          </a:xfrm>
          <a:prstGeom prst="down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10242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1785926"/>
            <a:ext cx="2857488" cy="50720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064896" cy="1368152"/>
          </a:xfrm>
          <a:solidFill>
            <a:srgbClr val="0000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Более эффективно формировать стратегии решения двигательных задач на соревнованиях </a:t>
            </a: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позволяют :</a:t>
            </a:r>
            <a:endParaRPr lang="ru-RU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772816"/>
            <a:ext cx="5873080" cy="458514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…анализ</a:t>
            </a:r>
          </a:p>
          <a:p>
            <a:endParaRPr lang="ru-RU" sz="2400" dirty="0">
              <a:latin typeface="Arial" pitchFamily="34" charset="0"/>
              <a:cs typeface="Arial" pitchFamily="34" charset="0"/>
            </a:endParaRPr>
          </a:p>
          <a:p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…синтез</a:t>
            </a:r>
          </a:p>
          <a:p>
            <a:endParaRPr lang="ru-RU" sz="2400" dirty="0">
              <a:latin typeface="Arial" pitchFamily="34" charset="0"/>
              <a:cs typeface="Arial" pitchFamily="34" charset="0"/>
            </a:endParaRPr>
          </a:p>
          <a:p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…оценка ситуации</a:t>
            </a:r>
          </a:p>
          <a:p>
            <a:endParaRPr lang="ru-RU" sz="2400" dirty="0">
              <a:latin typeface="Arial" pitchFamily="34" charset="0"/>
              <a:cs typeface="Arial" pitchFamily="34" charset="0"/>
            </a:endParaRPr>
          </a:p>
          <a:p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…принятие решений </a:t>
            </a:r>
          </a:p>
          <a:p>
            <a:endParaRPr lang="ru-RU" dirty="0"/>
          </a:p>
        </p:txBody>
      </p:sp>
      <p:sp>
        <p:nvSpPr>
          <p:cNvPr id="22530" name="AutoShape 2" descr="https://sportishka.com/uploads/posts/2022-11/thumbs/1667474818_48-sportishka-com-p-raznovidnosti-balnikh-tantsev-instagram-5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22531" name="Picture 3" descr="F:\1667474818_48-sportishka-com-p-raznovidnosti-balnikh-tantsev-instagram-54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786182" y="2132856"/>
            <a:ext cx="4530192" cy="39393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вал 10"/>
          <p:cNvSpPr/>
          <p:nvPr/>
        </p:nvSpPr>
        <p:spPr>
          <a:xfrm>
            <a:off x="5471592" y="5286388"/>
            <a:ext cx="3672408" cy="1440160"/>
          </a:xfrm>
          <a:prstGeom prst="ellipse">
            <a:avLst/>
          </a:prstGeom>
          <a:solidFill>
            <a:srgbClr val="0000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  <a:sym typeface="+mn-ea"/>
              </a:rPr>
              <a:t>базовые действия (захваты, выводы из равновесия, передвижения)</a:t>
            </a:r>
            <a:endParaRPr lang="ru-RU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14282" y="5286388"/>
            <a:ext cx="4107815" cy="1470025"/>
          </a:xfrm>
          <a:prstGeom prst="ellipse">
            <a:avLst/>
          </a:prstGeom>
          <a:solidFill>
            <a:srgbClr val="0000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сложные тактические действия (контрприёмы и комбинации)</a:t>
            </a:r>
          </a:p>
          <a:p>
            <a:pPr algn="ctr"/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5615608" y="857232"/>
            <a:ext cx="3528392" cy="936104"/>
          </a:xfrm>
          <a:prstGeom prst="ellipse">
            <a:avLst/>
          </a:prstGeom>
          <a:solidFill>
            <a:srgbClr val="0000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  <a:sym typeface="+mn-ea"/>
              </a:rPr>
              <a:t>основные приёмы и их вариации</a:t>
            </a:r>
            <a:endParaRPr lang="ru-RU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42844" y="928670"/>
            <a:ext cx="2802255" cy="796925"/>
          </a:xfrm>
          <a:prstGeom prst="ellipse">
            <a:avLst/>
          </a:prstGeom>
          <a:solidFill>
            <a:srgbClr val="0000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ctr">
              <a:lnSpc>
                <a:spcPct val="110000"/>
              </a:lnSpc>
            </a:pPr>
            <a:r>
              <a:rPr lang="ru-RU" b="1" dirty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+mn-ea"/>
              </a:rPr>
              <a:t>стойки</a:t>
            </a:r>
            <a:endParaRPr lang="ru-RU" b="1" dirty="0">
              <a:ln w="1143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10000"/>
              </a:lnSpc>
            </a:pP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7295" y="188595"/>
            <a:ext cx="4170045" cy="617220"/>
          </a:xfrm>
          <a:solidFill>
            <a:srgbClr val="0000FF"/>
          </a:solidFill>
          <a:ln>
            <a:solidFill>
              <a:srgbClr val="0000F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rm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Элементы в дзюдо</a:t>
            </a:r>
          </a:p>
        </p:txBody>
      </p:sp>
      <p:pic>
        <p:nvPicPr>
          <p:cNvPr id="14" name="Рисунок 13" descr="1667466148_52-sportishka-com-p-brosok-cherez-spinu-dzyudo-pinterest-5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4187" r="4187"/>
          <a:stretch>
            <a:fillRect/>
          </a:stretch>
        </p:blipFill>
        <p:spPr>
          <a:xfrm>
            <a:off x="2071670" y="1785926"/>
            <a:ext cx="5867400" cy="3519502"/>
          </a:xfrm>
          <a:ln w="76200">
            <a:solidFill>
              <a:srgbClr val="92D050"/>
            </a:solidFill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907704" y="188640"/>
            <a:ext cx="4968552" cy="648072"/>
          </a:xfrm>
          <a:prstGeom prst="round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Подсечка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907704" y="980728"/>
            <a:ext cx="4248472" cy="792088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группа приёмов, которые выполняются с опорой на одну ногу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411760" y="2060848"/>
            <a:ext cx="3744416" cy="1008112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вторая нога может делать высекающее, преграждающее и подкидывающее движение</a:t>
            </a:r>
          </a:p>
        </p:txBody>
      </p:sp>
      <p:sp>
        <p:nvSpPr>
          <p:cNvPr id="10" name="Выгнутая влево стрелка 9"/>
          <p:cNvSpPr/>
          <p:nvPr/>
        </p:nvSpPr>
        <p:spPr>
          <a:xfrm>
            <a:off x="755576" y="2780928"/>
            <a:ext cx="1656184" cy="936104"/>
          </a:xfrm>
          <a:prstGeom prst="curvedRightArrow">
            <a:avLst>
              <a:gd name="adj1" fmla="val 25000"/>
              <a:gd name="adj2" fmla="val 43979"/>
              <a:gd name="adj3" fmla="val 2500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Выгнутая влево стрелка 10"/>
          <p:cNvSpPr/>
          <p:nvPr/>
        </p:nvSpPr>
        <p:spPr>
          <a:xfrm flipH="1">
            <a:off x="6156176" y="1484784"/>
            <a:ext cx="1656184" cy="936104"/>
          </a:xfrm>
          <a:prstGeom prst="curvedRightArrow">
            <a:avLst>
              <a:gd name="adj1" fmla="val 25000"/>
              <a:gd name="adj2" fmla="val 43979"/>
              <a:gd name="adj3" fmla="val 2500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411760" y="3284984"/>
            <a:ext cx="4824536" cy="720080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выполняется подушечками пальцев ноги</a:t>
            </a:r>
          </a:p>
        </p:txBody>
      </p:sp>
      <p:sp>
        <p:nvSpPr>
          <p:cNvPr id="13" name="Выгнутая влево стрелка 12"/>
          <p:cNvSpPr/>
          <p:nvPr/>
        </p:nvSpPr>
        <p:spPr>
          <a:xfrm>
            <a:off x="251520" y="548680"/>
            <a:ext cx="1656184" cy="936104"/>
          </a:xfrm>
          <a:prstGeom prst="curvedRightArrow">
            <a:avLst>
              <a:gd name="adj1" fmla="val 25000"/>
              <a:gd name="adj2" fmla="val 43979"/>
              <a:gd name="adj3" fmla="val 2500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4" name="Рисунок 13" descr="EVD-judo-066.jpg"/>
          <p:cNvPicPr>
            <a:picLocks noChangeAspect="1"/>
          </p:cNvPicPr>
          <p:nvPr/>
        </p:nvPicPr>
        <p:blipFill>
          <a:blip r:embed="rId2" cstate="print"/>
          <a:srcRect t="36329"/>
          <a:stretch>
            <a:fillRect/>
          </a:stretch>
        </p:blipFill>
        <p:spPr>
          <a:xfrm>
            <a:off x="1547664" y="4221088"/>
            <a:ext cx="6289898" cy="2448272"/>
          </a:xfrm>
          <a:prstGeom prst="rect">
            <a:avLst/>
          </a:prstGeom>
          <a:ln w="76200">
            <a:solidFill>
              <a:schemeClr val="tx1"/>
            </a:solidFill>
            <a:prstDash val="dash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467600" cy="936104"/>
          </a:xfr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Выполнение приема «подсечка»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1196752"/>
            <a:ext cx="8388424" cy="1152128"/>
          </a:xfr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сопровождается значительными статическими нагрузками на нижнюю конечность, особенно на суставы и мышцы колена и голени</a:t>
            </a:r>
          </a:p>
        </p:txBody>
      </p:sp>
      <p:sp>
        <p:nvSpPr>
          <p:cNvPr id="1026" name="AutoShape 2" descr="https://static.tildacdn.com/tild6661-6166-4439-b935-363565316138/75656787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1027" name="Picture 3" descr="F:\756567878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572264" y="4071942"/>
            <a:ext cx="2202952" cy="261629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395536" y="3068960"/>
            <a:ext cx="8352928" cy="861774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420370" lvl="0" indent="-384175" algn="ctr">
              <a:spcBef>
                <a:spcPct val="20000"/>
              </a:spcBef>
              <a:buClr>
                <a:srgbClr val="6EA0B0"/>
              </a:buClr>
              <a:buSzPct val="80000"/>
            </a:pPr>
            <a:r>
              <a:rPr lang="ru-RU" sz="2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необходимость устойчивости и силы во время выполнения приема</a:t>
            </a:r>
          </a:p>
        </p:txBody>
      </p:sp>
      <p:sp>
        <p:nvSpPr>
          <p:cNvPr id="10" name="Стрелка вниз 9"/>
          <p:cNvSpPr/>
          <p:nvPr/>
        </p:nvSpPr>
        <p:spPr>
          <a:xfrm>
            <a:off x="3786182" y="2500306"/>
            <a:ext cx="864096" cy="576064"/>
          </a:xfrm>
          <a:prstGeom prst="down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146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4143380"/>
            <a:ext cx="5495308" cy="242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28794" y="142852"/>
            <a:ext cx="5517256" cy="584775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Схема опорных реакций</a:t>
            </a:r>
            <a:endParaRPr lang="ru-RU" sz="32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2" name="Picture 2" descr="F:\htmlconvd-39hN8n_html_81710bee6daa784e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467544" y="1052736"/>
            <a:ext cx="3888432" cy="560707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4644008" y="1052736"/>
            <a:ext cx="3960440" cy="430887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ru-RU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- сила тяжести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644008" y="1887413"/>
            <a:ext cx="3960440" cy="2123658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srgbClr val="6EA0B0"/>
                </a:solidFill>
              </a:rPr>
              <a:t> </a:t>
            </a:r>
            <a:r>
              <a:rPr lang="ru-RU" sz="2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</a:t>
            </a:r>
            <a:r>
              <a:rPr lang="ru-RU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тр</a:t>
            </a:r>
            <a:r>
              <a:rPr lang="ru-RU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сила трения, действует вдоль поверхности опоры и предотвращает скольжение стоп спортсмена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644008" y="4286256"/>
            <a:ext cx="3960440" cy="2123658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ru-RU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– сила, приложенная в центре масс тела спортсмена. Обусловлена массой тела и всегда направлена вертикально вниз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rot="10800000" flipV="1">
            <a:off x="2000232" y="1500174"/>
            <a:ext cx="2714644" cy="24288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0800000">
            <a:off x="3857620" y="1500174"/>
            <a:ext cx="1000132" cy="5715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0800000">
            <a:off x="2000232" y="3643314"/>
            <a:ext cx="2714644" cy="8572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83768" y="116632"/>
            <a:ext cx="4835170" cy="584775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Схема опорных реакций</a:t>
            </a:r>
            <a:endParaRPr lang="ru-RU" sz="32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2" name="Picture 2" descr="F:\htmlconvd-39hN8n_html_81710bee6daa784e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323850" y="1045210"/>
            <a:ext cx="3850640" cy="555180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3" name="Прямоугольник 12"/>
          <p:cNvSpPr/>
          <p:nvPr/>
        </p:nvSpPr>
        <p:spPr>
          <a:xfrm>
            <a:off x="4214810" y="714356"/>
            <a:ext cx="4536504" cy="1631216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+mn-ea"/>
              </a:rPr>
              <a:t>N 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+mn-ea"/>
              </a:rPr>
              <a:t>- в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ертикальная реакция опоры, сила реакции поверхности опоры на воздействие тела спортсмена, направлена вверх и компенсирует силу тяжести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14810" y="2571744"/>
            <a:ext cx="4529455" cy="1938992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+mn-ea"/>
              </a:rPr>
              <a:t>М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+mn-ea"/>
              </a:rPr>
              <a:t> - м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омент, создается мышечными группами и применяется вокруг центра масс, обеспечивает вращательное движение и контроль над движениями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211955" y="4940935"/>
            <a:ext cx="4495800" cy="1656080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+mn-ea"/>
              </a:rPr>
              <a:t>P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+mn-ea"/>
              </a:rPr>
              <a:t> - с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иловое воздействие от противника, сила, приложенная противником, способна трансформировать величину и направление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rot="10800000">
            <a:off x="1000100" y="2714620"/>
            <a:ext cx="3286148" cy="4286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>
            <a:off x="785786" y="1500174"/>
            <a:ext cx="4000528" cy="30003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6200000" flipV="1">
            <a:off x="2035951" y="3036091"/>
            <a:ext cx="3643338" cy="7143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85786" y="71414"/>
            <a:ext cx="7902575" cy="994410"/>
          </a:xfr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t">
            <a:no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Уравнения равновесия тела </a:t>
            </a:r>
            <a:b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процессе воздействия сил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47040" y="1412240"/>
            <a:ext cx="4340860" cy="786765"/>
          </a:xfrm>
          <a:solidFill>
            <a:srgbClr val="FF99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>
              <a:buNone/>
            </a:pPr>
            <a:endParaRPr lang="ru-RU" dirty="0"/>
          </a:p>
          <a:p>
            <a:endParaRPr lang="ru-RU" dirty="0"/>
          </a:p>
          <a:p>
            <a:pPr>
              <a:buNone/>
            </a:pPr>
            <a:endParaRPr lang="ru-RU" dirty="0"/>
          </a:p>
        </p:txBody>
      </p:sp>
      <p:sp>
        <p:nvSpPr>
          <p:cNvPr id="17410" name="AutoShape 2" descr="https://xn--80ajjjhhggdl2e.xn--p1ai/800/600/https/upload.wikimedia.org/wikipedia/commons/2/24/Cha-Cha-Cha_Sivak_Raczova_067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60375" y="2924810"/>
            <a:ext cx="4327525" cy="768350"/>
          </a:xfrm>
          <a:prstGeom prst="rect">
            <a:avLst/>
          </a:prstGeom>
          <a:solidFill>
            <a:srgbClr val="FF99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420370" lvl="0" indent="-384175">
              <a:spcBef>
                <a:spcPct val="20000"/>
              </a:spcBef>
              <a:buClr>
                <a:srgbClr val="6EA0B0"/>
              </a:buClr>
              <a:buSzPct val="80000"/>
              <a:buFont typeface="Wingdings 2" panose="05020102010507070707"/>
              <a:buChar char=""/>
            </a:pPr>
            <a:endParaRPr lang="ru-RU" sz="2000" dirty="0">
              <a:solidFill>
                <a:prstClr val="white"/>
              </a:solidFill>
            </a:endParaRPr>
          </a:p>
          <a:p>
            <a:pPr marL="36195" lvl="0" indent="0">
              <a:spcBef>
                <a:spcPct val="20000"/>
              </a:spcBef>
              <a:buClr>
                <a:srgbClr val="6EA0B0"/>
              </a:buClr>
              <a:buSzPct val="80000"/>
              <a:buFont typeface="Wingdings 2" panose="05020102010507070707"/>
              <a:buNone/>
            </a:pPr>
            <a:endParaRPr lang="ru-RU" sz="2000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0375" y="4413250"/>
            <a:ext cx="7143115" cy="768350"/>
          </a:xfrm>
          <a:prstGeom prst="rect">
            <a:avLst/>
          </a:prstGeom>
          <a:solidFill>
            <a:srgbClr val="FF99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420370" lvl="0" indent="-384175">
              <a:spcBef>
                <a:spcPct val="20000"/>
              </a:spcBef>
              <a:buClr>
                <a:srgbClr val="6EA0B0"/>
              </a:buClr>
              <a:buSzPct val="80000"/>
              <a:buFont typeface="Wingdings 2" panose="05020102010507070707"/>
              <a:buChar char=""/>
            </a:pPr>
            <a:endParaRPr lang="ru-RU" sz="2000" dirty="0">
              <a:solidFill>
                <a:prstClr val="white"/>
              </a:solidFill>
            </a:endParaRPr>
          </a:p>
          <a:p>
            <a:pPr marL="420370" lvl="0" indent="-384175">
              <a:spcBef>
                <a:spcPct val="20000"/>
              </a:spcBef>
              <a:buClr>
                <a:srgbClr val="6EA0B0"/>
              </a:buClr>
              <a:buSzPct val="80000"/>
              <a:buFont typeface="Wingdings 2" panose="05020102010507070707"/>
              <a:buChar char=""/>
            </a:pPr>
            <a:endParaRPr lang="ru-RU" sz="2000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0375" y="5661025"/>
            <a:ext cx="8270240" cy="769441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420370" lvl="0" indent="-384175" algn="ctr">
              <a:spcBef>
                <a:spcPct val="20000"/>
              </a:spcBef>
              <a:buClr>
                <a:srgbClr val="6EA0B0"/>
              </a:buClr>
              <a:buSzPct val="80000"/>
            </a:pP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Расчеты наглядно представляют физические воздействия </a:t>
            </a:r>
            <a:endParaRPr lang="ru-RU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20370" lvl="0" indent="-384175" algn="ctr">
              <a:spcBef>
                <a:spcPct val="20000"/>
              </a:spcBef>
              <a:buClr>
                <a:srgbClr val="6EA0B0"/>
              </a:buClr>
              <a:buSzPct val="80000"/>
            </a:pP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процессе выполнения приемов в дзюдо</a:t>
            </a:r>
          </a:p>
        </p:txBody>
      </p:sp>
      <p:pic>
        <p:nvPicPr>
          <p:cNvPr id="6145" name="Picture 1" descr="K:\Снимокч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14662" t="12500" r="19361" b="31250"/>
          <a:stretch>
            <a:fillRect/>
          </a:stretch>
        </p:blipFill>
        <p:spPr bwMode="auto">
          <a:xfrm>
            <a:off x="571472" y="1500174"/>
            <a:ext cx="3888432" cy="648072"/>
          </a:xfrm>
          <a:prstGeom prst="rect">
            <a:avLst/>
          </a:prstGeom>
          <a:solidFill>
            <a:srgbClr val="0000FF"/>
          </a:solidFill>
        </p:spPr>
      </p:pic>
      <p:pic>
        <p:nvPicPr>
          <p:cNvPr id="6146" name="Picture 2" descr="K:\к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b="28905"/>
          <a:stretch>
            <a:fillRect/>
          </a:stretch>
        </p:blipFill>
        <p:spPr bwMode="auto">
          <a:xfrm>
            <a:off x="790575" y="2939415"/>
            <a:ext cx="3844925" cy="734060"/>
          </a:xfrm>
          <a:prstGeom prst="rect">
            <a:avLst/>
          </a:prstGeom>
          <a:noFill/>
        </p:spPr>
      </p:pic>
      <p:pic>
        <p:nvPicPr>
          <p:cNvPr id="6147" name="Picture 3" descr="K:\л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27405" y="4418965"/>
            <a:ext cx="6319520" cy="758190"/>
          </a:xfrm>
          <a:prstGeom prst="rect">
            <a:avLst/>
          </a:prstGeom>
          <a:noFill/>
        </p:spPr>
      </p:pic>
      <p:pic>
        <p:nvPicPr>
          <p:cNvPr id="6148" name="Picture 4" descr="K:\аноп.PNG"/>
          <p:cNvPicPr>
            <a:picLocks noChangeAspect="1" noChangeArrowheads="1"/>
          </p:cNvPicPr>
          <p:nvPr/>
        </p:nvPicPr>
        <p:blipFill>
          <a:blip r:embed="rId5" cstate="print"/>
          <a:srcRect r="45834"/>
          <a:stretch>
            <a:fillRect/>
          </a:stretch>
        </p:blipFill>
        <p:spPr bwMode="auto">
          <a:xfrm>
            <a:off x="5080000" y="1513205"/>
            <a:ext cx="3813810" cy="249174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3" name="Стрелка вниз 12"/>
          <p:cNvSpPr/>
          <p:nvPr/>
        </p:nvSpPr>
        <p:spPr>
          <a:xfrm>
            <a:off x="2357422" y="2214554"/>
            <a:ext cx="714380" cy="714380"/>
          </a:xfrm>
          <a:prstGeom prst="down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2285984" y="3714752"/>
            <a:ext cx="785818" cy="714380"/>
          </a:xfrm>
          <a:prstGeom prst="down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2214546" y="5214950"/>
            <a:ext cx="1000132" cy="428628"/>
          </a:xfrm>
          <a:prstGeom prst="down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130</TotalTime>
  <Words>429</Words>
  <Application>Microsoft Office PowerPoint</Application>
  <PresentationFormat>Экран (4:3)</PresentationFormat>
  <Paragraphs>63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Официальная</vt:lpstr>
      <vt:lpstr>      </vt:lpstr>
      <vt:lpstr>Введение</vt:lpstr>
      <vt:lpstr>Более эффективно формировать стратегии решения двигательных задач на соревнованиях позволяют :</vt:lpstr>
      <vt:lpstr>Элементы в дзюдо</vt:lpstr>
      <vt:lpstr>Слайд 5</vt:lpstr>
      <vt:lpstr>Выполнение приема «подсечка»</vt:lpstr>
      <vt:lpstr>Слайд 7</vt:lpstr>
      <vt:lpstr>Слайд 8</vt:lpstr>
      <vt:lpstr>Уравнения равновесия тела  в процессе воздействия сил </vt:lpstr>
      <vt:lpstr>Заключение</vt:lpstr>
      <vt:lpstr> </vt:lpstr>
      <vt:lpstr>  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Девочки</dc:creator>
  <cp:lastModifiedBy>user</cp:lastModifiedBy>
  <cp:revision>60</cp:revision>
  <dcterms:created xsi:type="dcterms:W3CDTF">2023-11-01T16:57:00Z</dcterms:created>
  <dcterms:modified xsi:type="dcterms:W3CDTF">2025-03-19T17:32:52Z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489BEA8EA889440BA890076B153941E1</vt:lpwstr>
  </property>
  <property fmtid="{D5CDD505-2E9C-101B-9397-08002B2CF9AE}" pid="3" name="KSOProductBuildVer">
    <vt:lpwstr>1049-11.2.0.11516</vt:lpwstr>
  </property>
</Properties>
</file>