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57" r:id="rId3"/>
    <p:sldId id="258" r:id="rId4"/>
    <p:sldId id="272" r:id="rId5"/>
    <p:sldId id="260" r:id="rId6"/>
    <p:sldId id="268" r:id="rId7"/>
    <p:sldId id="273" r:id="rId8"/>
    <p:sldId id="262" r:id="rId9"/>
    <p:sldId id="263" r:id="rId10"/>
    <p:sldId id="269" r:id="rId11"/>
    <p:sldId id="264" r:id="rId12"/>
    <p:sldId id="270" r:id="rId13"/>
    <p:sldId id="265" r:id="rId14"/>
    <p:sldId id="266" r:id="rId15"/>
    <p:sldId id="271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0z2cz54aWWlv4svZJr4kqyhAQ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9866F8-1079-4AC2-A5D6-D2801C29DB35}">
  <a:tblStyle styleId="{EA9866F8-1079-4AC2-A5D6-D2801C29DB3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4198" autoAdjust="0"/>
  </p:normalViewPr>
  <p:slideViewPr>
    <p:cSldViewPr snapToGrid="0">
      <p:cViewPr varScale="1">
        <p:scale>
          <a:sx n="76" d="100"/>
          <a:sy n="76" d="100"/>
        </p:scale>
        <p:origin x="4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8584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503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180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920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459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454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413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565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979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4818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3299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287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036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625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622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2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2481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227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550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1261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191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953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610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3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871705" y="210233"/>
            <a:ext cx="7772400" cy="54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FF0000"/>
              </a:buClr>
              <a:buSzPts val="4000"/>
            </a:pPr>
            <a:r>
              <a:rPr lang="ru-RU" sz="1600" dirty="0">
                <a:solidFill>
                  <a:schemeClr val="tx1"/>
                </a:solidFill>
              </a:rPr>
              <a:t>Министерство просвещения Российской Федерации</a:t>
            </a:r>
            <a:br>
              <a:rPr lang="ru-RU" sz="1200" kern="100" dirty="0">
                <a:solidFill>
                  <a:schemeClr val="tx1"/>
                </a:solidFill>
                <a:ea typeface="Aptos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</a:rPr>
              <a:t>ГБОУ школа 1164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185305" y="840016"/>
            <a:ext cx="8458800" cy="548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1425" bIns="45700" anchor="t" anchorCtr="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ru-RU" sz="1600" dirty="0">
                <a:solidFill>
                  <a:schemeClr val="tx1"/>
                </a:solidFill>
              </a:rPr>
              <a:t>V Международный конкурс творческих, учебно-образовательных и исследовательских проектов школьников и студентов “ECO </a:t>
            </a:r>
            <a:r>
              <a:rPr lang="ru-RU" sz="1600" dirty="0" err="1">
                <a:solidFill>
                  <a:schemeClr val="tx1"/>
                </a:solidFill>
              </a:rPr>
              <a:t>Life</a:t>
            </a:r>
            <a:r>
              <a:rPr lang="ru-RU" sz="1600" dirty="0">
                <a:solidFill>
                  <a:schemeClr val="tx1"/>
                </a:solidFill>
              </a:rPr>
              <a:t>” 2024/2025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ru-RU" sz="18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ru-RU" sz="18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1800" dirty="0">
                <a:solidFill>
                  <a:schemeClr val="dk1"/>
                </a:solidFill>
              </a:rPr>
              <a:t>Экспериментальное исследование </a:t>
            </a:r>
            <a:endParaRPr sz="2400" dirty="0"/>
          </a:p>
          <a:p>
            <a:pPr lvl="0" algn="ctr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ru-RU" sz="2400" b="1" dirty="0">
                <a:solidFill>
                  <a:srgbClr val="FF0000"/>
                </a:solidFill>
              </a:rPr>
              <a:t>"ПОДБОР СУБСТРАТА ДЛЯ ВЫРАЩИВАНИЯ МИКРОЗЕЛЕНИ РЕДИСА «КИТАЙСКАЯ РОЗА</a:t>
            </a:r>
            <a:r>
              <a:rPr lang="ru-RU" b="1" dirty="0">
                <a:solidFill>
                  <a:srgbClr val="FF0000"/>
                </a:solidFill>
              </a:rPr>
              <a:t>» </a:t>
            </a:r>
            <a:endParaRPr sz="24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lang="ru-RU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1600" dirty="0">
                <a:solidFill>
                  <a:schemeClr val="dk1"/>
                </a:solidFill>
              </a:rPr>
              <a:t>Выполнили: </a:t>
            </a:r>
            <a:br>
              <a:rPr lang="ru-RU" sz="1600" dirty="0">
                <a:solidFill>
                  <a:schemeClr val="dk1"/>
                </a:solidFill>
              </a:rPr>
            </a:br>
            <a:r>
              <a:rPr lang="ru-RU" sz="1600" cap="none" dirty="0">
                <a:solidFill>
                  <a:schemeClr val="accent2">
                    <a:lumMod val="75000"/>
                  </a:schemeClr>
                </a:solidFill>
              </a:rPr>
              <a:t>Бокова П.В., Косорукова Ю.М., </a:t>
            </a:r>
            <a:br>
              <a:rPr lang="ru-RU" sz="1600" cap="none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cap="none" dirty="0">
                <a:solidFill>
                  <a:schemeClr val="accent2">
                    <a:lumMod val="75000"/>
                  </a:schemeClr>
                </a:solidFill>
              </a:rPr>
              <a:t>Соломатина М. Е., Маликова В. А., </a:t>
            </a:r>
            <a:br>
              <a:rPr lang="ru-RU" sz="1600" cap="none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cap="none" dirty="0">
                <a:solidFill>
                  <a:schemeClr val="accent2">
                    <a:lumMod val="75000"/>
                  </a:schemeClr>
                </a:solidFill>
              </a:rPr>
              <a:t>Лебедева Д. С. </a:t>
            </a:r>
            <a:br>
              <a:rPr lang="ru-RU" sz="1600" cap="none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cap="none" dirty="0">
                <a:solidFill>
                  <a:schemeClr val="accent2">
                    <a:lumMod val="75000"/>
                  </a:schemeClr>
                </a:solidFill>
              </a:rPr>
              <a:t>ученики 7 С класса</a:t>
            </a:r>
          </a:p>
          <a:p>
            <a:pPr marL="0" lvl="0" indent="0" algn="r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1600" dirty="0">
                <a:solidFill>
                  <a:schemeClr val="dk1"/>
                </a:solidFill>
              </a:rPr>
              <a:t>Руководитель проекта: </a:t>
            </a:r>
            <a:r>
              <a:rPr lang="ru-RU" sz="1600" cap="none" dirty="0" err="1">
                <a:solidFill>
                  <a:schemeClr val="accent2">
                    <a:lumMod val="75000"/>
                  </a:schemeClr>
                </a:solidFill>
              </a:rPr>
              <a:t>Жебровская</a:t>
            </a:r>
            <a:r>
              <a:rPr lang="ru-RU" sz="1600" cap="none" dirty="0">
                <a:solidFill>
                  <a:schemeClr val="accent2">
                    <a:lumMod val="75000"/>
                  </a:schemeClr>
                </a:solidFill>
              </a:rPr>
              <a:t> Е.В.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cap="none" dirty="0">
                <a:solidFill>
                  <a:schemeClr val="accent2">
                    <a:lumMod val="75000"/>
                  </a:schemeClr>
                </a:solidFill>
              </a:rPr>
              <a:t>учитель биологии</a:t>
            </a:r>
            <a:endParaRPr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r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1600" dirty="0">
                <a:solidFill>
                  <a:schemeClr val="dk1"/>
                </a:solidFill>
              </a:rPr>
              <a:t>Научный руководитель: </a:t>
            </a:r>
            <a:r>
              <a:rPr lang="ru-RU" sz="1600" cap="none" dirty="0">
                <a:solidFill>
                  <a:schemeClr val="accent2">
                    <a:lumMod val="75000"/>
                  </a:schemeClr>
                </a:solidFill>
              </a:rPr>
              <a:t>Пискарева А.В.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cap="none" dirty="0">
                <a:solidFill>
                  <a:schemeClr val="accent2">
                    <a:lumMod val="75000"/>
                  </a:schemeClr>
                </a:solidFill>
              </a:rPr>
              <a:t>специалист детского технопарка «</a:t>
            </a:r>
            <a:r>
              <a:rPr lang="ru-RU" sz="1600" cap="none" dirty="0" err="1">
                <a:solidFill>
                  <a:schemeClr val="accent2">
                    <a:lumMod val="75000"/>
                  </a:schemeClr>
                </a:solidFill>
              </a:rPr>
              <a:t>Superfood</a:t>
            </a:r>
            <a:r>
              <a:rPr lang="ru-RU" sz="1600" cap="none" dirty="0">
                <a:solidFill>
                  <a:schemeClr val="accent2">
                    <a:lumMod val="75000"/>
                  </a:schemeClr>
                </a:solidFill>
              </a:rPr>
              <a:t> Технологии» </a:t>
            </a:r>
            <a:endParaRPr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0385400" y="4675775"/>
            <a:ext cx="845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754DE-E54E-4B54-B875-799F689B2C78}"/>
              </a:ext>
            </a:extLst>
          </p:cNvPr>
          <p:cNvSpPr txBox="1"/>
          <p:nvPr/>
        </p:nvSpPr>
        <p:spPr>
          <a:xfrm>
            <a:off x="3696447" y="6407929"/>
            <a:ext cx="1952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2024-2025 учебный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822960" y="286605"/>
            <a:ext cx="7543800" cy="109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Ход работы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6" name="Google Shape;136;p8"/>
          <p:cNvSpPr txBox="1">
            <a:spLocks noGrp="1"/>
          </p:cNvSpPr>
          <p:nvPr>
            <p:ph idx="1"/>
          </p:nvPr>
        </p:nvSpPr>
        <p:spPr>
          <a:xfrm>
            <a:off x="457199" y="1727727"/>
            <a:ext cx="8229600" cy="170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588" lvl="0" indent="-1588">
              <a:spcBef>
                <a:spcPts val="592"/>
              </a:spcBef>
              <a:spcAft>
                <a:spcPts val="1200"/>
              </a:spcAft>
              <a:buSzPts val="3200"/>
              <a:buNone/>
            </a:pPr>
            <a:r>
              <a:rPr lang="ru-RU" sz="2000" dirty="0">
                <a:latin typeface="+mj-lt"/>
                <a:ea typeface="Cascadia Code Light" panose="020B0609020000020004" pitchFamily="49" charset="0"/>
                <a:cs typeface="Cascadia Code Light" panose="020B0609020000020004" pitchFamily="49" charset="0"/>
              </a:rPr>
              <a:t>Опыт мы начали так</a:t>
            </a:r>
            <a:r>
              <a:rPr lang="en-US" sz="2000" dirty="0">
                <a:latin typeface="+mj-lt"/>
                <a:ea typeface="Cascadia Code Light" panose="020B0609020000020004" pitchFamily="49" charset="0"/>
                <a:cs typeface="Cascadia Code Light" panose="020B0609020000020004" pitchFamily="49" charset="0"/>
              </a:rPr>
              <a:t>:</a:t>
            </a:r>
            <a:r>
              <a:rPr lang="ru-RU" sz="2000" dirty="0">
                <a:latin typeface="+mj-lt"/>
                <a:ea typeface="Cascadia Code Light" panose="020B0609020000020004" pitchFamily="49" charset="0"/>
                <a:cs typeface="Cascadia Code Light" panose="020B0609020000020004" pitchFamily="49" charset="0"/>
              </a:rPr>
              <a:t> Мы </a:t>
            </a:r>
            <a:r>
              <a:rPr lang="ru-RU" dirty="0">
                <a:latin typeface="+mj-lt"/>
                <a:ea typeface="Cascadia Code Light" panose="020B0609020000020004" pitchFamily="49" charset="0"/>
                <a:cs typeface="Cascadia Code Light" panose="020B0609020000020004" pitchFamily="49" charset="0"/>
              </a:rPr>
              <a:t>подготовили три вида ковриков</a:t>
            </a:r>
            <a:r>
              <a:rPr lang="ru-RU" sz="2000" dirty="0">
                <a:latin typeface="+mj-lt"/>
                <a:ea typeface="Cascadia Code Light" panose="020B0609020000020004" pitchFamily="49" charset="0"/>
                <a:cs typeface="Cascadia Code Light" panose="020B0609020000020004" pitchFamily="49" charset="0"/>
              </a:rPr>
              <a:t> для микрозелени размером 11х9 см.  Замочили коврики в воде на 5 мин. Количество семян редиса «Китайская роза» посеянных на один коврик -  </a:t>
            </a:r>
            <a:r>
              <a:rPr lang="en-US" dirty="0">
                <a:latin typeface="+mj-lt"/>
                <a:ea typeface="Cascadia Code Light" panose="020B0609020000020004" pitchFamily="49" charset="0"/>
                <a:cs typeface="Cascadia Code Light" panose="020B0609020000020004" pitchFamily="49" charset="0"/>
              </a:rPr>
              <a:t>2 </a:t>
            </a:r>
            <a:r>
              <a:rPr lang="ru-RU" sz="2000" dirty="0">
                <a:latin typeface="+mj-lt"/>
                <a:ea typeface="Cascadia Code Light" panose="020B0609020000020004" pitchFamily="49" charset="0"/>
                <a:cs typeface="Cascadia Code Light" panose="020B0609020000020004" pitchFamily="49" charset="0"/>
              </a:rPr>
              <a:t>грамм</a:t>
            </a:r>
            <a:r>
              <a:rPr lang="ru-RU" dirty="0">
                <a:latin typeface="+mj-lt"/>
                <a:ea typeface="Cascadia Code Light" panose="020B0609020000020004" pitchFamily="49" charset="0"/>
                <a:cs typeface="Cascadia Code Light" panose="020B0609020000020004" pitchFamily="49" charset="0"/>
              </a:rPr>
              <a:t>а</a:t>
            </a:r>
            <a:r>
              <a:rPr lang="ru-RU" sz="2000" dirty="0">
                <a:latin typeface="+mj-lt"/>
                <a:ea typeface="Cascadia Code Light" panose="020B0609020000020004" pitchFamily="49" charset="0"/>
                <a:cs typeface="Cascadia Code Light" panose="020B0609020000020004" pitchFamily="49" charset="0"/>
              </a:rPr>
              <a:t>. Накрыли крышкой и поставили их проращиваться.</a:t>
            </a:r>
          </a:p>
          <a:p>
            <a:pPr marL="1588" lvl="0" indent="-1588">
              <a:spcBef>
                <a:spcPts val="592"/>
              </a:spcBef>
              <a:spcAft>
                <a:spcPts val="1200"/>
              </a:spcAft>
              <a:buSzPts val="3200"/>
              <a:buNone/>
            </a:pPr>
            <a:endParaRPr lang="ru-RU" sz="2000" dirty="0">
              <a:latin typeface="+mj-lt"/>
              <a:ea typeface="Cascadia Code Light" panose="020B0609020000020004" pitchFamily="49" charset="0"/>
              <a:cs typeface="Cascadia Code Light" panose="020B0609020000020004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623" y="3080559"/>
            <a:ext cx="1273658" cy="1701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465" y="3080270"/>
            <a:ext cx="1275954" cy="1701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557" y="3080270"/>
            <a:ext cx="1344666" cy="168634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B229D0-22C7-4540-A7D4-CCD127F24C2E}"/>
              </a:ext>
            </a:extLst>
          </p:cNvPr>
          <p:cNvSpPr/>
          <p:nvPr/>
        </p:nvSpPr>
        <p:spPr>
          <a:xfrm>
            <a:off x="463442" y="3080270"/>
            <a:ext cx="378974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592"/>
              </a:spcBef>
              <a:spcAft>
                <a:spcPts val="1200"/>
              </a:spcAft>
              <a:buClr>
                <a:schemeClr val="dk1"/>
              </a:buClr>
              <a:buSzPts val="3200"/>
            </a:pPr>
            <a:r>
              <a:rPr lang="ru-RU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scadia Code Light" panose="020B0609020000020004" pitchFamily="49" charset="0"/>
                <a:cs typeface="Cascadia Code Light" panose="020B0609020000020004" pitchFamily="49" charset="0"/>
              </a:rPr>
              <a:t>Микрозелень выросла через </a:t>
            </a:r>
            <a:br>
              <a:rPr lang="ru-RU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r>
              <a:rPr lang="ru-RU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scadia Code Light" panose="020B0609020000020004" pitchFamily="49" charset="0"/>
                <a:cs typeface="Cascadia Code Light" panose="020B0609020000020004" pitchFamily="49" charset="0"/>
              </a:rPr>
              <a:t>7 дней.</a:t>
            </a:r>
          </a:p>
          <a:p>
            <a:pPr lvl="0">
              <a:spcBef>
                <a:spcPts val="592"/>
              </a:spcBef>
              <a:spcAft>
                <a:spcPts val="1200"/>
              </a:spcAft>
              <a:buClr>
                <a:schemeClr val="dk1"/>
              </a:buClr>
              <a:buSzPts val="3200"/>
            </a:pPr>
            <a:r>
              <a:rPr lang="ru-RU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scadia Code Light" panose="020B0609020000020004" pitchFamily="49" charset="0"/>
                <a:cs typeface="Cascadia Code Light" panose="020B0609020000020004" pitchFamily="49" charset="0"/>
              </a:rPr>
              <a:t>Урожай мы измеряли так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scadia Code Light" panose="020B0609020000020004" pitchFamily="49" charset="0"/>
                <a:cs typeface="Cascadia Code Light" panose="020B0609020000020004" pitchFamily="49" charset="0"/>
              </a:rPr>
              <a:t>:</a:t>
            </a:r>
            <a:br>
              <a:rPr lang="ru-RU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r>
              <a:rPr lang="ru-RU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scadia Code Light" panose="020B0609020000020004" pitchFamily="49" charset="0"/>
                <a:cs typeface="Cascadia Code Light" panose="020B0609020000020004" pitchFamily="49" charset="0"/>
              </a:rPr>
              <a:t>Мы брали линейку и измеряли высоту растений в трёх точках. После нашли среднее значение.</a:t>
            </a:r>
          </a:p>
          <a:p>
            <a:pPr lvl="0">
              <a:spcBef>
                <a:spcPts val="592"/>
              </a:spcBef>
              <a:spcAft>
                <a:spcPts val="1200"/>
              </a:spcAft>
              <a:buClr>
                <a:schemeClr val="dk1"/>
              </a:buClr>
              <a:buSzPts val="3200"/>
            </a:pPr>
            <a:r>
              <a:rPr lang="ru-RU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scadia Code Light" panose="020B0609020000020004" pitchFamily="49" charset="0"/>
                <a:cs typeface="Cascadia Code Light" panose="020B0609020000020004" pitchFamily="49" charset="0"/>
              </a:rPr>
              <a:t>Затем срезали и взвесили наш урожай.</a:t>
            </a:r>
          </a:p>
          <a:p>
            <a:pPr lvl="0">
              <a:spcBef>
                <a:spcPts val="592"/>
              </a:spcBef>
              <a:spcAft>
                <a:spcPts val="1200"/>
              </a:spcAft>
              <a:buClr>
                <a:schemeClr val="dk1"/>
              </a:buClr>
              <a:buSzPts val="3200"/>
            </a:pPr>
            <a:endParaRPr lang="ru-RU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scadia Code Light" panose="020B0609020000020004" pitchFamily="49" charset="0"/>
              <a:cs typeface="Cascadia Code Light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58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>
                <a:solidFill>
                  <a:srgbClr val="FF0000"/>
                </a:solidFill>
              </a:rPr>
              <a:t>Результаты</a:t>
            </a:r>
            <a:endParaRPr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607301"/>
              </p:ext>
            </p:extLst>
          </p:nvPr>
        </p:nvGraphicFramePr>
        <p:xfrm>
          <a:off x="1523999" y="2449423"/>
          <a:ext cx="6466307" cy="21945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99409">
                  <a:extLst>
                    <a:ext uri="{9D8B030D-6E8A-4147-A177-3AD203B41FA5}">
                      <a16:colId xmlns:a16="http://schemas.microsoft.com/office/drawing/2014/main" val="2867639"/>
                    </a:ext>
                  </a:extLst>
                </a:gridCol>
                <a:gridCol w="3566898">
                  <a:extLst>
                    <a:ext uri="{9D8B030D-6E8A-4147-A177-3AD203B41FA5}">
                      <a16:colId xmlns:a16="http://schemas.microsoft.com/office/drawing/2014/main" val="3350835800"/>
                    </a:ext>
                  </a:extLst>
                </a:gridCol>
              </a:tblGrid>
              <a:tr h="435754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+mn-lt"/>
                        </a:rPr>
                        <a:t>Субстрат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Среднее значение высоты микрозелени</a:t>
                      </a:r>
                      <a:r>
                        <a:rPr lang="en-US" sz="2400" dirty="0"/>
                        <a:t>,</a:t>
                      </a:r>
                      <a:r>
                        <a:rPr lang="ru-RU" sz="2400" dirty="0"/>
                        <a:t>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431522"/>
                  </a:ext>
                </a:extLst>
              </a:tr>
              <a:tr h="435754">
                <a:tc>
                  <a:txBody>
                    <a:bodyPr/>
                    <a:lstStyle/>
                    <a:p>
                      <a:r>
                        <a:rPr lang="ru-RU" sz="2400" dirty="0"/>
                        <a:t>Кокос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5</a:t>
                      </a:r>
                      <a:r>
                        <a:rPr lang="en-US" sz="2400" dirty="0"/>
                        <a:t>,6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552937"/>
                  </a:ext>
                </a:extLst>
              </a:tr>
              <a:tr h="435754">
                <a:tc>
                  <a:txBody>
                    <a:bodyPr/>
                    <a:lstStyle/>
                    <a:p>
                      <a:r>
                        <a:rPr lang="ru-RU" sz="2400" dirty="0"/>
                        <a:t>Войлок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4,8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305531"/>
                  </a:ext>
                </a:extLst>
              </a:tr>
              <a:tr h="435754">
                <a:tc>
                  <a:txBody>
                    <a:bodyPr/>
                    <a:lstStyle/>
                    <a:p>
                      <a:r>
                        <a:rPr lang="ru-RU" sz="2400" dirty="0"/>
                        <a:t>Джут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2801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F1648C3-E965-4799-A113-2F135C1B9483}"/>
              </a:ext>
            </a:extLst>
          </p:cNvPr>
          <p:cNvSpPr txBox="1"/>
          <p:nvPr/>
        </p:nvSpPr>
        <p:spPr>
          <a:xfrm>
            <a:off x="822960" y="1908726"/>
            <a:ext cx="6428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+mj-lt"/>
              </a:rPr>
              <a:t>Таблица 1. Высота микрозелени редиса на 7 сутки после посева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AEAF4-8C90-46D8-8303-7296187B2262}"/>
              </a:ext>
            </a:extLst>
          </p:cNvPr>
          <p:cNvSpPr txBox="1"/>
          <p:nvPr/>
        </p:nvSpPr>
        <p:spPr>
          <a:xfrm>
            <a:off x="818144" y="5120640"/>
            <a:ext cx="787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Таким образом, на кокосовом коврике выросла самая высокая микрозелень, а на коврике из войлока самая низкая.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552" y="0"/>
            <a:ext cx="7543800" cy="145075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Результаты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222345"/>
              </p:ext>
            </p:extLst>
          </p:nvPr>
        </p:nvGraphicFramePr>
        <p:xfrm>
          <a:off x="2385054" y="2630735"/>
          <a:ext cx="4149213" cy="18288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85355">
                  <a:extLst>
                    <a:ext uri="{9D8B030D-6E8A-4147-A177-3AD203B41FA5}">
                      <a16:colId xmlns:a16="http://schemas.microsoft.com/office/drawing/2014/main" val="3171287053"/>
                    </a:ext>
                  </a:extLst>
                </a:gridCol>
                <a:gridCol w="2063858">
                  <a:extLst>
                    <a:ext uri="{9D8B030D-6E8A-4147-A177-3AD203B41FA5}">
                      <a16:colId xmlns:a16="http://schemas.microsoft.com/office/drawing/2014/main" val="451798880"/>
                    </a:ext>
                  </a:extLst>
                </a:gridCol>
              </a:tblGrid>
              <a:tr h="433824">
                <a:tc>
                  <a:txBody>
                    <a:bodyPr/>
                    <a:lstStyle/>
                    <a:p>
                      <a:r>
                        <a:rPr lang="ru-RU" sz="2400" dirty="0"/>
                        <a:t>Субстрат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Масса</a:t>
                      </a:r>
                      <a:r>
                        <a:rPr lang="en-US" sz="2400" dirty="0"/>
                        <a:t>,</a:t>
                      </a:r>
                      <a:r>
                        <a:rPr lang="ru-RU" sz="2400" dirty="0"/>
                        <a:t> 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409506"/>
                  </a:ext>
                </a:extLst>
              </a:tr>
              <a:tr h="450040">
                <a:tc>
                  <a:txBody>
                    <a:bodyPr/>
                    <a:lstStyle/>
                    <a:p>
                      <a:r>
                        <a:rPr lang="ru-RU" sz="2400" dirty="0"/>
                        <a:t>Кокос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20</a:t>
                      </a:r>
                      <a:r>
                        <a:rPr lang="en-US" sz="2400" dirty="0"/>
                        <a:t>,</a:t>
                      </a:r>
                      <a:r>
                        <a:rPr lang="ru-RU" sz="24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71288"/>
                  </a:ext>
                </a:extLst>
              </a:tr>
              <a:tr h="450040">
                <a:tc>
                  <a:txBody>
                    <a:bodyPr/>
                    <a:lstStyle/>
                    <a:p>
                      <a:r>
                        <a:rPr lang="ru-RU" sz="2400" dirty="0"/>
                        <a:t>Войлок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25</a:t>
                      </a:r>
                      <a:r>
                        <a:rPr lang="en-US" sz="2400" dirty="0"/>
                        <a:t>,</a:t>
                      </a:r>
                      <a:r>
                        <a:rPr lang="ru-RU" sz="2400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870318"/>
                  </a:ext>
                </a:extLst>
              </a:tr>
              <a:tr h="450040">
                <a:tc>
                  <a:txBody>
                    <a:bodyPr/>
                    <a:lstStyle/>
                    <a:p>
                      <a:r>
                        <a:rPr lang="ru-RU" sz="2400" dirty="0"/>
                        <a:t>Джут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  <a:r>
                        <a:rPr lang="ru-RU" sz="2400" dirty="0"/>
                        <a:t>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9728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88B83E-A02B-49A9-A155-E92A2583960A}"/>
              </a:ext>
            </a:extLst>
          </p:cNvPr>
          <p:cNvSpPr txBox="1"/>
          <p:nvPr/>
        </p:nvSpPr>
        <p:spPr>
          <a:xfrm>
            <a:off x="822960" y="1908726"/>
            <a:ext cx="634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+mj-lt"/>
              </a:rPr>
              <a:t>Таблица 2. Масса микрозелени редиса на 7 сутки после посева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9923E-DD98-4369-A459-C6B5154B8413}"/>
              </a:ext>
            </a:extLst>
          </p:cNvPr>
          <p:cNvSpPr txBox="1"/>
          <p:nvPr/>
        </p:nvSpPr>
        <p:spPr>
          <a:xfrm>
            <a:off x="408314" y="5299587"/>
            <a:ext cx="787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Таким образом, на коврике из войлока был получен наибольший урожай микрозелени редиса.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D06CE6-FC8A-40C2-A2EC-339A62C63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285" y="2382520"/>
            <a:ext cx="1855148" cy="23252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2BE3B0-B08C-423E-B051-C4A35196B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9" y="2382520"/>
            <a:ext cx="1855148" cy="232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21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>
                <a:solidFill>
                  <a:srgbClr val="FF0000"/>
                </a:solidFill>
              </a:rPr>
              <a:t>Выводы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49" name="Google Shape;149;p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+mj-lt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+mj-lt"/>
              </a:rPr>
              <a:t>1. Мы наблюдали за высотой </a:t>
            </a:r>
            <a:r>
              <a:rPr lang="ru-RU" dirty="0" err="1">
                <a:latin typeface="+mj-lt"/>
              </a:rPr>
              <a:t>микрозелени</a:t>
            </a:r>
            <a:r>
              <a:rPr lang="ru-RU" dirty="0">
                <a:latin typeface="+mj-lt"/>
              </a:rPr>
              <a:t> на разных ковриках</a:t>
            </a:r>
            <a:r>
              <a:rPr lang="en-US" dirty="0">
                <a:latin typeface="+mj-lt"/>
              </a:rPr>
              <a:t>,</a:t>
            </a:r>
            <a:r>
              <a:rPr lang="ru-RU" dirty="0">
                <a:latin typeface="+mj-lt"/>
              </a:rPr>
              <a:t>наша гипотеза не оправдалась</a:t>
            </a:r>
            <a:r>
              <a:rPr lang="en-US" dirty="0">
                <a:latin typeface="+mj-lt"/>
              </a:rPr>
              <a:t>,</a:t>
            </a:r>
            <a:r>
              <a:rPr lang="ru-RU" dirty="0">
                <a:latin typeface="+mj-lt"/>
              </a:rPr>
              <a:t> самое высокое значение было на кокосовом коврике.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+mj-lt"/>
              </a:rPr>
              <a:t>2. Наблюдая за количеством листьев, мы определили</a:t>
            </a:r>
            <a:r>
              <a:rPr lang="en-US" dirty="0">
                <a:latin typeface="+mj-lt"/>
              </a:rPr>
              <a:t>,</a:t>
            </a:r>
            <a:r>
              <a:rPr lang="ru-RU" dirty="0">
                <a:latin typeface="+mj-lt"/>
              </a:rPr>
              <a:t> что на каждом из ковриков результаты измерения  количества листьев были одинаковые</a:t>
            </a:r>
            <a:r>
              <a:rPr lang="en-US" dirty="0">
                <a:latin typeface="+mj-lt"/>
              </a:rPr>
              <a:t>.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+mj-lt"/>
              </a:rPr>
              <a:t>3. После взвешивания урожая мы определили</a:t>
            </a:r>
            <a:r>
              <a:rPr lang="en-US" dirty="0">
                <a:latin typeface="+mj-lt"/>
              </a:rPr>
              <a:t>,</a:t>
            </a:r>
            <a:r>
              <a:rPr lang="ru-RU" dirty="0">
                <a:latin typeface="+mj-lt"/>
              </a:rPr>
              <a:t> что самый большой урожай на кокосовом коврике</a:t>
            </a:r>
            <a:r>
              <a:rPr lang="en-US" dirty="0">
                <a:latin typeface="+mj-lt"/>
              </a:rPr>
              <a:t>,</a:t>
            </a:r>
            <a:r>
              <a:rPr lang="ru-RU" dirty="0">
                <a:latin typeface="+mj-lt"/>
              </a:rPr>
              <a:t> наша гипотеза не оправдалась</a:t>
            </a:r>
            <a:r>
              <a:rPr lang="en-US" dirty="0">
                <a:latin typeface="+mj-lt"/>
              </a:rPr>
              <a:t>.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>
              <a:latin typeface="+mj-lt"/>
            </a:endParaRPr>
          </a:p>
          <a:p>
            <a:pPr marL="0" lvl="0" indent="0">
              <a:spcBef>
                <a:spcPts val="592"/>
              </a:spcBef>
              <a:spcAft>
                <a:spcPts val="1200"/>
              </a:spcAft>
              <a:buSzPts val="3200"/>
              <a:buNone/>
            </a:pPr>
            <a:r>
              <a:rPr lang="ru-RU" b="1" dirty="0">
                <a:latin typeface="+mj-lt"/>
              </a:rPr>
              <a:t>4. Таким образом, рабочая гипотеза о том, что урожай Редиса ”Китайская Роза” на джутовом коврике будет больше, не подтвердилась</a:t>
            </a:r>
            <a:r>
              <a:rPr lang="en-US" b="1" dirty="0">
                <a:latin typeface="+mj-lt"/>
              </a:rPr>
              <a:t>.</a:t>
            </a:r>
            <a:r>
              <a:rPr lang="ru-RU" b="1" dirty="0">
                <a:latin typeface="+mj-lt"/>
              </a:rPr>
              <a:t> Наибольший урожай был получен на коврике из войлока (25,55 г). Джутовый коврик показал самый низкий результат. 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>
                <a:solidFill>
                  <a:srgbClr val="FF0000"/>
                </a:solidFill>
              </a:rPr>
              <a:t>Список литературы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55" name="Google Shape;155;p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2000" b="1" dirty="0">
                <a:latin typeface="+mj-lt"/>
              </a:rPr>
              <a:t>1</a:t>
            </a:r>
            <a:r>
              <a:rPr lang="ru-RU" b="1" dirty="0">
                <a:latin typeface="+mj-lt"/>
              </a:rPr>
              <a:t>. Обзор субстратов для выращивания </a:t>
            </a:r>
            <a:r>
              <a:rPr lang="ru-RU" b="1" dirty="0" err="1">
                <a:latin typeface="+mj-lt"/>
              </a:rPr>
              <a:t>микрозелени</a:t>
            </a:r>
            <a:r>
              <a:rPr lang="ru-RU" b="1" dirty="0">
                <a:latin typeface="+mj-lt"/>
              </a:rPr>
              <a:t>.</a:t>
            </a:r>
            <a:r>
              <a:rPr lang="en-US" b="1" dirty="0">
                <a:latin typeface="+mj-lt"/>
              </a:rPr>
              <a:t> </a:t>
            </a:r>
            <a:r>
              <a:rPr lang="ru-RU" b="1" dirty="0">
                <a:latin typeface="+mj-lt"/>
              </a:rPr>
              <a:t>Электронный ресурс.-</a:t>
            </a:r>
            <a:r>
              <a:rPr lang="en-US" b="1" dirty="0">
                <a:latin typeface="+mj-lt"/>
              </a:rPr>
              <a:t>URL: https://www.growmicro.ru/blog/sitifermeram/obzor-substratov-dlya-vyrashchivaniya-mikrozeleni/?ysclid=m7x81f4hf778513142</a:t>
            </a:r>
            <a:endParaRPr lang="ru-RU" b="1" dirty="0">
              <a:latin typeface="+mj-l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2000" b="1" dirty="0">
                <a:latin typeface="+mj-lt"/>
              </a:rPr>
              <a:t>2.</a:t>
            </a:r>
            <a:r>
              <a:rPr lang="en-US" b="1" dirty="0">
                <a:latin typeface="+mj-lt"/>
              </a:rPr>
              <a:t> </a:t>
            </a:r>
            <a:r>
              <a:rPr lang="ru-RU" b="1" dirty="0">
                <a:latin typeface="+mj-lt"/>
              </a:rPr>
              <a:t>Редис «Китайская роза». Электронный ресурс. – </a:t>
            </a:r>
            <a:r>
              <a:rPr lang="en-US" b="1" dirty="0">
                <a:latin typeface="+mj-lt"/>
              </a:rPr>
              <a:t>URL: https://www.organic-farms.ru/shop/mikrozelen/redis-chayna-rouz-semena-mikrozeleni-100-g/</a:t>
            </a:r>
            <a:endParaRPr sz="2000" dirty="0">
              <a:latin typeface="+mj-lt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000" dirty="0">
              <a:latin typeface="+mj-lt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 sz="2000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703621"/>
            <a:ext cx="7543800" cy="145075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+mn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5937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457200" y="51511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Интересные факты о </a:t>
            </a:r>
            <a:r>
              <a:rPr lang="ru-RU" b="1" dirty="0" err="1">
                <a:solidFill>
                  <a:srgbClr val="FF0000"/>
                </a:solidFill>
                <a:latin typeface="+mn-lt"/>
              </a:rPr>
              <a:t>микрозелени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idx="1"/>
          </p:nvPr>
        </p:nvSpPr>
        <p:spPr>
          <a:xfrm>
            <a:off x="457200" y="199339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None/>
            </a:pPr>
            <a:r>
              <a:rPr lang="ru-RU" sz="3000" b="1" dirty="0">
                <a:solidFill>
                  <a:srgbClr val="FF0000"/>
                </a:solidFill>
              </a:rPr>
              <a:t>Микрозелень редиса-</a:t>
            </a:r>
            <a:r>
              <a:rPr lang="ru-RU" sz="3000" dirty="0">
                <a:solidFill>
                  <a:schemeClr val="dk1"/>
                </a:solidFill>
                <a:latin typeface="+mj-lt"/>
              </a:rPr>
              <a:t> популярная микрозелень, урожай можно получить уже через 7 дней. Однако качество урожая зависит от коврика, поэтому важно изучить, какие коврики подходят для выращивания редиса.</a:t>
            </a:r>
            <a:endParaRPr dirty="0">
              <a:solidFill>
                <a:schemeClr val="dk1"/>
              </a:solidFill>
              <a:latin typeface="+mj-lt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solidFill>
                <a:srgbClr val="FF0000"/>
              </a:solidFill>
              <a:latin typeface="+mj-lt"/>
            </a:endParaRPr>
          </a:p>
          <a:p>
            <a:pPr marL="0" lvl="0" indent="0" algn="l" rtl="0">
              <a:spcBef>
                <a:spcPts val="36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endParaRPr sz="1800" i="1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Наши цели и задачи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idx="1"/>
          </p:nvPr>
        </p:nvSpPr>
        <p:spPr>
          <a:xfrm>
            <a:off x="457200" y="204543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2100" b="1" dirty="0">
                <a:solidFill>
                  <a:srgbClr val="FF0000"/>
                </a:solidFill>
                <a:latin typeface="+mj-lt"/>
              </a:rPr>
              <a:t>Ц</a:t>
            </a:r>
            <a:r>
              <a:rPr lang="ru-RU" sz="2200" b="1" dirty="0">
                <a:solidFill>
                  <a:srgbClr val="FF0000"/>
                </a:solidFill>
                <a:latin typeface="+mj-lt"/>
              </a:rPr>
              <a:t>ель </a:t>
            </a:r>
            <a:r>
              <a:rPr lang="ru-RU" sz="2200" dirty="0">
                <a:latin typeface="+mj-lt"/>
              </a:rPr>
              <a:t>– определить, какой из имеющихся в продаже субстратов лучше всего подходит для выращивания микрозелени редиски «китайская роза».</a:t>
            </a:r>
            <a:endParaRPr sz="2200" dirty="0">
              <a:latin typeface="+mj-lt"/>
            </a:endParaRPr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200" dirty="0">
              <a:latin typeface="+mj-lt"/>
            </a:endParaRPr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ru-RU" sz="2200" b="1" dirty="0">
                <a:solidFill>
                  <a:srgbClr val="FF0000"/>
                </a:solidFill>
                <a:latin typeface="+mj-lt"/>
              </a:rPr>
              <a:t>Задачи: </a:t>
            </a:r>
            <a:endParaRPr sz="2200" b="1" dirty="0">
              <a:latin typeface="+mj-lt"/>
            </a:endParaRPr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ru-RU" sz="2200" dirty="0">
                <a:solidFill>
                  <a:srgbClr val="FF0000"/>
                </a:solidFill>
                <a:latin typeface="+mj-lt"/>
              </a:rPr>
              <a:t>1</a:t>
            </a:r>
            <a:r>
              <a:rPr lang="ru-RU" sz="2200" b="1" i="1" dirty="0">
                <a:solidFill>
                  <a:srgbClr val="FF0000"/>
                </a:solidFill>
                <a:latin typeface="+mj-lt"/>
              </a:rPr>
              <a:t>.Узнать</a:t>
            </a:r>
            <a:r>
              <a:rPr lang="ru-RU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200" dirty="0">
                <a:latin typeface="+mj-lt"/>
              </a:rPr>
              <a:t>особенности выращивания редиса «китайская роза», а также</a:t>
            </a:r>
            <a:r>
              <a:rPr lang="ru-RU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200" b="1" i="1" dirty="0">
                <a:solidFill>
                  <a:srgbClr val="FF0000"/>
                </a:solidFill>
                <a:latin typeface="+mj-lt"/>
              </a:rPr>
              <a:t>ознакомиться</a:t>
            </a:r>
            <a:r>
              <a:rPr lang="ru-RU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200" dirty="0">
                <a:latin typeface="+mj-lt"/>
              </a:rPr>
              <a:t>с представленными субстратами и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>
                <a:solidFill>
                  <a:srgbClr val="FF0000"/>
                </a:solidFill>
                <a:latin typeface="+mj-lt"/>
              </a:rPr>
              <a:t>описать </a:t>
            </a:r>
            <a:r>
              <a:rPr lang="ru-RU" sz="2200" dirty="0">
                <a:latin typeface="+mj-lt"/>
              </a:rPr>
              <a:t>их преимущества и недостатки </a:t>
            </a:r>
            <a:endParaRPr sz="2200" dirty="0">
              <a:latin typeface="+mj-lt"/>
            </a:endParaRPr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ru-RU" sz="2200" dirty="0">
                <a:solidFill>
                  <a:srgbClr val="FF0000"/>
                </a:solidFill>
                <a:latin typeface="+mj-lt"/>
              </a:rPr>
              <a:t>2.</a:t>
            </a:r>
            <a:r>
              <a:rPr lang="ru-RU" sz="2200" b="1" i="1" dirty="0">
                <a:solidFill>
                  <a:srgbClr val="FF0000"/>
                </a:solidFill>
                <a:latin typeface="+mj-lt"/>
              </a:rPr>
              <a:t>Провести </a:t>
            </a:r>
            <a:r>
              <a:rPr lang="ru-RU" sz="2200" dirty="0">
                <a:latin typeface="+mj-lt"/>
              </a:rPr>
              <a:t>посев микрозелени на выбранные субстраты.</a:t>
            </a:r>
            <a:endParaRPr sz="2200" dirty="0">
              <a:latin typeface="+mj-lt"/>
            </a:endParaRPr>
          </a:p>
          <a:p>
            <a:pPr marL="342900" lvl="0" indent="-342900" algn="l" rtl="0">
              <a:spcBef>
                <a:spcPts val="496"/>
              </a:spcBef>
              <a:spcAft>
                <a:spcPts val="1200"/>
              </a:spcAft>
              <a:buClr>
                <a:srgbClr val="FF0000"/>
              </a:buClr>
              <a:buSzPts val="3200"/>
              <a:buNone/>
            </a:pPr>
            <a:r>
              <a:rPr lang="ru-RU" sz="2200" dirty="0">
                <a:solidFill>
                  <a:srgbClr val="FF0000"/>
                </a:solidFill>
                <a:latin typeface="+mj-lt"/>
              </a:rPr>
              <a:t>3. </a:t>
            </a:r>
            <a:r>
              <a:rPr lang="ru-RU" sz="2200" b="1" i="1" dirty="0">
                <a:solidFill>
                  <a:srgbClr val="FF0000"/>
                </a:solidFill>
                <a:latin typeface="+mj-lt"/>
              </a:rPr>
              <a:t>Проанализировать</a:t>
            </a:r>
            <a:r>
              <a:rPr lang="ru-RU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200" dirty="0">
                <a:latin typeface="+mj-lt"/>
              </a:rPr>
              <a:t>полученный урожай и </a:t>
            </a:r>
            <a:r>
              <a:rPr lang="ru-RU" sz="2200" b="1" i="1" dirty="0">
                <a:solidFill>
                  <a:srgbClr val="FF0000"/>
                </a:solidFill>
                <a:latin typeface="+mj-lt"/>
              </a:rPr>
              <a:t>сделать</a:t>
            </a:r>
            <a:r>
              <a:rPr lang="ru-RU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200" dirty="0">
                <a:latin typeface="+mj-lt"/>
              </a:rPr>
              <a:t>выводы</a:t>
            </a:r>
            <a:endParaRPr sz="2200" dirty="0">
              <a:latin typeface="+mj-l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900775" y="2487675"/>
            <a:ext cx="845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B7FF8-4883-4BC7-9956-FD91FAAD6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920" y="-99476"/>
            <a:ext cx="5049520" cy="1450757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latin typeface="+mn-lt"/>
              </a:rPr>
              <a:t>Обьект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 и предмет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63DF8-4DBB-4EDF-A7DE-6DCC7C607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099734"/>
            <a:ext cx="7543801" cy="40233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Объект</a:t>
            </a:r>
            <a:r>
              <a:rPr lang="ru-RU" sz="2800" dirty="0"/>
              <a:t>  – Редис «Китайская роза»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Предмет</a:t>
            </a:r>
            <a:r>
              <a:rPr lang="ru-RU" sz="2800" dirty="0"/>
              <a:t> – зависимость урожая </a:t>
            </a:r>
            <a:r>
              <a:rPr lang="ru-RU" sz="2800" dirty="0" err="1"/>
              <a:t>микрозелени</a:t>
            </a:r>
            <a:r>
              <a:rPr lang="ru-RU" sz="2800" dirty="0"/>
              <a:t> редиса от коврика. </a:t>
            </a:r>
          </a:p>
        </p:txBody>
      </p:sp>
    </p:spTree>
    <p:extLst>
      <p:ext uri="{BB962C8B-B14F-4D97-AF65-F5344CB8AC3E}">
        <p14:creationId xmlns:p14="http://schemas.microsoft.com/office/powerpoint/2010/main" val="184344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idx="1"/>
          </p:nvPr>
        </p:nvSpPr>
        <p:spPr>
          <a:xfrm>
            <a:off x="402880" y="55455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1242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4285"/>
              <a:buChar char="●"/>
            </a:pPr>
            <a:r>
              <a:rPr lang="ru-RU" sz="2800" b="1" dirty="0">
                <a:solidFill>
                  <a:srgbClr val="FF0000"/>
                </a:solidFill>
                <a:latin typeface="+mj-lt"/>
              </a:rPr>
              <a:t>Гипотеза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:</a:t>
            </a:r>
            <a:endParaRPr b="1" dirty="0">
              <a:solidFill>
                <a:srgbClr val="FF0000"/>
              </a:solidFill>
              <a:latin typeface="+mj-lt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12920"/>
              <a:buNone/>
            </a:pPr>
            <a:r>
              <a:rPr lang="ru-RU" sz="2833" dirty="0">
                <a:latin typeface="+mj-lt"/>
              </a:rPr>
              <a:t>Предполагается, что урожай микрозелени редиса ”Китайская Роза” на джутовом коврике будет больше</a:t>
            </a:r>
            <a:r>
              <a:rPr lang="en-US" sz="2833" dirty="0">
                <a:latin typeface="+mj-lt"/>
              </a:rPr>
              <a:t>.</a:t>
            </a:r>
            <a:endParaRPr sz="2833" dirty="0">
              <a:latin typeface="+mj-l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920"/>
              <a:buNone/>
            </a:pPr>
            <a:br>
              <a:rPr lang="ru-RU" sz="2833" b="1" dirty="0">
                <a:latin typeface="+mj-lt"/>
              </a:rPr>
            </a:br>
            <a:r>
              <a:rPr lang="ru-RU" sz="2400" b="1" dirty="0">
                <a:solidFill>
                  <a:srgbClr val="FF0000"/>
                </a:solidFill>
                <a:latin typeface="+mj-lt"/>
              </a:rPr>
              <a:t>Методы исследования:</a:t>
            </a:r>
            <a:br>
              <a:rPr lang="ru-RU" sz="2400" b="1" dirty="0">
                <a:solidFill>
                  <a:srgbClr val="FF0000"/>
                </a:solidFill>
                <a:latin typeface="+mj-lt"/>
              </a:rPr>
            </a:br>
            <a:r>
              <a:rPr lang="ru-RU" sz="2400" dirty="0">
                <a:latin typeface="+mj-lt"/>
              </a:rPr>
              <a:t>- Библиографический 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- Эксперимент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- Измерение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- </a:t>
            </a:r>
            <a:r>
              <a:rPr lang="ru-RU" sz="2400" dirty="0" err="1">
                <a:latin typeface="+mj-lt"/>
              </a:rPr>
              <a:t>Фотофиксация</a:t>
            </a:r>
            <a:endParaRPr lang="ru-RU" sz="2400" dirty="0">
              <a:latin typeface="+mj-l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920"/>
              <a:buNone/>
            </a:pPr>
            <a:r>
              <a:rPr lang="ru-RU" sz="2400" dirty="0">
                <a:latin typeface="+mj-lt"/>
              </a:rPr>
              <a:t>-Анализ результатов</a:t>
            </a:r>
            <a:br>
              <a:rPr lang="ru-RU" sz="2400" b="1" dirty="0">
                <a:latin typeface="+mj-lt"/>
              </a:rPr>
            </a:br>
            <a:endParaRPr sz="24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680" y="2139349"/>
            <a:ext cx="3387822" cy="38732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800100" y="314961"/>
            <a:ext cx="7543800" cy="11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Теоретические аспекты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1" name="Google Shape;131;p7"/>
          <p:cNvSpPr txBox="1">
            <a:spLocks noGrp="1"/>
          </p:cNvSpPr>
          <p:nvPr>
            <p:ph idx="1"/>
          </p:nvPr>
        </p:nvSpPr>
        <p:spPr>
          <a:xfrm>
            <a:off x="525781" y="1681480"/>
            <a:ext cx="7818119" cy="349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ru-RU" sz="1800" b="1" dirty="0">
                <a:solidFill>
                  <a:srgbClr val="FF0000"/>
                </a:solidFill>
              </a:rPr>
              <a:t>Оптимальная температура для выращивания</a:t>
            </a:r>
            <a:r>
              <a:rPr lang="ru-RU" sz="1800" b="1" dirty="0"/>
              <a:t> редиса «Китайская Роза»: в целом культура лучше всего растёт при температуре в 20–25 °С. Более высокие температуры не слишком подходят. </a:t>
            </a:r>
          </a:p>
          <a:p>
            <a:pPr marL="342900" lvl="0" indent="-13970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ru-RU" sz="1800" b="1" dirty="0"/>
              <a:t>Особенности </a:t>
            </a:r>
            <a:r>
              <a:rPr lang="ru-RU" sz="1800" b="1" dirty="0" err="1"/>
              <a:t>микрозелени</a:t>
            </a:r>
            <a:r>
              <a:rPr lang="ru-RU" sz="1800" b="1" dirty="0"/>
              <a:t> редиса «Китайская роза»:                        </a:t>
            </a:r>
            <a:r>
              <a:rPr lang="ru-RU" sz="1800" b="1" dirty="0">
                <a:solidFill>
                  <a:srgbClr val="FF0000"/>
                </a:solidFill>
              </a:rPr>
              <a:t>Внешний вид: </a:t>
            </a:r>
            <a:r>
              <a:rPr lang="ru-RU" sz="1800" b="1" dirty="0"/>
              <a:t>яркие зелёные листья и нежно-розовые черешки.       </a:t>
            </a:r>
            <a:r>
              <a:rPr lang="ru-RU" sz="1800" b="1" dirty="0">
                <a:solidFill>
                  <a:srgbClr val="FF0000"/>
                </a:solidFill>
              </a:rPr>
              <a:t>Вкус: </a:t>
            </a:r>
            <a:r>
              <a:rPr lang="ru-RU" sz="1800" b="1" dirty="0"/>
              <a:t>приятно-жгучий, с хрустящей текстурой.                          </a:t>
            </a:r>
            <a:r>
              <a:rPr lang="ru-RU" sz="1800" b="1" dirty="0">
                <a:solidFill>
                  <a:srgbClr val="FF0000"/>
                </a:solidFill>
              </a:rPr>
              <a:t>Использование в кулинарии: </a:t>
            </a:r>
            <a:r>
              <a:rPr lang="ru-RU" sz="1800" b="1" dirty="0"/>
              <a:t>ростки редиса добавляют в суши и роллы, сэндвичи и бутерброды, салаты и гарниры, а также используют для приготовления мясных и вегетарианских блюд.                                </a:t>
            </a:r>
            <a:r>
              <a:rPr lang="ru-RU" sz="1800" b="1" dirty="0">
                <a:solidFill>
                  <a:srgbClr val="FF0000"/>
                </a:solidFill>
              </a:rPr>
              <a:t>Полезные свойства: </a:t>
            </a:r>
            <a:r>
              <a:rPr lang="ru-RU" sz="1800" b="1" dirty="0"/>
              <a:t>поддерживают иммунную систему, очищают кровь, ускоряют обмен веществ и оказывают противовоспалительное действие. При регулярном употреблении </a:t>
            </a:r>
            <a:r>
              <a:rPr lang="ru-RU" sz="1800" b="1" dirty="0" err="1"/>
              <a:t>микрозелени</a:t>
            </a:r>
            <a:r>
              <a:rPr lang="ru-RU" sz="1800" b="1" dirty="0"/>
              <a:t> редиса «Китайская Роза» снижается уровень холестерина, нормализуется работа щитовидной железы и пищеварительной системы.                    </a:t>
            </a:r>
            <a:r>
              <a:rPr lang="ru-RU" sz="1800" b="1" dirty="0">
                <a:solidFill>
                  <a:srgbClr val="FF0000"/>
                </a:solidFill>
              </a:rPr>
              <a:t>Диетический продукт: </a:t>
            </a:r>
            <a:r>
              <a:rPr lang="ru-RU" sz="1800" b="1" dirty="0"/>
              <a:t>способствует сжиганию жира и выводит из организма вредные токсины.</a:t>
            </a:r>
            <a:endParaRPr sz="1800" b="1" dirty="0"/>
          </a:p>
        </p:txBody>
      </p:sp>
    </p:spTree>
    <p:extLst>
      <p:ext uri="{BB962C8B-B14F-4D97-AF65-F5344CB8AC3E}">
        <p14:creationId xmlns:p14="http://schemas.microsoft.com/office/powerpoint/2010/main" val="301981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0111B-3730-4733-B460-14171416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5075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+mn-lt"/>
              </a:rPr>
              <a:t>Теоретические аспекты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16A03-3108-4DE2-89E2-C82E363DC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-</a:t>
            </a:r>
            <a:r>
              <a:rPr lang="en-US" sz="2400" dirty="0"/>
              <a:t>&gt; </a:t>
            </a:r>
            <a:r>
              <a:rPr lang="ru-RU" b="1" dirty="0">
                <a:solidFill>
                  <a:srgbClr val="FF0000"/>
                </a:solidFill>
              </a:rPr>
              <a:t>Субстраты</a:t>
            </a:r>
            <a:r>
              <a:rPr lang="ru-RU" dirty="0"/>
              <a:t> - это земельная смесь разного состава для посева, черенкования, посадки и выращивания растений. Для выращивания </a:t>
            </a:r>
            <a:r>
              <a:rPr lang="ru-RU" dirty="0" err="1"/>
              <a:t>микрозелени</a:t>
            </a:r>
            <a:r>
              <a:rPr lang="ru-RU" dirty="0"/>
              <a:t> в качестве субстрата чаще всего используются коврики из разных материалов. Мы использовали джут, войлок, кокос.</a:t>
            </a:r>
          </a:p>
          <a:p>
            <a:endParaRPr lang="ru-RU" dirty="0"/>
          </a:p>
          <a:p>
            <a:r>
              <a:rPr lang="ru-RU" sz="2400" dirty="0"/>
              <a:t>-&gt; </a:t>
            </a:r>
            <a:r>
              <a:rPr lang="ru-RU" b="1" dirty="0">
                <a:solidFill>
                  <a:srgbClr val="FF0000"/>
                </a:solidFill>
              </a:rPr>
              <a:t>Коврики </a:t>
            </a:r>
            <a:r>
              <a:rPr lang="ru-RU" dirty="0"/>
              <a:t>обладают свойствами воздухообмена, хорошо удерживают влагу и ускоряют всхожесть семян благодаря наличию в них питательных веществ. Материал не оставляет после себя грязь.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76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Преимущества и недостатки ковриков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1" name="Google Shape;131;p7"/>
          <p:cNvSpPr txBox="1">
            <a:spLocks noGrp="1"/>
          </p:cNvSpPr>
          <p:nvPr>
            <p:ph idx="1"/>
          </p:nvPr>
        </p:nvSpPr>
        <p:spPr>
          <a:xfrm>
            <a:off x="822959" y="1907458"/>
            <a:ext cx="7543801" cy="396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4100"/>
              <a:buFont typeface="Wingdings" panose="05000000000000000000" pitchFamily="2" charset="2"/>
              <a:buChar char="Ø"/>
            </a:pPr>
            <a:r>
              <a:rPr lang="ru-RU" sz="2200" b="1" dirty="0">
                <a:latin typeface="+mj-lt"/>
              </a:rPr>
              <a:t>Джутовый коврик</a:t>
            </a:r>
          </a:p>
          <a:p>
            <a:pPr marL="400050" lvl="1" indent="0">
              <a:spcBef>
                <a:spcPts val="0"/>
              </a:spcBef>
              <a:buSzPts val="4100"/>
              <a:buNone/>
            </a:pPr>
            <a:r>
              <a:rPr lang="ru-RU" sz="2000" dirty="0">
                <a:latin typeface="+mj-lt"/>
              </a:rPr>
              <a:t>+ Не имеет посторонних запахов</a:t>
            </a:r>
          </a:p>
          <a:p>
            <a:pPr marL="400050" lvl="1" indent="0">
              <a:spcBef>
                <a:spcPts val="0"/>
              </a:spcBef>
              <a:buSzPts val="4100"/>
              <a:buNone/>
            </a:pPr>
            <a:r>
              <a:rPr lang="ru-RU" sz="2000" dirty="0">
                <a:latin typeface="+mj-lt"/>
              </a:rPr>
              <a:t>- Стоит довольно дорого</a:t>
            </a:r>
          </a:p>
          <a:p>
            <a:pPr marL="742950" lvl="1" indent="-342900">
              <a:spcBef>
                <a:spcPts val="0"/>
              </a:spcBef>
              <a:buSzPts val="4100"/>
              <a:buFont typeface="Wingdings" panose="05000000000000000000" pitchFamily="2" charset="2"/>
              <a:buChar char="Ø"/>
            </a:pPr>
            <a:endParaRPr lang="ru-RU" sz="2000" b="1" dirty="0">
              <a:latin typeface="+mj-lt"/>
            </a:endParaRPr>
          </a:p>
          <a:p>
            <a:pPr>
              <a:spcBef>
                <a:spcPts val="0"/>
              </a:spcBef>
              <a:buSzPts val="4100"/>
              <a:buFont typeface="Wingdings" panose="05000000000000000000" pitchFamily="2" charset="2"/>
              <a:buChar char="Ø"/>
            </a:pPr>
            <a:r>
              <a:rPr lang="ru-RU" sz="2200" b="1" dirty="0">
                <a:latin typeface="+mj-lt"/>
              </a:rPr>
              <a:t>Кокосовый коврик</a:t>
            </a:r>
          </a:p>
          <a:p>
            <a:pPr marL="400050" lvl="1" indent="0">
              <a:spcBef>
                <a:spcPts val="0"/>
              </a:spcBef>
              <a:buSzPts val="4100"/>
              <a:buNone/>
            </a:pPr>
            <a:r>
              <a:rPr lang="ru-RU" sz="2000" dirty="0">
                <a:latin typeface="+mj-lt"/>
              </a:rPr>
              <a:t>+ Хорошо удерживает влагу, некоторые марки обработаны питательными веществами, т.е. при проращивании микрозелени можно не использовать удобрение.</a:t>
            </a:r>
          </a:p>
          <a:p>
            <a:pPr marL="400050" lvl="1" indent="0">
              <a:spcBef>
                <a:spcPts val="0"/>
              </a:spcBef>
              <a:buSzPts val="4100"/>
              <a:buNone/>
            </a:pPr>
            <a:r>
              <a:rPr lang="ru-RU" sz="2000" dirty="0">
                <a:latin typeface="+mj-lt"/>
              </a:rPr>
              <a:t>- Не может быть использован повторно.</a:t>
            </a:r>
          </a:p>
          <a:p>
            <a:pPr marL="342900" lvl="0" indent="-400050">
              <a:spcBef>
                <a:spcPts val="0"/>
              </a:spcBef>
              <a:buSzPts val="4100"/>
              <a:buFont typeface="Wingdings" panose="05000000000000000000" pitchFamily="2" charset="2"/>
              <a:buChar char="Ø"/>
            </a:pPr>
            <a:endParaRPr lang="ru-RU" sz="2200" b="1" dirty="0">
              <a:latin typeface="+mj-lt"/>
            </a:endParaRPr>
          </a:p>
          <a:p>
            <a:pPr marL="342900" lvl="0" indent="-400050">
              <a:spcBef>
                <a:spcPts val="0"/>
              </a:spcBef>
              <a:buSzPts val="4100"/>
              <a:buFont typeface="Wingdings" panose="05000000000000000000" pitchFamily="2" charset="2"/>
              <a:buChar char="Ø"/>
            </a:pPr>
            <a:r>
              <a:rPr lang="ru-RU" sz="2200" b="1" dirty="0">
                <a:latin typeface="+mj-lt"/>
              </a:rPr>
              <a:t>Коврик из войлока</a:t>
            </a:r>
          </a:p>
          <a:p>
            <a:pPr marL="400050" lvl="1" indent="0">
              <a:spcBef>
                <a:spcPts val="0"/>
              </a:spcBef>
              <a:buSzPts val="4100"/>
              <a:buNone/>
            </a:pPr>
            <a:r>
              <a:rPr lang="ru-RU" sz="2000" dirty="0">
                <a:latin typeface="+mj-lt"/>
              </a:rPr>
              <a:t>+ Органическая основа , хорошо накапливающая влагу.</a:t>
            </a:r>
          </a:p>
          <a:p>
            <a:pPr marL="400050" lvl="1" indent="0">
              <a:spcBef>
                <a:spcPts val="0"/>
              </a:spcBef>
              <a:buSzPts val="4100"/>
              <a:buNone/>
            </a:pPr>
            <a:r>
              <a:rPr lang="ru-RU" sz="2000" dirty="0">
                <a:latin typeface="+mj-lt"/>
              </a:rPr>
              <a:t>- Нельзя использовать повторно.</a:t>
            </a:r>
          </a:p>
          <a:p>
            <a:pPr marL="400050" lvl="1" indent="0">
              <a:spcBef>
                <a:spcPts val="0"/>
              </a:spcBef>
              <a:buSzPts val="4100"/>
              <a:buNone/>
            </a:pPr>
            <a:endParaRPr lang="ru-RU" sz="2000" b="1" dirty="0">
              <a:latin typeface="+mj-lt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 sz="2200" b="1" i="1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Материалы и условия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6" name="Google Shape;136;p8"/>
          <p:cNvSpPr txBox="1">
            <a:spLocks noGrp="1"/>
          </p:cNvSpPr>
          <p:nvPr>
            <p:ph idx="1"/>
          </p:nvPr>
        </p:nvSpPr>
        <p:spPr>
          <a:xfrm>
            <a:off x="480060" y="1899919"/>
            <a:ext cx="8229600" cy="428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2400" b="1" dirty="0">
                <a:solidFill>
                  <a:srgbClr val="FF0000"/>
                </a:solidFill>
              </a:rPr>
              <a:t>Материалы:</a:t>
            </a:r>
            <a:r>
              <a:rPr lang="ru-RU" sz="2400" dirty="0">
                <a:latin typeface="+mj-lt"/>
              </a:rPr>
              <a:t> 3 коврика (джут, кокос, войлок), семена редиса, контейнеры.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ru-RU" sz="2400" dirty="0">
              <a:latin typeface="+mj-l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2400" dirty="0">
                <a:latin typeface="+mj-lt"/>
              </a:rPr>
              <a:t>Условия роста:</a:t>
            </a:r>
            <a:endParaRPr sz="2400" dirty="0">
              <a:latin typeface="+mj-lt"/>
            </a:endParaRPr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2400" dirty="0">
                <a:latin typeface="+mj-lt"/>
              </a:rPr>
              <a:t>-</a:t>
            </a:r>
            <a:r>
              <a:rPr lang="ru-RU" sz="2400" i="1" dirty="0">
                <a:latin typeface="+mj-lt"/>
              </a:rPr>
              <a:t>полив 2 раза в неделю,</a:t>
            </a:r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2400" i="1" dirty="0">
                <a:latin typeface="+mj-lt"/>
              </a:rPr>
              <a:t>- лампы светят 14 часов,</a:t>
            </a:r>
            <a:endParaRPr sz="2400" dirty="0">
              <a:latin typeface="+mj-lt"/>
            </a:endParaRPr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2400" dirty="0">
                <a:latin typeface="+mj-lt"/>
              </a:rPr>
              <a:t>-</a:t>
            </a:r>
            <a:r>
              <a:rPr lang="ru-RU" sz="2400" i="1" dirty="0">
                <a:latin typeface="+mj-lt"/>
              </a:rPr>
              <a:t>температура воздуха 21,4 </a:t>
            </a:r>
            <a:r>
              <a:rPr lang="ru-RU" sz="2400" dirty="0">
                <a:latin typeface="+mj-lt"/>
              </a:rPr>
              <a:t>°С</a:t>
            </a:r>
            <a:r>
              <a:rPr lang="ru-RU" sz="2400" i="1" dirty="0">
                <a:latin typeface="+mj-lt"/>
              </a:rPr>
              <a:t>, </a:t>
            </a:r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2400" i="1" dirty="0">
                <a:latin typeface="+mj-lt"/>
              </a:rPr>
              <a:t>-влажность 77% , </a:t>
            </a:r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2400" i="1" dirty="0">
                <a:latin typeface="+mj-lt"/>
              </a:rPr>
              <a:t>-освещённость 3 562 </a:t>
            </a:r>
            <a:r>
              <a:rPr lang="ru-RU" sz="2400" i="1" dirty="0" err="1">
                <a:latin typeface="+mj-lt"/>
              </a:rPr>
              <a:t>лк</a:t>
            </a:r>
            <a:r>
              <a:rPr lang="ru-RU" sz="2400" dirty="0">
                <a:latin typeface="+mj-lt"/>
              </a:rPr>
              <a:t> </a:t>
            </a:r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373</TotalTime>
  <Words>931</Words>
  <Application>Microsoft Office PowerPoint</Application>
  <PresentationFormat>Экран (4:3)</PresentationFormat>
  <Paragraphs>95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Calibri</vt:lpstr>
      <vt:lpstr>Arial</vt:lpstr>
      <vt:lpstr>Cascadia Code Light</vt:lpstr>
      <vt:lpstr>Aptos</vt:lpstr>
      <vt:lpstr>Times New Roman</vt:lpstr>
      <vt:lpstr>Calibri Light</vt:lpstr>
      <vt:lpstr>Wingdings</vt:lpstr>
      <vt:lpstr>Lato</vt:lpstr>
      <vt:lpstr>Ретро</vt:lpstr>
      <vt:lpstr>Министерство просвещения Российской Федерации ГБОУ школа 1164</vt:lpstr>
      <vt:lpstr>Интересные факты о микрозелени</vt:lpstr>
      <vt:lpstr>Наши цели и задачи</vt:lpstr>
      <vt:lpstr>Обьект и предмет</vt:lpstr>
      <vt:lpstr>Презентация PowerPoint</vt:lpstr>
      <vt:lpstr>Теоретические аспекты</vt:lpstr>
      <vt:lpstr>Теоретические аспекты</vt:lpstr>
      <vt:lpstr>Преимущества и недостатки ковриков</vt:lpstr>
      <vt:lpstr>Материалы и условия</vt:lpstr>
      <vt:lpstr>Ход работы</vt:lpstr>
      <vt:lpstr>Результаты</vt:lpstr>
      <vt:lpstr>Результаты</vt:lpstr>
      <vt:lpstr>Выводы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школы 1164</dc:title>
  <dc:creator>Методист</dc:creator>
  <cp:lastModifiedBy>1</cp:lastModifiedBy>
  <cp:revision>39</cp:revision>
  <dcterms:created xsi:type="dcterms:W3CDTF">2019-05-28T08:43:27Z</dcterms:created>
  <dcterms:modified xsi:type="dcterms:W3CDTF">2025-03-07T13:23:02Z</dcterms:modified>
</cp:coreProperties>
</file>