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0"/>
  </p:notesMasterIdLst>
  <p:handoutMasterIdLst>
    <p:handoutMasterId r:id="rId11"/>
  </p:handoutMasterIdLst>
  <p:sldIdLst>
    <p:sldId id="445" r:id="rId2"/>
    <p:sldId id="451" r:id="rId3"/>
    <p:sldId id="539" r:id="rId4"/>
    <p:sldId id="540" r:id="rId5"/>
    <p:sldId id="541" r:id="rId6"/>
    <p:sldId id="543" r:id="rId7"/>
    <p:sldId id="542" r:id="rId8"/>
    <p:sldId id="544" r:id="rId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A6DBB2B-9B2F-4879-8B59-8228D932A3A3}">
          <p14:sldIdLst>
            <p14:sldId id="445"/>
            <p14:sldId id="451"/>
            <p14:sldId id="539"/>
            <p14:sldId id="540"/>
            <p14:sldId id="541"/>
            <p14:sldId id="543"/>
            <p14:sldId id="542"/>
            <p14:sldId id="5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DCFF"/>
    <a:srgbClr val="FF552D"/>
    <a:srgbClr val="FF3300"/>
    <a:srgbClr val="19C8FF"/>
    <a:srgbClr val="A1E9FF"/>
    <a:srgbClr val="006600"/>
    <a:srgbClr val="008000"/>
    <a:srgbClr val="000000"/>
    <a:srgbClr val="FF5050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78036" autoAdjust="0"/>
  </p:normalViewPr>
  <p:slideViewPr>
    <p:cSldViewPr>
      <p:cViewPr varScale="1">
        <p:scale>
          <a:sx n="77" d="100"/>
          <a:sy n="77" d="100"/>
        </p:scale>
        <p:origin x="118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FFFF7-1C4D-40B0-A93D-B294F2E57567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B2EBF-6826-469F-91C3-AA0FD607E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67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A846B4-52D0-4F53-8D74-D0C0AB5960C6}" type="datetimeFigureOut">
              <a:rPr lang="ru-RU"/>
              <a:pPr>
                <a:defRPr/>
              </a:pPr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240128-0DA7-498F-8174-E2D9AA9B4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96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240128-0DA7-498F-8174-E2D9AA9B452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1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240128-0DA7-498F-8174-E2D9AA9B452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240128-0DA7-498F-8174-E2D9AA9B452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8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240128-0DA7-498F-8174-E2D9AA9B452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22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240128-0DA7-498F-8174-E2D9AA9B452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05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240128-0DA7-498F-8174-E2D9AA9B452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5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B270C5-2CC3-460B-B512-FA3427F0CF17}" type="datetimeFigureOut">
              <a:rPr lang="ru-RU" smtClean="0"/>
              <a:pPr>
                <a:defRPr/>
              </a:pPr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B6CAD9-3D44-4A84-9D7D-D5D132B31C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9855422-9626-4A8B-8EF4-97591ED1687F}" type="datetimeFigureOut">
              <a:rPr lang="ru-RU" smtClean="0"/>
              <a:pPr>
                <a:defRPr/>
              </a:pPr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049901-4C5F-4828-9DC5-8FD2EDEB87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EB29C4-6DAB-4C58-84F3-4BF7799B0100}" type="datetimeFigureOut">
              <a:rPr lang="ru-RU" smtClean="0"/>
              <a:pPr>
                <a:defRPr/>
              </a:pPr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C871C8-65D9-426A-A64A-C75300F452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743A21-5964-4572-9457-FDAFBB0514D1}" type="datetimeFigureOut">
              <a:rPr lang="ru-RU" smtClean="0"/>
              <a:pPr>
                <a:defRPr/>
              </a:pPr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5958D8-132A-4850-86BB-F306E76B36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3B655A-B78D-4DF6-8960-80ECC8EA062D}" type="datetimeFigureOut">
              <a:rPr lang="ru-RU" smtClean="0"/>
              <a:pPr>
                <a:defRPr/>
              </a:pPr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43D884-EFDA-4C09-812A-BD734813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834FAC-370B-4ED2-BC9E-7481CCCAE6B0}" type="datetimeFigureOut">
              <a:rPr lang="ru-RU" smtClean="0"/>
              <a:pPr>
                <a:defRPr/>
              </a:pPr>
              <a:t>26.03.2025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F9780A-FDCF-42FF-9F77-2ACD1795DB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8" indent="0">
              <a:buNone/>
              <a:defRPr sz="2000" b="1"/>
            </a:lvl2pPr>
            <a:lvl3pPr marL="914049" indent="0">
              <a:buNone/>
              <a:defRPr sz="1800" b="1"/>
            </a:lvl3pPr>
            <a:lvl4pPr marL="1371070" indent="0">
              <a:buNone/>
              <a:defRPr sz="1600" b="1"/>
            </a:lvl4pPr>
            <a:lvl5pPr marL="1828096" indent="0">
              <a:buNone/>
              <a:defRPr sz="1600" b="1"/>
            </a:lvl5pPr>
            <a:lvl6pPr marL="2285113" indent="0">
              <a:buNone/>
              <a:defRPr sz="1600" b="1"/>
            </a:lvl6pPr>
            <a:lvl7pPr marL="2742131" indent="0">
              <a:buNone/>
              <a:defRPr sz="1600" b="1"/>
            </a:lvl7pPr>
            <a:lvl8pPr marL="3199156" indent="0">
              <a:buNone/>
              <a:defRPr sz="1600" b="1"/>
            </a:lvl8pPr>
            <a:lvl9pPr marL="365617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8" indent="0">
              <a:buNone/>
              <a:defRPr sz="2000" b="1"/>
            </a:lvl2pPr>
            <a:lvl3pPr marL="914049" indent="0">
              <a:buNone/>
              <a:defRPr sz="1800" b="1"/>
            </a:lvl3pPr>
            <a:lvl4pPr marL="1371070" indent="0">
              <a:buNone/>
              <a:defRPr sz="1600" b="1"/>
            </a:lvl4pPr>
            <a:lvl5pPr marL="1828096" indent="0">
              <a:buNone/>
              <a:defRPr sz="1600" b="1"/>
            </a:lvl5pPr>
            <a:lvl6pPr marL="2285113" indent="0">
              <a:buNone/>
              <a:defRPr sz="1600" b="1"/>
            </a:lvl6pPr>
            <a:lvl7pPr marL="2742131" indent="0">
              <a:buNone/>
              <a:defRPr sz="1600" b="1"/>
            </a:lvl7pPr>
            <a:lvl8pPr marL="3199156" indent="0">
              <a:buNone/>
              <a:defRPr sz="1600" b="1"/>
            </a:lvl8pPr>
            <a:lvl9pPr marL="365617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575028-7081-4C47-A9A0-32C8D2CF3880}" type="datetimeFigureOut">
              <a:rPr lang="ru-RU" smtClean="0"/>
              <a:pPr>
                <a:defRPr/>
              </a:pPr>
              <a:t>26.03.2025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8F5817-B3A0-488B-9BF7-CB33D2F042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12CF58C-BEBD-4CC6-8154-4B161DA91502}" type="datetimeFigureOut">
              <a:rPr lang="ru-RU" smtClean="0"/>
              <a:pPr>
                <a:defRPr/>
              </a:pPr>
              <a:t>26.03.2025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D4E843-D40D-4843-AB9E-8A60B99202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BCA102-FA30-4AB5-A469-49BE0407A937}" type="datetimeFigureOut">
              <a:rPr lang="ru-RU" smtClean="0"/>
              <a:pPr>
                <a:defRPr/>
              </a:pPr>
              <a:t>26.03.2025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ADF6CD4-ABB2-4307-92E2-14F12FCC40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18" indent="0">
              <a:buNone/>
              <a:defRPr sz="1200"/>
            </a:lvl2pPr>
            <a:lvl3pPr marL="914049" indent="0">
              <a:buNone/>
              <a:defRPr sz="1000"/>
            </a:lvl3pPr>
            <a:lvl4pPr marL="1371070" indent="0">
              <a:buNone/>
              <a:defRPr sz="900"/>
            </a:lvl4pPr>
            <a:lvl5pPr marL="1828096" indent="0">
              <a:buNone/>
              <a:defRPr sz="900"/>
            </a:lvl5pPr>
            <a:lvl6pPr marL="2285113" indent="0">
              <a:buNone/>
              <a:defRPr sz="900"/>
            </a:lvl6pPr>
            <a:lvl7pPr marL="2742131" indent="0">
              <a:buNone/>
              <a:defRPr sz="900"/>
            </a:lvl7pPr>
            <a:lvl8pPr marL="3199156" indent="0">
              <a:buNone/>
              <a:defRPr sz="900"/>
            </a:lvl8pPr>
            <a:lvl9pPr marL="365617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948FD5-4A19-4435-95B1-456D5778E33D}" type="datetimeFigureOut">
              <a:rPr lang="ru-RU" smtClean="0"/>
              <a:pPr>
                <a:defRPr/>
              </a:pPr>
              <a:t>26.03.2025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9EAD746-5919-4EF0-BD7F-8431B6075A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18" indent="0">
              <a:buNone/>
              <a:defRPr sz="2800"/>
            </a:lvl2pPr>
            <a:lvl3pPr marL="914049" indent="0">
              <a:buNone/>
              <a:defRPr sz="2400"/>
            </a:lvl3pPr>
            <a:lvl4pPr marL="1371070" indent="0">
              <a:buNone/>
              <a:defRPr sz="2000"/>
            </a:lvl4pPr>
            <a:lvl5pPr marL="1828096" indent="0">
              <a:buNone/>
              <a:defRPr sz="2000"/>
            </a:lvl5pPr>
            <a:lvl6pPr marL="2285113" indent="0">
              <a:buNone/>
              <a:defRPr sz="2000"/>
            </a:lvl6pPr>
            <a:lvl7pPr marL="2742131" indent="0">
              <a:buNone/>
              <a:defRPr sz="2000"/>
            </a:lvl7pPr>
            <a:lvl8pPr marL="3199156" indent="0">
              <a:buNone/>
              <a:defRPr sz="2000"/>
            </a:lvl8pPr>
            <a:lvl9pPr marL="3656178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18" indent="0">
              <a:buNone/>
              <a:defRPr sz="1200"/>
            </a:lvl2pPr>
            <a:lvl3pPr marL="914049" indent="0">
              <a:buNone/>
              <a:defRPr sz="1000"/>
            </a:lvl3pPr>
            <a:lvl4pPr marL="1371070" indent="0">
              <a:buNone/>
              <a:defRPr sz="900"/>
            </a:lvl4pPr>
            <a:lvl5pPr marL="1828096" indent="0">
              <a:buNone/>
              <a:defRPr sz="900"/>
            </a:lvl5pPr>
            <a:lvl6pPr marL="2285113" indent="0">
              <a:buNone/>
              <a:defRPr sz="900"/>
            </a:lvl6pPr>
            <a:lvl7pPr marL="2742131" indent="0">
              <a:buNone/>
              <a:defRPr sz="900"/>
            </a:lvl7pPr>
            <a:lvl8pPr marL="3199156" indent="0">
              <a:buNone/>
              <a:defRPr sz="900"/>
            </a:lvl8pPr>
            <a:lvl9pPr marL="365617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9E0EC9-2E9C-42A7-AF1C-BF1B1A930C96}" type="datetimeFigureOut">
              <a:rPr lang="ru-RU" smtClean="0"/>
              <a:pPr>
                <a:defRPr/>
              </a:pPr>
              <a:t>26.03.2025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594C75-D78E-4FB2-958D-FB438AACA3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EFFFF"/>
            </a:gs>
            <a:gs pos="50000">
              <a:schemeClr val="bg1"/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3" rIns="91408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08" tIns="45703" rIns="91408" bIns="45703" rtlCol="0" anchor="ctr"/>
          <a:lstStyle>
            <a:lvl1pPr algn="l" defTabSz="914296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A212E369-10A1-45F2-8D48-B6A96164C1E1}" type="datetimeFigureOut">
              <a:rPr lang="ru-RU" smtClean="0"/>
              <a:pPr>
                <a:defRPr/>
              </a:pPr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08" tIns="45703" rIns="91408" bIns="45703" rtlCol="0" anchor="ctr"/>
          <a:lstStyle>
            <a:lvl1pPr algn="ctr" defTabSz="914296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08" tIns="45703" rIns="91408" bIns="45703" rtlCol="0" anchor="ctr"/>
          <a:lstStyle>
            <a:lvl1pPr algn="r" defTabSz="914296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49610A70-2D73-42A6-BCD7-64DE2B8FF8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4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7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09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21" indent="-228508" algn="l" defTabSz="914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48" indent="-228508" algn="l" defTabSz="914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0" indent="-228508" algn="l" defTabSz="914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91" indent="-228508" algn="l" defTabSz="914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9" algn="l" defTabSz="914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70" algn="l" defTabSz="914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96" algn="l" defTabSz="914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13" algn="l" defTabSz="914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31" algn="l" defTabSz="914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56" algn="l" defTabSz="914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78" algn="l" defTabSz="914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3" descr="C:\Users\PC_5\Desktop\den-rossii.png"/>
          <p:cNvPicPr>
            <a:picLocks noChangeAspect="1" noChangeArrowheads="1"/>
          </p:cNvPicPr>
          <p:nvPr/>
        </p:nvPicPr>
        <p:blipFill rotWithShape="1">
          <a:blip r:embed="rId2" cstate="print"/>
          <a:srcRect b="44404"/>
          <a:stretch/>
        </p:blipFill>
        <p:spPr bwMode="auto">
          <a:xfrm>
            <a:off x="0" y="1"/>
            <a:ext cx="9144000" cy="228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9"/>
          <p:cNvSpPr>
            <a:spLocks noChangeArrowheads="1"/>
          </p:cNvSpPr>
          <p:nvPr/>
        </p:nvSpPr>
        <p:spPr bwMode="auto">
          <a:xfrm>
            <a:off x="0" y="2283718"/>
            <a:ext cx="91440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СКЕЙТ-ПАРКА «КУБ»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(катайся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уверенно и быстро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Научное направление: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Архитектура и дизайн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" y="66127"/>
            <a:ext cx="994663" cy="1220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t="20815" r="10320" b="11696"/>
          <a:stretch/>
        </p:blipFill>
        <p:spPr>
          <a:xfrm>
            <a:off x="7524328" y="10"/>
            <a:ext cx="1615088" cy="1106634"/>
          </a:xfrm>
          <a:prstGeom prst="rect">
            <a:avLst/>
          </a:prstGeom>
        </p:spPr>
      </p:pic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2915816" y="3558231"/>
            <a:ext cx="622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Докладчики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учащиеся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МБОУ СОШ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Черноголовская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№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82:</a:t>
            </a:r>
          </a:p>
          <a:p>
            <a:pPr algn="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Болашов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Всеволод</a:t>
            </a:r>
          </a:p>
          <a:p>
            <a:pPr algn="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Фурсов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Николай</a:t>
            </a:r>
          </a:p>
          <a:p>
            <a:pPr algn="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Сальников Егор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659982"/>
            <a:ext cx="73037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Руководитель: Надежда Леонидовна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Межова-Деглин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учитель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технологии</a:t>
            </a:r>
            <a:endParaRPr lang="ru-RU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53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7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200" b="26200"/>
          <a:stretch/>
        </p:blipFill>
        <p:spPr>
          <a:xfrm>
            <a:off x="0" y="-20538"/>
            <a:ext cx="9144000" cy="92307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" y="66127"/>
            <a:ext cx="706632" cy="867033"/>
          </a:xfrm>
          <a:prstGeom prst="rect">
            <a:avLst/>
          </a:prstGeom>
        </p:spPr>
      </p:pic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15234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Актуальность, цели и задачи проекта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65356" y="151209"/>
            <a:ext cx="431800" cy="273844"/>
          </a:xfrm>
        </p:spPr>
        <p:txBody>
          <a:bodyPr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0" y="1334584"/>
            <a:ext cx="9144000" cy="2029254"/>
          </a:xfrm>
          <a:prstGeom prst="flowChartAlternateProcess">
            <a:avLst/>
          </a:prstGeom>
          <a:solidFill>
            <a:srgbClr val="6DDCFF">
              <a:alpha val="61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ТЕМЫ</a:t>
            </a:r>
          </a:p>
          <a:p>
            <a:pPr algn="just" eaLnBrk="0" hangingPunct="0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Катание на </a:t>
            </a:r>
            <a:r>
              <a:rPr lang="ru-RU" alt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скейте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самокате – отличная возможность развить силу, ловкость и выносливость. Это один из наиболее популярных видов спорта для подростков. </a:t>
            </a:r>
          </a:p>
          <a:p>
            <a:pPr algn="just" eaLnBrk="0" hangingPunct="0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г. Черноголовка только один скейтпарк на население 18 472 </a:t>
            </a:r>
            <a:r>
              <a:rPr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человека, при этом катающихся на </a:t>
            </a:r>
            <a:r>
              <a:rPr lang="ru-RU" alt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скейте</a:t>
            </a:r>
            <a:r>
              <a:rPr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роликах около 1500 катается. 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Существующий скейтпарк открытый, соответственно возможность покататься зависит от погодных условий. </a:t>
            </a:r>
          </a:p>
          <a:p>
            <a:pPr algn="just" eaLnBrk="0" hangingPunct="0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Разработанный нами проект </a:t>
            </a:r>
            <a:r>
              <a:rPr lang="ru-RU" alt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скейт</a:t>
            </a:r>
            <a:r>
              <a:rPr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-парка 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предлагает: </a:t>
            </a:r>
          </a:p>
          <a:p>
            <a:pPr algn="just" eaLnBrk="0" hangingPunct="0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круглогодичное использование</a:t>
            </a:r>
          </a:p>
          <a:p>
            <a:pPr algn="just" eaLnBrk="0" hangingPunct="0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безопасность (предусмотрена коробка для вылета).</a:t>
            </a: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0" y="3507854"/>
            <a:ext cx="9144000" cy="432048"/>
          </a:xfrm>
          <a:prstGeom prst="flowChartAlternateProcess">
            <a:avLst/>
          </a:prstGeom>
          <a:solidFill>
            <a:srgbClr val="6DDCFF">
              <a:alpha val="61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</a:p>
          <a:p>
            <a:pPr algn="ctr" eaLnBrk="0" hangingPunct="0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макет крытого </a:t>
            </a:r>
            <a:r>
              <a:rPr lang="ru-RU" alt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скейт</a:t>
            </a:r>
            <a:r>
              <a:rPr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-парка 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строительства в городе Черноголовка.</a:t>
            </a: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0" y="4083918"/>
            <a:ext cx="9144000" cy="864096"/>
          </a:xfrm>
          <a:prstGeom prst="flowChartAlternateProcess">
            <a:avLst/>
          </a:prstGeom>
          <a:solidFill>
            <a:srgbClr val="6DDCFF">
              <a:alpha val="61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algn="ctr" eaLnBrk="0" hangingPunct="0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изучить условия для </a:t>
            </a:r>
            <a:r>
              <a:rPr lang="ru-RU" alt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скейтеров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г. Черноголовка; </a:t>
            </a:r>
          </a:p>
          <a:p>
            <a:pPr algn="ctr" eaLnBrk="0" hangingPunct="0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разработать концепцию макета скейтпарка «КУБ»;</a:t>
            </a:r>
          </a:p>
          <a:p>
            <a:pPr algn="ctr" eaLnBrk="0" hangingPunct="0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подготовить чертеж макета</a:t>
            </a: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371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7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200" b="26200"/>
          <a:stretch/>
        </p:blipFill>
        <p:spPr>
          <a:xfrm>
            <a:off x="0" y="-20538"/>
            <a:ext cx="9144000" cy="923074"/>
          </a:xfrm>
          <a:prstGeom prst="rect">
            <a:avLst/>
          </a:prstGeom>
        </p:spPr>
      </p:pic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15234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современного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скейт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-парка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65356" y="151209"/>
            <a:ext cx="431800" cy="273844"/>
          </a:xfrm>
        </p:spPr>
        <p:txBody>
          <a:bodyPr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ru-RU" sz="14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0" y="987574"/>
            <a:ext cx="9144000" cy="2173270"/>
          </a:xfrm>
          <a:prstGeom prst="flowChartAlternateProcess">
            <a:avLst/>
          </a:prstGeom>
          <a:solidFill>
            <a:srgbClr val="6DDCFF">
              <a:alpha val="61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Строительство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скейт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-парков относится к спортивному оборудованию, и с каждым годом приобретает все большую и большую популярность среди детей и подростков.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России за последние годы экстремальный спорт активно развивается, уровень спортсменов растет в связи с этим им необходимы новые специализированные площадки для поддержания своих навыков и изучения новых трюков.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Деятельность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строительству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скейт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-парков направлена на организацию спортивного досуга среди детей и подростков, а также напрямую относится к благоустройству территории. </a:t>
            </a: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" y="66127"/>
            <a:ext cx="706632" cy="867033"/>
          </a:xfrm>
          <a:prstGeom prst="rect">
            <a:avLst/>
          </a:prstGeom>
        </p:spPr>
      </p:pic>
      <p:sp>
        <p:nvSpPr>
          <p:cNvPr id="40" name="Блок-схема: альтернативный процесс 39"/>
          <p:cNvSpPr/>
          <p:nvPr/>
        </p:nvSpPr>
        <p:spPr>
          <a:xfrm>
            <a:off x="0" y="3293285"/>
            <a:ext cx="9144000" cy="1787170"/>
          </a:xfrm>
          <a:prstGeom prst="flowChartAlternateProcess">
            <a:avLst/>
          </a:prstGeom>
          <a:solidFill>
            <a:srgbClr val="6DDCFF">
              <a:alpha val="61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ЧЕГО НУЖНЫ СКЕЙТ-ПАРКИ</a:t>
            </a:r>
          </a:p>
          <a:p>
            <a:pPr algn="just" eaLnBrk="0" hangingPunct="0"/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Занятие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каким-либо спортом уберегает человека от вредных привычек и плохого образа жизни. Как правило, люди, катающиеся на скейтборде, роликах и </a:t>
            </a:r>
            <a:r>
              <a:rPr lang="ru-RU" alt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ВМХ'е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сильно увлечены своим хобби, поэтому постройка </a:t>
            </a:r>
            <a:r>
              <a:rPr lang="ru-RU" alt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скейт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-парка на территории любого жилого комплекса, спортивного объекта, парка отдыха, коттеджного поселка позволит разнообразить спортивный досуг молодежи, а также будет способствовать здоровому образу жизни молодого поколения.</a:t>
            </a:r>
          </a:p>
        </p:txBody>
      </p:sp>
    </p:spTree>
    <p:extLst>
      <p:ext uri="{BB962C8B-B14F-4D97-AF65-F5344CB8AC3E}">
        <p14:creationId xmlns:p14="http://schemas.microsoft.com/office/powerpoint/2010/main" val="3637573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7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200" b="26200"/>
          <a:stretch/>
        </p:blipFill>
        <p:spPr>
          <a:xfrm>
            <a:off x="0" y="-20538"/>
            <a:ext cx="9144000" cy="923074"/>
          </a:xfrm>
          <a:prstGeom prst="rect">
            <a:avLst/>
          </a:prstGeom>
        </p:spPr>
      </p:pic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15234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Социологическое исследование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65356" y="151209"/>
            <a:ext cx="431800" cy="273844"/>
          </a:xfrm>
        </p:spPr>
        <p:txBody>
          <a:bodyPr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ru-RU" sz="14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0" y="940966"/>
            <a:ext cx="5940152" cy="1152128"/>
          </a:xfrm>
          <a:prstGeom prst="flowChartAlternateProcess">
            <a:avLst/>
          </a:prstGeom>
          <a:solidFill>
            <a:srgbClr val="6DDCFF">
              <a:alpha val="61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исследования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было опрошено 43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Задаваемые вопросы: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Какой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вид спорта вы предпочитаете?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 Нравятся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 вам экстремальные виды спорта?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 Хотели бы вы, чтобы в нашем поселке был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скейт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-парк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" y="66127"/>
            <a:ext cx="706632" cy="867033"/>
          </a:xfrm>
          <a:prstGeom prst="rect">
            <a:avLst/>
          </a:prstGeom>
        </p:spPr>
      </p:pic>
      <p:sp>
        <p:nvSpPr>
          <p:cNvPr id="40" name="Блок-схема: альтернативный процесс 39"/>
          <p:cNvSpPr/>
          <p:nvPr/>
        </p:nvSpPr>
        <p:spPr>
          <a:xfrm>
            <a:off x="-1855" y="4731990"/>
            <a:ext cx="9144000" cy="411510"/>
          </a:xfrm>
          <a:prstGeom prst="flowChartAlternateProcess">
            <a:avLst/>
          </a:prstGeom>
          <a:solidFill>
            <a:srgbClr val="6DDCFF">
              <a:alpha val="61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социологического опроса, мы убеждаемся в актуальности постройки 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скейт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-парка</a:t>
            </a: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125237"/>
              </p:ext>
            </p:extLst>
          </p:nvPr>
        </p:nvGraphicFramePr>
        <p:xfrm>
          <a:off x="467545" y="2181830"/>
          <a:ext cx="8676456" cy="2499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26193">
                  <a:extLst>
                    <a:ext uri="{9D8B030D-6E8A-4147-A177-3AD203B41FA5}">
                      <a16:colId xmlns:a16="http://schemas.microsoft.com/office/drawing/2014/main" val="1853150282"/>
                    </a:ext>
                  </a:extLst>
                </a:gridCol>
                <a:gridCol w="1347116">
                  <a:extLst>
                    <a:ext uri="{9D8B030D-6E8A-4147-A177-3AD203B41FA5}">
                      <a16:colId xmlns:a16="http://schemas.microsoft.com/office/drawing/2014/main" val="2412970114"/>
                    </a:ext>
                  </a:extLst>
                </a:gridCol>
                <a:gridCol w="1703147">
                  <a:extLst>
                    <a:ext uri="{9D8B030D-6E8A-4147-A177-3AD203B41FA5}">
                      <a16:colId xmlns:a16="http://schemas.microsoft.com/office/drawing/2014/main" val="3749390581"/>
                    </a:ext>
                  </a:extLst>
                </a:gridCol>
              </a:tblGrid>
              <a:tr h="29004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опроса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726552"/>
                  </a:ext>
                </a:extLst>
              </a:tr>
              <a:tr h="14446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Какой вид спорта вы предпочитаете?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борьба – 7 </a:t>
                      </a: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скейтборд –13</a:t>
                      </a: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футбол – 6</a:t>
                      </a: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лыжи – 6</a:t>
                      </a: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баскетбол – 5 </a:t>
                      </a: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хоккей – 3</a:t>
                      </a: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плавание – 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804397"/>
                  </a:ext>
                </a:extLst>
              </a:tr>
              <a:tr h="290049">
                <a:tc>
                  <a:txBody>
                    <a:bodyPr/>
                    <a:lstStyle/>
                    <a:p>
                      <a:pPr marL="0" algn="l" defTabSz="914049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Нравятся ли вам экстремальные виды спорта?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 -37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Нет - 6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38107"/>
                  </a:ext>
                </a:extLst>
              </a:tr>
              <a:tr h="290049">
                <a:tc>
                  <a:txBody>
                    <a:bodyPr/>
                    <a:lstStyle/>
                    <a:p>
                      <a:pPr marL="0" marR="0" lvl="0" indent="0" algn="l" defTabSz="9140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Хотели бы вы, чтобы в нашем поселке был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скейт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-парк?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 -41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Нет - 2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41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93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7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200" b="26200"/>
          <a:stretch/>
        </p:blipFill>
        <p:spPr>
          <a:xfrm>
            <a:off x="0" y="-20538"/>
            <a:ext cx="9144000" cy="923074"/>
          </a:xfrm>
          <a:prstGeom prst="rect">
            <a:avLst/>
          </a:prstGeom>
        </p:spPr>
      </p:pic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15234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 «КУБ»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65356" y="151209"/>
            <a:ext cx="431800" cy="273844"/>
          </a:xfrm>
        </p:spPr>
        <p:txBody>
          <a:bodyPr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ru-RU" sz="14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-1" y="940966"/>
            <a:ext cx="9142145" cy="1038622"/>
          </a:xfrm>
          <a:prstGeom prst="flowChartAlternateProcess">
            <a:avLst/>
          </a:prstGeom>
          <a:solidFill>
            <a:srgbClr val="6DDCFF">
              <a:alpha val="61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«КУБ»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– закрытый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скейт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-парк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работающий круглый год, оснащенный коробкой для вылета (с мягким наполнителем).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" y="66127"/>
            <a:ext cx="706632" cy="867033"/>
          </a:xfrm>
          <a:prstGeom prst="rect">
            <a:avLst/>
          </a:prstGeom>
        </p:spPr>
      </p:pic>
      <p:sp>
        <p:nvSpPr>
          <p:cNvPr id="40" name="Блок-схема: альтернативный процесс 39"/>
          <p:cNvSpPr/>
          <p:nvPr/>
        </p:nvSpPr>
        <p:spPr>
          <a:xfrm>
            <a:off x="-1856" y="3498552"/>
            <a:ext cx="9144000" cy="1377454"/>
          </a:xfrm>
          <a:prstGeom prst="flowChartAlternateProcess">
            <a:avLst/>
          </a:prstGeom>
          <a:solidFill>
            <a:srgbClr val="6DDCFF">
              <a:alpha val="61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и технологии предлагаемые при проектировании</a:t>
            </a:r>
          </a:p>
          <a:p>
            <a:pPr algn="ctr" eaLnBrk="0" hangingPunct="0"/>
            <a:r>
              <a:rPr lang="ru-RU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eaLnBrk="0" hangingPunct="0">
              <a:buFontTx/>
              <a:buChar char="-"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роектный 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(анализ целей и задач; анализ городских </a:t>
            </a:r>
            <a:r>
              <a:rPr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</a:t>
            </a:r>
          </a:p>
          <a:p>
            <a:pPr marL="285750" indent="-285750" eaLnBrk="0" hangingPunct="0">
              <a:buFontTx/>
              <a:buChar char="-"/>
            </a:pPr>
            <a:r>
              <a:rPr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временных рамок; анализ бюджета) </a:t>
            </a:r>
            <a:endParaRPr lang="ru-RU" altLang="ru-RU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hangingPunct="0">
              <a:buFontTx/>
              <a:buChar char="-"/>
            </a:pPr>
            <a:r>
              <a:rPr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графическое 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в 3D-проекции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0" y="2211710"/>
            <a:ext cx="9142145" cy="1054720"/>
          </a:xfrm>
          <a:prstGeom prst="flowChartAlternateProcess">
            <a:avLst/>
          </a:prstGeom>
          <a:solidFill>
            <a:srgbClr val="6DDCFF">
              <a:alpha val="61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 И ОСОБЕННОСТИ ПРОЕКТА «КУБ»</a:t>
            </a:r>
          </a:p>
          <a:p>
            <a:pPr algn="ctr"/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Сделать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наш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скейт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-парк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возможным для посещения людей с ограниченными возможностями.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именно оборудовать его дополнительными трасами, которые смогут проходить люди, имеющие ограничения. </a:t>
            </a:r>
          </a:p>
        </p:txBody>
      </p:sp>
    </p:spTree>
    <p:extLst>
      <p:ext uri="{BB962C8B-B14F-4D97-AF65-F5344CB8AC3E}">
        <p14:creationId xmlns:p14="http://schemas.microsoft.com/office/powerpoint/2010/main" val="293494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7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200" b="26200"/>
          <a:stretch/>
        </p:blipFill>
        <p:spPr>
          <a:xfrm>
            <a:off x="0" y="-20538"/>
            <a:ext cx="9144000" cy="923074"/>
          </a:xfrm>
          <a:prstGeom prst="rect">
            <a:avLst/>
          </a:prstGeom>
        </p:spPr>
      </p:pic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15234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 «КУБ»</a:t>
            </a:r>
          </a:p>
          <a:p>
            <a:pPr algn="ctr" defTabSz="914400"/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редполагаемый вид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65356" y="151209"/>
            <a:ext cx="431800" cy="273844"/>
          </a:xfrm>
        </p:spPr>
        <p:txBody>
          <a:bodyPr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ru-RU" sz="14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" y="66127"/>
            <a:ext cx="706632" cy="867033"/>
          </a:xfrm>
          <a:prstGeom prst="rect">
            <a:avLst/>
          </a:prstGeom>
        </p:spPr>
      </p:pic>
      <p:pic>
        <p:nvPicPr>
          <p:cNvPr id="1026" name="Picture 2" descr="https://avatars.mds.yandex.net/i?id=bda696f516093becc7e7f32537af716f_l-8386641-images-thumbs&amp;n=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3"/>
          <a:stretch/>
        </p:blipFill>
        <p:spPr bwMode="auto">
          <a:xfrm>
            <a:off x="1475656" y="988749"/>
            <a:ext cx="6480720" cy="405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39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7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200" b="26200"/>
          <a:stretch/>
        </p:blipFill>
        <p:spPr>
          <a:xfrm>
            <a:off x="0" y="-20538"/>
            <a:ext cx="9144000" cy="923074"/>
          </a:xfrm>
          <a:prstGeom prst="rect">
            <a:avLst/>
          </a:prstGeom>
        </p:spPr>
      </p:pic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15234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Предполагаемые результаты, их социальная значимость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65356" y="151209"/>
            <a:ext cx="431800" cy="273844"/>
          </a:xfrm>
        </p:spPr>
        <p:txBody>
          <a:bodyPr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ru-RU" sz="14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53093" y="1131590"/>
            <a:ext cx="9142145" cy="2016224"/>
          </a:xfrm>
          <a:prstGeom prst="flowChartAlternateProcess">
            <a:avLst/>
          </a:prstGeom>
          <a:solidFill>
            <a:srgbClr val="6DDCFF">
              <a:alpha val="61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ходе реализации проекта предполагается: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Создание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зоны активного отдыха и поддержка молодежных видов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Возможность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создания отдельных трасс для людей с ограниченными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возможностями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Повышение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занятости детей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подростков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Профилактика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правонарушений среди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несовершеннолетних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 Рост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числа детей, занимающихся физической культурой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спортом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Возможность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проведения активного отдыха взрослыми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детьми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" y="66127"/>
            <a:ext cx="706632" cy="8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19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699542"/>
            <a:ext cx="134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Наш макет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525" y="1029565"/>
            <a:ext cx="3660438" cy="3744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5871" y="693373"/>
            <a:ext cx="3663118" cy="441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240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4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9219</TotalTime>
  <Words>538</Words>
  <Application>Microsoft Office PowerPoint</Application>
  <PresentationFormat>Экран (16:9)</PresentationFormat>
  <Paragraphs>82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43_Тема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Болашов</cp:lastModifiedBy>
  <cp:revision>791</cp:revision>
  <dcterms:created xsi:type="dcterms:W3CDTF">2014-11-22T09:01:37Z</dcterms:created>
  <dcterms:modified xsi:type="dcterms:W3CDTF">2025-03-26T09:28:53Z</dcterms:modified>
</cp:coreProperties>
</file>