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8" r:id="rId12"/>
    <p:sldId id="269" r:id="rId13"/>
    <p:sldId id="270" r:id="rId14"/>
    <p:sldId id="271" r:id="rId15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1822A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1" d="100"/>
          <a:sy n="81" d="100"/>
        </p:scale>
        <p:origin x="-725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959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914250" y="292231"/>
            <a:ext cx="10624158" cy="6052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ru-RU" sz="2000" dirty="0" smtClean="0">
              <a:solidFill>
                <a:srgbClr val="FFFFFF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ctr"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14250" y="292230"/>
            <a:ext cx="10624158" cy="7792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МИНИСТЕРСТВО СПОРТА РОССИЙСКОЙ ФЕДЕРАЦИИ</a:t>
            </a:r>
            <a:endParaRPr lang="ru-RU" sz="14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ПРОФЕССИОНАЛЬНОГО ОБРАЗОВАНИЯ «ВОЛГОГРАДСКАЯ ГОСУДАРСТВЕННАЯ АКАДЕМИЯ ФИЗИЧЕСКОЙ КУЛЬТУРЫ»</a:t>
            </a: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400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Кафедра теории и технологий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ФКиС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Биомеханические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принципы физической реабилитации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детей с ДЦП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Выполнил: студент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Лицукова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Елена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Направление подготовки 49.03.02 АФК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Группа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201-АФК(б)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Руководители: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Лущик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И.В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Абдрахманова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И.В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1175" y="2123519"/>
            <a:ext cx="6488400" cy="399286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461400" y="2686639"/>
            <a:ext cx="4634100" cy="29411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0" anchor="ctr"/>
          <a:lstStyle/>
          <a:p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демонстрирует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мышечной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активности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выше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у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детей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с ДЦП,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требующих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поддержки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</a:p>
          <a:p>
            <a:endParaRPr lang="ru-RU" sz="1600" dirty="0" smtClean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подчеркивает необходимость интеграции методов, способствующих оптимизации работы мышц для улучшения моторных функций у детей с ограниченными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возможностями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 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420933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r"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биомеханики, октябрь 2023.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92" y="444575"/>
            <a:ext cx="11456700" cy="620100"/>
          </a:xfrm>
          <a:prstGeom prst="rect">
            <a:avLst/>
          </a:prstGeom>
          <a:noFill/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ЭМГ активность мышц у детей с ДЦП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2225" y="468600"/>
            <a:ext cx="5112068" cy="5112068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7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02425" y="468600"/>
            <a:ext cx="5707500" cy="1643275"/>
          </a:xfrm>
          <a:prstGeom prst="rect">
            <a:avLst/>
          </a:prstGeom>
          <a:noFill/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физиотерапевтических упражнений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1268014" y="4549432"/>
            <a:ext cx="5659200" cy="159684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пражнения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координацию движений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 и кисти. </a:t>
            </a:r>
            <a:endParaRPr lang="ru-RU" sz="1600" dirty="0" smtClean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l">
              <a:buNone/>
            </a:pP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стимулируют развитие моторики и позволяют детям лучше контролировать свои движения в повседневной жизни.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1250860" y="2507530"/>
            <a:ext cx="5659200" cy="1743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упражнения включают тренировки на поддержание 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равновесия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при выполнении движений руками. </a:t>
            </a:r>
            <a:endParaRPr lang="ru-RU" sz="1600" dirty="0" smtClean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l">
              <a:buNone/>
            </a:pP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действия помогают улучшить общую стабилизацию тела и создают основу для развития двигательных навыков.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576814" y="3250176"/>
            <a:ext cx="6912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01</a:t>
            </a:r>
            <a:endParaRPr lang="en-US" sz="2800" dirty="0"/>
          </a:p>
        </p:txBody>
      </p:sp>
      <p:sp>
        <p:nvSpPr>
          <p:cNvPr id="10" name="Text 5"/>
          <p:cNvSpPr txBox="1"/>
          <p:nvPr/>
        </p:nvSpPr>
        <p:spPr>
          <a:xfrm>
            <a:off x="576814" y="4725101"/>
            <a:ext cx="6912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02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1175" y="2123519"/>
            <a:ext cx="6488400" cy="399286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92" y="2123519"/>
            <a:ext cx="4727908" cy="39928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0" anchor="ctr"/>
          <a:lstStyle/>
          <a:p>
            <a:pPr marL="0" indent="0" algn="l"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 </a:t>
            </a:r>
            <a:r>
              <a:rPr lang="en-US" b="1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Данные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показывают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эффективность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реабилитации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, </a:t>
            </a:r>
            <a:r>
              <a:rPr lang="en-US" b="1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способствующей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улучшению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моторных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функций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и </a:t>
            </a:r>
            <a:r>
              <a:rPr lang="en-US" b="1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снижению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гипертонуса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у </a:t>
            </a:r>
            <a:r>
              <a:rPr lang="en-US" b="1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детей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с ДЦП.</a:t>
            </a:r>
            <a:endParaRPr lang="ru-RU" b="1" dirty="0" smtClean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0"/>
            </a:endParaRPr>
          </a:p>
          <a:p>
            <a:pPr marL="0" indent="0" algn="l"/>
            <a:endParaRPr lang="ru-RU" dirty="0" smtClean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0"/>
            </a:endParaRPr>
          </a:p>
          <a:p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Регулярные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занятия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способствуют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не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только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физическому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развитию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но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и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психологической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устойчивости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детей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улучшая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их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интеграцию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в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общество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и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обеспечивая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более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активное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участие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в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различных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видах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активности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.</a:t>
            </a:r>
            <a:endParaRPr lang="ru-RU" dirty="0" smtClean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0"/>
            </a:endParaRPr>
          </a:p>
          <a:p>
            <a:pPr marL="0" indent="0" algn="l">
              <a:buNone/>
            </a:pPr>
            <a:endParaRPr lang="ru-RU" sz="1600" dirty="0" smtClean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l">
              <a:buNone/>
            </a:pP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420933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r"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Исследование: Биомеханические принципы физической реабилитации детей с ДЦП, 2023.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92" y="311085"/>
            <a:ext cx="11456700" cy="914400"/>
          </a:xfrm>
          <a:prstGeom prst="rect">
            <a:avLst/>
          </a:prstGeom>
          <a:noFill/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3200" b="1" dirty="0" err="1" smtClean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У</a:t>
            </a:r>
            <a:r>
              <a:rPr lang="en-US" sz="3200" b="1" dirty="0" err="1" smtClean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лучшение</a:t>
            </a:r>
            <a:r>
              <a:rPr lang="en-US" sz="3200" b="1" dirty="0" smtClean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моторных</a:t>
            </a:r>
            <a:r>
              <a:rPr lang="en-US" sz="3200" b="1" dirty="0" smtClean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навыков</a:t>
            </a:r>
            <a:r>
              <a:rPr lang="en-US" sz="3200" b="1" dirty="0" smtClean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после</a:t>
            </a:r>
            <a:r>
              <a:rPr lang="en-US" sz="3200" b="1" dirty="0" smtClean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реабилитации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11486"/>
            <a:ext cx="12192000" cy="7063743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017" y="1951348"/>
            <a:ext cx="485100" cy="56036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3483" y="1951348"/>
            <a:ext cx="485100" cy="560365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334" y="4753825"/>
            <a:ext cx="424462" cy="4851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3483" y="4753825"/>
            <a:ext cx="485100" cy="4851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379075" y="1951348"/>
            <a:ext cx="3862200" cy="64902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</a:t>
            </a:r>
            <a:endParaRPr lang="en-US" sz="1800" b="1" dirty="0"/>
          </a:p>
        </p:txBody>
      </p:sp>
      <p:sp>
        <p:nvSpPr>
          <p:cNvPr id="8" name="Text 1"/>
          <p:cNvSpPr txBox="1"/>
          <p:nvPr/>
        </p:nvSpPr>
        <p:spPr>
          <a:xfrm>
            <a:off x="725334" y="2724346"/>
            <a:ext cx="4899600" cy="13386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новых технологий, таких как биосенсоры, расширяет границы исследований и позволяет более точно оценивать состояния двигательной активности.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7017527" y="1951349"/>
            <a:ext cx="3862200" cy="5603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данных</a:t>
            </a:r>
            <a:endParaRPr lang="en-US" sz="1800" b="1" dirty="0"/>
          </a:p>
        </p:txBody>
      </p:sp>
      <p:sp>
        <p:nvSpPr>
          <p:cNvPr id="10" name="Text 3"/>
          <p:cNvSpPr txBox="1"/>
          <p:nvPr/>
        </p:nvSpPr>
        <p:spPr>
          <a:xfrm>
            <a:off x="6331894" y="2724346"/>
            <a:ext cx="4899600" cy="13386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больших данных способствует лучшему пониманию паттернов двигательных нарушений и помогает адаптировать терапевтические подходы.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1379075" y="4842475"/>
            <a:ext cx="38622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методики</a:t>
            </a:r>
            <a:endParaRPr lang="en-US" sz="1800" b="1" dirty="0"/>
          </a:p>
        </p:txBody>
      </p:sp>
      <p:sp>
        <p:nvSpPr>
          <p:cNvPr id="12" name="Text 5"/>
          <p:cNvSpPr txBox="1"/>
          <p:nvPr/>
        </p:nvSpPr>
        <p:spPr>
          <a:xfrm>
            <a:off x="693427" y="5469769"/>
            <a:ext cx="4899600" cy="11824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новых методик, основанных на исследовании биомеханических кушингов, может привести к более эффективным реабилитационным программам.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7017527" y="4842475"/>
            <a:ext cx="38622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Нейрофизиология</a:t>
            </a:r>
            <a:endParaRPr lang="en-US" sz="1800" b="1" dirty="0"/>
          </a:p>
        </p:txBody>
      </p:sp>
      <p:sp>
        <p:nvSpPr>
          <p:cNvPr id="14" name="Text 7"/>
          <p:cNvSpPr txBox="1"/>
          <p:nvPr/>
        </p:nvSpPr>
        <p:spPr>
          <a:xfrm>
            <a:off x="6331894" y="5469768"/>
            <a:ext cx="4899600" cy="1044153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в области нейрофизиологии важны для понимания изменений в нервной системе при ДЦП, что может привести к новым решениям в терапии.</a:t>
            </a:r>
            <a:endParaRPr lang="en-US" sz="1600" dirty="0"/>
          </a:p>
        </p:txBody>
      </p:sp>
      <p:sp>
        <p:nvSpPr>
          <p:cNvPr id="15" name="Text 8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300" dirty="0"/>
          </a:p>
        </p:txBody>
      </p:sp>
      <p:sp>
        <p:nvSpPr>
          <p:cNvPr id="16" name="Text 9"/>
          <p:cNvSpPr txBox="1"/>
          <p:nvPr/>
        </p:nvSpPr>
        <p:spPr>
          <a:xfrm>
            <a:off x="565500" y="559250"/>
            <a:ext cx="11061000" cy="627900"/>
          </a:xfrm>
          <a:prstGeom prst="rect">
            <a:avLst/>
          </a:prstGeom>
          <a:noFill/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Будущие исследования и инновации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5959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754825" y="1008668"/>
            <a:ext cx="9940500" cy="4242062"/>
          </a:xfrm>
          <a:prstGeom prst="rect">
            <a:avLst/>
          </a:prstGeom>
          <a:noFill/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Значение </a:t>
            </a:r>
            <a:r>
              <a:rPr lang="en-US" sz="4000" b="1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биомеханики</a:t>
            </a: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  <a:endParaRPr lang="ru-RU" sz="4000" b="1" dirty="0" smtClean="0">
              <a:solidFill>
                <a:srgbClr val="FFFFFF"/>
              </a:solidFill>
              <a:latin typeface="Arial" pitchFamily="34" charset="0"/>
              <a:ea typeface="Arial" pitchFamily="34" charset="-122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в </a:t>
            </a:r>
            <a:r>
              <a:rPr lang="en-US" sz="4000" b="1" dirty="0" err="1" smtClean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реабилитации</a:t>
            </a:r>
            <a:endParaRPr lang="ru-RU" sz="4000" b="1" dirty="0" smtClean="0">
              <a:solidFill>
                <a:srgbClr val="FFFFFF"/>
              </a:solidFill>
              <a:latin typeface="Arial" pitchFamily="34" charset="0"/>
              <a:ea typeface="Arial" pitchFamily="34" charset="-122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
</a:t>
            </a: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Биомеханические принципы играют критическую роль в реабилитации детей с ДЦП, поддерживая эффективность и индивидуализацию терапии, что способствует улучшению качества жизни.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3373" y="0"/>
            <a:ext cx="6288627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 0"/>
          <p:cNvSpPr txBox="1"/>
          <p:nvPr/>
        </p:nvSpPr>
        <p:spPr>
          <a:xfrm>
            <a:off x="141403" y="3327662"/>
            <a:ext cx="5599522" cy="1923067"/>
          </a:xfrm>
          <a:prstGeom prst="rect">
            <a:avLst/>
          </a:prstGeom>
          <a:solidFill>
            <a:schemeClr val="bg2"/>
          </a:solidFill>
          <a:ln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Детский церебральный паралич (ДЦП)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-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сложн</a:t>
            </a:r>
            <a:r>
              <a:rPr lang="ru-RU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ое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расстройство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затрагивающ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ее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нервную систему. </a:t>
            </a:r>
            <a:endParaRPr lang="ru-RU" dirty="0" smtClean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0"/>
            </a:endParaRPr>
          </a:p>
          <a:p>
            <a:pPr marL="0" indent="0" algn="l">
              <a:buNone/>
            </a:pPr>
            <a:endParaRPr lang="ru-RU" dirty="0" smtClean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0"/>
            </a:endParaRPr>
          </a:p>
          <a:p>
            <a:pPr marL="0" indent="0" algn="l">
              <a:buNone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ДЦП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приводит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к моторным нарушениям, затрудняя самостоятельную адаптацию детей в обществе и ухудшая качество их жизни.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41402" y="942680"/>
            <a:ext cx="5761971" cy="16308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0" tIns="0" rIns="0" bIns="0" rtlCol="0" anchor="b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Понимание детского церебрального паралича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2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300" dirty="0"/>
          </a:p>
        </p:txBody>
      </p:sp>
      <p:sp>
        <p:nvSpPr>
          <p:cNvPr id="4" name="Text 1"/>
          <p:cNvSpPr txBox="1"/>
          <p:nvPr/>
        </p:nvSpPr>
        <p:spPr>
          <a:xfrm>
            <a:off x="516200" y="1629104"/>
            <a:ext cx="3848410" cy="19625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 smtClean="0">
                <a:solidFill>
                  <a:srgbClr val="0070C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ВИДЕОАНАЛИТИКА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</a:p>
          <a:p>
            <a:pPr marL="0" indent="0" algn="ctr">
              <a:buNone/>
            </a:pPr>
            <a:endParaRPr lang="ru-RU" sz="1600" b="1" dirty="0" smtClean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0"/>
            </a:endParaRPr>
          </a:p>
          <a:p>
            <a:pPr marL="0" indent="0" algn="l">
              <a:buFont typeface="Wingdings" pitchFamily="2" charset="2"/>
              <a:buChar char="ü"/>
            </a:pP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анализ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ориентаци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и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и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положени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я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тела детей с ДЦП во время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ходьбы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.</a:t>
            </a:r>
            <a:endParaRPr lang="ru-RU" sz="1600" b="1" dirty="0" smtClean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0"/>
            </a:endParaRPr>
          </a:p>
          <a:p>
            <a:pPr marL="0" indent="0" algn="l"/>
            <a:endParaRPr lang="ru-RU" sz="1600" b="1" dirty="0" smtClean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0"/>
            </a:endParaRPr>
          </a:p>
          <a:p>
            <a:pPr marL="0" indent="0" algn="l">
              <a:buFont typeface="Wingdings" pitchFamily="2" charset="2"/>
              <a:buChar char="ü"/>
            </a:pP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пон</a:t>
            </a:r>
            <a:r>
              <a:rPr lang="ru-RU" sz="1600" b="1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имание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пространственн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ого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перемещения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тела для формирования стратегии реабилитации.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2"/>
          <p:cNvSpPr txBox="1"/>
          <p:nvPr/>
        </p:nvSpPr>
        <p:spPr>
          <a:xfrm>
            <a:off x="8026400" y="2403835"/>
            <a:ext cx="3606900" cy="11877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 smtClean="0">
                <a:solidFill>
                  <a:srgbClr val="0070C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ЭЛЕКТРОМИОГРАФИЯ (ЭМГ)</a:t>
            </a:r>
            <a:endParaRPr lang="ru-RU" sz="1600" b="1" dirty="0" smtClean="0">
              <a:solidFill>
                <a:srgbClr val="0070C0"/>
              </a:solidFill>
              <a:latin typeface="Arial" pitchFamily="34" charset="0"/>
              <a:ea typeface="Arial" pitchFamily="34" charset="-122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  <a:endParaRPr lang="ru-RU" sz="1600" b="1" dirty="0" smtClean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понимани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е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мышечного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функционирования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у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детей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с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нарушениями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ходьбы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.</a:t>
            </a:r>
            <a:endParaRPr lang="ru-RU" sz="1600" b="1" dirty="0" smtClean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0"/>
            </a:endParaRPr>
          </a:p>
          <a:p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marL="0" indent="0" algn="l"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измер</a:t>
            </a:r>
            <a:r>
              <a:rPr lang="ru-RU" sz="1600" b="1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ение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биоэлектрическ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ой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активност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и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мышц, показывая отклонения от нормы. </a:t>
            </a:r>
          </a:p>
        </p:txBody>
      </p:sp>
      <p:sp>
        <p:nvSpPr>
          <p:cNvPr id="6" name="Text 3"/>
          <p:cNvSpPr txBox="1"/>
          <p:nvPr/>
        </p:nvSpPr>
        <p:spPr>
          <a:xfrm>
            <a:off x="516200" y="4138367"/>
            <a:ext cx="3725700" cy="15742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 smtClean="0">
                <a:solidFill>
                  <a:srgbClr val="0070C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MOTION TRACKING </a:t>
            </a:r>
            <a:endParaRPr lang="ru-RU" sz="1600" b="1" dirty="0" smtClean="0">
              <a:solidFill>
                <a:srgbClr val="0070C0"/>
              </a:solidFill>
              <a:latin typeface="Arial" pitchFamily="34" charset="0"/>
              <a:ea typeface="Arial" pitchFamily="34" charset="-122"/>
              <a:cs typeface="Arial" pitchFamily="34" charset="0"/>
            </a:endParaRPr>
          </a:p>
          <a:p>
            <a:pPr marL="0" indent="0" algn="ctr">
              <a:buNone/>
            </a:pPr>
            <a:endParaRPr lang="ru-RU" sz="1600" b="1" dirty="0" smtClean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0"/>
            </a:endParaRPr>
          </a:p>
          <a:p>
            <a:pPr marL="0" indent="0" algn="l">
              <a:buFont typeface="Wingdings" pitchFamily="2" charset="2"/>
              <a:buChar char="ü"/>
            </a:pP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о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тслежива</a:t>
            </a:r>
            <a:r>
              <a:rPr lang="ru-RU" sz="1600" b="1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ние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этап</a:t>
            </a:r>
            <a:r>
              <a:rPr lang="ru-RU" sz="1600" b="1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ов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локомоции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детей. </a:t>
            </a:r>
            <a:endParaRPr lang="ru-RU" sz="1600" b="1" dirty="0" smtClean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0"/>
            </a:endParaRPr>
          </a:p>
          <a:p>
            <a:pPr marL="0" indent="0" algn="l">
              <a:buFont typeface="Wingdings" pitchFamily="2" charset="2"/>
              <a:buChar char="ü"/>
            </a:pPr>
            <a:endParaRPr lang="ru-RU" sz="1600" b="1" dirty="0" smtClean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0"/>
            </a:endParaRPr>
          </a:p>
          <a:p>
            <a:pPr marL="0" indent="0" algn="l">
              <a:buFont typeface="Wingdings" pitchFamily="2" charset="2"/>
              <a:buChar char="ü"/>
            </a:pPr>
            <a:r>
              <a:rPr lang="ru-RU" sz="1600" b="1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и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спользование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скоростных видеокамер и программного анализа дает значительно подробную картину движений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4"/>
          <p:cNvSpPr txBox="1"/>
          <p:nvPr/>
        </p:nvSpPr>
        <p:spPr>
          <a:xfrm>
            <a:off x="8026400" y="4590854"/>
            <a:ext cx="3606900" cy="16513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 smtClean="0">
                <a:solidFill>
                  <a:srgbClr val="0070C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КОМПЛЕКСНОЕ ПРИМЕНЕНИЕ ВИДЕОАНАЛИТИКИ И ЭМГ</a:t>
            </a:r>
            <a:endParaRPr lang="ru-RU" sz="1600" b="1" dirty="0" smtClean="0">
              <a:solidFill>
                <a:srgbClr val="0070C0"/>
              </a:solidFill>
              <a:latin typeface="Arial" pitchFamily="34" charset="0"/>
              <a:ea typeface="Arial" pitchFamily="34" charset="-122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  <a:endParaRPr lang="ru-RU" sz="1600" b="1" dirty="0" smtClean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0"/>
            </a:endParaRPr>
          </a:p>
          <a:p>
            <a:pPr marL="0" indent="0" algn="l"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созда</a:t>
            </a:r>
            <a:r>
              <a:rPr lang="ru-RU" sz="1600" b="1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ние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полн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ой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картин</a:t>
            </a:r>
            <a:r>
              <a:rPr lang="ru-RU" sz="1600" b="1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ы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биомеханики ходьбы. </a:t>
            </a:r>
            <a:endParaRPr lang="ru-RU" sz="1600" b="1" dirty="0" smtClean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0"/>
            </a:endParaRPr>
          </a:p>
          <a:p>
            <a:pPr marL="0" indent="0" algn="l"/>
            <a:endParaRPr lang="ru-RU" sz="1600" b="1" dirty="0" smtClean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0"/>
            </a:endParaRPr>
          </a:p>
          <a:p>
            <a:pPr marL="0" indent="0" algn="l">
              <a:buFont typeface="Wingdings" pitchFamily="2" charset="2"/>
              <a:buChar char="ü"/>
            </a:pP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закладыва</a:t>
            </a:r>
            <a:r>
              <a:rPr lang="ru-RU" sz="1600" b="1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ние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основ</a:t>
            </a:r>
            <a:r>
              <a:rPr lang="ru-RU" sz="1600" b="1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ы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для эффективной реабилитационной программы.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5"/>
          <p:cNvSpPr txBox="1"/>
          <p:nvPr/>
        </p:nvSpPr>
        <p:spPr>
          <a:xfrm>
            <a:off x="398600" y="482825"/>
            <a:ext cx="113949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Методы исследования ходьбы при ДЦП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5785"/>
            <a:ext cx="5720408" cy="5880947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0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567331" y="443061"/>
            <a:ext cx="6432000" cy="11783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Проблемы </a:t>
            </a:r>
            <a:r>
              <a:rPr lang="en-US" sz="3200" b="1" dirty="0" err="1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ходьбы</a:t>
            </a: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  <a:endParaRPr lang="ru-RU" sz="3200" b="1" dirty="0" smtClean="0">
              <a:solidFill>
                <a:srgbClr val="2A3E5C"/>
              </a:solidFill>
              <a:latin typeface="Arial" pitchFamily="34" charset="0"/>
              <a:ea typeface="Arial" pitchFamily="34" charset="-122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3200" b="1" dirty="0" smtClean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у </a:t>
            </a: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детей с ДЦП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5570836" y="1838227"/>
            <a:ext cx="6107047" cy="2045616"/>
          </a:xfrm>
          <a:prstGeom prst="rect">
            <a:avLst/>
          </a:prstGeom>
          <a:solidFill>
            <a:schemeClr val="bg2"/>
          </a:solidFill>
          <a:ln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lIns="0" tIns="0" rIns="0" bIns="0" rtlCol="0" anchor="ctr"/>
          <a:lstStyle/>
          <a:p>
            <a:pPr marL="342900" indent="-342900" algn="l">
              <a:buFont typeface="+mj-lt"/>
              <a:buAutoNum type="arabicPeriod"/>
            </a:pP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адержка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перемещении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тяжести</a:t>
            </a:r>
            <a:endParaRPr lang="ru-RU" sz="1600" dirty="0" smtClean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есогласованность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движений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ног, особенно в области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коленных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суставов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endParaRPr lang="ru-RU" sz="1600" dirty="0" smtClean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гранич</a:t>
            </a:r>
            <a:r>
              <a:rPr lang="ru-RU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ение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способности к самостоятельному и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безопасному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передвижению</a:t>
            </a:r>
            <a:endParaRPr lang="ru-RU" sz="1600" dirty="0" smtClean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ышечн</a:t>
            </a:r>
            <a:r>
              <a:rPr lang="ru-RU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слабост</a:t>
            </a:r>
            <a:r>
              <a:rPr lang="ru-RU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ь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спастичност</a:t>
            </a:r>
            <a:r>
              <a:rPr lang="ru-RU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ь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характерны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данного заболевания.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5570836" y="4496586"/>
            <a:ext cx="6107047" cy="1734532"/>
          </a:xfrm>
          <a:prstGeom prst="rect">
            <a:avLst/>
          </a:prstGeom>
          <a:solidFill>
            <a:schemeClr val="bg2"/>
          </a:solidFill>
          <a:ln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0" tIns="0" rIns="0" bIns="0" rtlCol="0" anchor="ctr"/>
          <a:lstStyle/>
          <a:p>
            <a:pPr marL="342900" indent="-342900" algn="l">
              <a:buFont typeface="+mj-lt"/>
              <a:buAutoNum type="alphaUcPeriod"/>
            </a:pP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ниженн</a:t>
            </a:r>
            <a:r>
              <a:rPr lang="ru-RU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подвижност</a:t>
            </a:r>
            <a:r>
              <a:rPr lang="ru-RU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ь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тазобедренных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суставов</a:t>
            </a:r>
            <a:endParaRPr lang="ru-RU" sz="1600" dirty="0" smtClean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342900" indent="-342900" algn="l">
              <a:buFont typeface="+mj-lt"/>
              <a:buAutoNum type="alphaUcPeriod"/>
            </a:pPr>
            <a:r>
              <a:rPr lang="ru-RU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огнутая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позиция нижних конечностей, компенсируемая увеличением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раскачивания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туловища</a:t>
            </a:r>
            <a:endParaRPr lang="ru-RU" sz="1600" dirty="0" smtClean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342900" indent="-342900" algn="l">
              <a:buFont typeface="+mj-lt"/>
              <a:buAutoNum type="alphaUcPeriod"/>
            </a:pP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удш</a:t>
            </a:r>
            <a:r>
              <a:rPr lang="ru-RU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ение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устойчивост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</a:t>
            </a:r>
            <a:r>
              <a:rPr lang="ru-RU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ение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падений при ходьбе. </a:t>
            </a:r>
            <a:endParaRPr lang="ru-RU" sz="1600" dirty="0" smtClean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342900" indent="-342900" algn="l">
              <a:buFont typeface="+mj-lt"/>
              <a:buAutoNum type="alphaUcPeriod"/>
            </a:pP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зменение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шага, которые приводят к быстрой утомляемости ребенка.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1175" y="2123519"/>
            <a:ext cx="6488400" cy="399286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92" y="2328421"/>
            <a:ext cx="4727908" cy="11937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0" anchor="ctr"/>
          <a:lstStyle/>
          <a:p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У </a:t>
            </a:r>
            <a:r>
              <a:rPr lang="en-US" b="1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детей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с ДЦП </a:t>
            </a:r>
            <a:r>
              <a:rPr lang="en-US" b="1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суставы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находятся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в </a:t>
            </a:r>
            <a:r>
              <a:rPr lang="en-US" b="1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более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согнутом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положении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в </a:t>
            </a:r>
            <a:r>
              <a:rPr lang="en-US" b="1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различных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фазах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ходьбы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.</a:t>
            </a:r>
            <a:endParaRPr lang="ru-RU" b="1" dirty="0" smtClean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ru-RU" b="1" u="sng" dirty="0" smtClean="0">
              <a:solidFill>
                <a:srgbClr val="000000"/>
              </a:solidFill>
              <a:latin typeface="Times New Roman" pitchFamily="18" charset="0"/>
              <a:ea typeface="Arial" pitchFamily="34" charset="-122"/>
              <a:cs typeface="Times New Roman" pitchFamily="18" charset="0"/>
            </a:endParaRPr>
          </a:p>
        </p:txBody>
      </p:sp>
      <p:sp>
        <p:nvSpPr>
          <p:cNvPr id="6" name="Text 2"/>
          <p:cNvSpPr txBox="1"/>
          <p:nvPr/>
        </p:nvSpPr>
        <p:spPr>
          <a:xfrm>
            <a:off x="5541167" y="6420933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r"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по биомеханике, 2023.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92" y="444575"/>
            <a:ext cx="11456700" cy="620100"/>
          </a:xfrm>
          <a:prstGeom prst="rect">
            <a:avLst/>
          </a:prstGeom>
          <a:noFill/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Сравнение углов суставов при ходьбе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367592" y="3928533"/>
            <a:ext cx="4727908" cy="19864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0" anchor="ctr"/>
          <a:lstStyle/>
          <a:p>
            <a:r>
              <a:rPr lang="en-US" b="1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Понимание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разницы в двигательных паттернах важно для разработки эффективных программ реабилитации, включающих упражнения для улучшения двигательной координации и </a:t>
            </a:r>
            <a:r>
              <a:rPr lang="en-US" b="1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укрепления</a:t>
            </a: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мышц.</a:t>
            </a:r>
            <a:endParaRPr lang="en-US" b="1" dirty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85154"/>
            <a:ext cx="12192000" cy="7374063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39776" y="4845377"/>
            <a:ext cx="4590900" cy="17435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0" tIns="0" rIns="0" bIns="0" rtlCol="0" anchor="t"/>
          <a:lstStyle/>
          <a:p>
            <a:pPr marL="0" indent="0" algn="ctr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</a:p>
          <a:p>
            <a:pPr marL="0" indent="0" algn="ctr">
              <a:buFont typeface="Wingdings" pitchFamily="2" charset="2"/>
              <a:buChar char="q"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А</a:t>
            </a:r>
            <a:r>
              <a:rPr lang="en-US" sz="1600" b="1" dirty="0" err="1" smtClean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симметричная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походка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:</a:t>
            </a:r>
          </a:p>
          <a:p>
            <a:pPr marL="0" indent="0" algn="ctr">
              <a:buFont typeface="Wingdings" pitchFamily="2" charset="2"/>
              <a:buChar char="q"/>
            </a:pPr>
            <a:endParaRPr lang="ru-RU" sz="1600" dirty="0" smtClean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0"/>
            </a:endParaRPr>
          </a:p>
          <a:p>
            <a:pPr marL="342900" indent="-342900">
              <a:buFont typeface="+mj-lt"/>
              <a:buAutoNum type="alphaLcPeriod"/>
            </a:pP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сохран</a:t>
            </a:r>
            <a:r>
              <a:rPr lang="ru-RU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ение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равновеси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я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  <a:endParaRPr lang="ru-RU" sz="1600" dirty="0" smtClean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0"/>
            </a:endParaRPr>
          </a:p>
          <a:p>
            <a:pPr marL="342900" indent="-342900">
              <a:buFont typeface="+mj-lt"/>
              <a:buAutoNum type="alphaLcPeriod"/>
            </a:pPr>
            <a:endParaRPr lang="ru-RU" sz="1600" dirty="0" smtClean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0"/>
            </a:endParaRPr>
          </a:p>
          <a:p>
            <a:pPr marL="342900" indent="-342900">
              <a:buFont typeface="+mj-lt"/>
              <a:buAutoNum type="alphaLcPeriod"/>
            </a:pP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адаптивно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е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реагирова</a:t>
            </a:r>
            <a:r>
              <a:rPr lang="ru-RU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ние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на изменения в среде.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791025" y="2290712"/>
            <a:ext cx="4590900" cy="22062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0" tIns="0" rIns="0" bIns="0" rtlCol="0" anchor="t"/>
          <a:lstStyle/>
          <a:p>
            <a:pPr marL="0" indent="0">
              <a:buNone/>
            </a:pPr>
            <a:endParaRPr lang="ru-RU" sz="1600" b="1" dirty="0" smtClean="0">
              <a:solidFill>
                <a:srgbClr val="002060"/>
              </a:solidFill>
              <a:latin typeface="Times New Roman" pitchFamily="18" charset="0"/>
              <a:ea typeface="Arial" pitchFamily="34" charset="-122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Char char="q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Arial" pitchFamily="34" charset="-122"/>
                <a:cs typeface="Times New Roman" pitchFamily="18" charset="0"/>
              </a:rPr>
              <a:t> 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П</a:t>
            </a:r>
            <a:r>
              <a:rPr lang="en-US" sz="1600" b="1" dirty="0" err="1" smtClean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реобладани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е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  <a:r>
              <a:rPr lang="en-US" sz="1600" b="1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большого сгибания в плечевом суставе и меньшим в </a:t>
            </a:r>
            <a:r>
              <a:rPr lang="en-US" sz="1600" b="1" dirty="0" err="1" smtClean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локтевом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: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  <a:endParaRPr lang="ru-RU" sz="1600" b="1" dirty="0" smtClean="0">
              <a:solidFill>
                <a:srgbClr val="002060"/>
              </a:solidFill>
              <a:latin typeface="Arial" pitchFamily="34" charset="0"/>
              <a:ea typeface="Arial" pitchFamily="34" charset="-122"/>
              <a:cs typeface="Arial" pitchFamily="34" charset="0"/>
            </a:endParaRPr>
          </a:p>
          <a:p>
            <a:pPr marL="0" indent="0" algn="ctr"/>
            <a:endParaRPr lang="ru-RU" sz="1600" dirty="0" smtClean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0"/>
            </a:endParaRPr>
          </a:p>
          <a:p>
            <a:pPr marL="342900" indent="-342900">
              <a:buFont typeface="+mj-lt"/>
              <a:buAutoNum type="alphaLcPeriod"/>
            </a:pP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улучш</a:t>
            </a:r>
            <a:r>
              <a:rPr lang="ru-RU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ение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координаци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и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 </a:t>
            </a:r>
            <a:endParaRPr lang="ru-RU" sz="1600" dirty="0" smtClean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0"/>
            </a:endParaRPr>
          </a:p>
          <a:p>
            <a:pPr marL="342900" indent="-342900">
              <a:buFont typeface="+mj-lt"/>
              <a:buAutoNum type="alphaLcPeriod"/>
            </a:pPr>
            <a:endParaRPr lang="ru-RU" sz="1600" dirty="0" smtClean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0"/>
            </a:endParaRPr>
          </a:p>
          <a:p>
            <a:pPr marL="342900" indent="-342900">
              <a:buFont typeface="+mj-lt"/>
              <a:buAutoNum type="alphaLcPeriod"/>
            </a:pP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стабилиз</a:t>
            </a:r>
            <a:r>
              <a:rPr lang="ru-RU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ация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тел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а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при ограниченной мобильности.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2"/>
          <p:cNvSpPr txBox="1"/>
          <p:nvPr/>
        </p:nvSpPr>
        <p:spPr>
          <a:xfrm>
            <a:off x="6947555" y="2290712"/>
            <a:ext cx="4432168" cy="22062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0" tIns="0" rIns="0" bIns="0" rtlCol="0" anchor="t"/>
          <a:lstStyle/>
          <a:p>
            <a:pPr marL="0" indent="0" algn="ctr">
              <a:buFont typeface="Wingdings" pitchFamily="2" charset="2"/>
              <a:buChar char="q"/>
            </a:pPr>
            <a:endParaRPr lang="ru-RU" sz="1600" dirty="0" smtClean="0">
              <a:solidFill>
                <a:srgbClr val="002060"/>
              </a:solidFill>
              <a:latin typeface="Arial" pitchFamily="34" charset="0"/>
              <a:ea typeface="Arial" pitchFamily="34" charset="-122"/>
              <a:cs typeface="Arial" pitchFamily="34" charset="0"/>
            </a:endParaRPr>
          </a:p>
          <a:p>
            <a:pPr marL="0" indent="0" algn="ctr"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 </a:t>
            </a:r>
            <a:r>
              <a:rPr lang="en-US" sz="1600" b="1" dirty="0" err="1" smtClean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Комплексное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  <a:r>
              <a:rPr lang="en-US" sz="1600" b="1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использование икроножных и </a:t>
            </a:r>
            <a:r>
              <a:rPr lang="en-US" sz="1600" b="1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параспинальных</a:t>
            </a:r>
            <a:r>
              <a:rPr lang="en-US" sz="1600" b="1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мышц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:</a:t>
            </a:r>
          </a:p>
          <a:p>
            <a:pPr marL="0" indent="0" algn="ctr">
              <a:buFont typeface="Wingdings" pitchFamily="2" charset="2"/>
              <a:buChar char="q"/>
            </a:pPr>
            <a:endParaRPr lang="ru-RU" sz="1600" dirty="0" smtClean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0"/>
            </a:endParaRPr>
          </a:p>
          <a:p>
            <a:pPr marL="342900" indent="-342900">
              <a:buFont typeface="+mj-lt"/>
              <a:buAutoNum type="alphaLcPeriod"/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О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беспеч</a:t>
            </a:r>
            <a:r>
              <a:rPr lang="ru-RU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ение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налаженн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ой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ориентаци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и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тел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а</a:t>
            </a:r>
          </a:p>
          <a:p>
            <a:pPr marL="342900" indent="-342900">
              <a:buFont typeface="+mj-lt"/>
              <a:buAutoNum type="alphaLcPeriod"/>
            </a:pPr>
            <a:endParaRPr lang="ru-RU" sz="1600" dirty="0" smtClean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0"/>
            </a:endParaRPr>
          </a:p>
          <a:p>
            <a:pPr marL="342900" indent="-342900">
              <a:buFont typeface="+mj-lt"/>
              <a:buAutoNum type="alphaLcPeriod"/>
            </a:pP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К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омпенс</a:t>
            </a:r>
            <a:r>
              <a:rPr lang="ru-RU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ация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ограничения суставной подвижности</a:t>
            </a: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ea typeface="Arial" pitchFamily="34" charset="-122"/>
                <a:cs typeface="Times New Roman" pitchFamily="18" charset="0"/>
              </a:rPr>
              <a:t>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3"/>
          <p:cNvSpPr txBox="1"/>
          <p:nvPr/>
        </p:nvSpPr>
        <p:spPr>
          <a:xfrm>
            <a:off x="2740871" y="1866507"/>
            <a:ext cx="691200" cy="424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01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5689634" y="4223208"/>
            <a:ext cx="691200" cy="622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03</a:t>
            </a:r>
            <a:endParaRPr lang="en-US" sz="2800" dirty="0"/>
          </a:p>
        </p:txBody>
      </p:sp>
      <p:sp>
        <p:nvSpPr>
          <p:cNvPr id="8" name="Text 5"/>
          <p:cNvSpPr txBox="1"/>
          <p:nvPr/>
        </p:nvSpPr>
        <p:spPr>
          <a:xfrm>
            <a:off x="8738671" y="1866507"/>
            <a:ext cx="691200" cy="424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02</a:t>
            </a:r>
            <a:endParaRPr lang="en-US" sz="2800" dirty="0"/>
          </a:p>
        </p:txBody>
      </p:sp>
      <p:sp>
        <p:nvSpPr>
          <p:cNvPr id="9" name="Text 6"/>
          <p:cNvSpPr txBox="1"/>
          <p:nvPr/>
        </p:nvSpPr>
        <p:spPr>
          <a:xfrm>
            <a:off x="535200" y="160256"/>
            <a:ext cx="11121600" cy="1110544"/>
          </a:xfrm>
          <a:prstGeom prst="rect">
            <a:avLst/>
          </a:prstGeom>
          <a:noFill/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Адаптация движений как компенсация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7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880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300" dirty="0"/>
          </a:p>
        </p:txBody>
      </p:sp>
      <p:sp>
        <p:nvSpPr>
          <p:cNvPr id="4" name="Text 1"/>
          <p:cNvSpPr txBox="1"/>
          <p:nvPr/>
        </p:nvSpPr>
        <p:spPr>
          <a:xfrm>
            <a:off x="516200" y="1630837"/>
            <a:ext cx="3725700" cy="13168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Font typeface="Wingdings" pitchFamily="2" charset="2"/>
              <a:buChar char="Ø"/>
            </a:pP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сгибания в тазобедренном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суставе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несколько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ниже в первой половине шага,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заметно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выше во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ru-RU" sz="1600" dirty="0" smtClean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l"/>
            <a:endParaRPr lang="ru-RU" sz="1600" dirty="0" smtClean="0">
              <a:solidFill>
                <a:srgbClr val="000000"/>
              </a:solidFill>
              <a:latin typeface="Arial" pitchFamily="34" charset="0"/>
              <a:cs typeface="Arial" pitchFamily="34" charset="-120"/>
            </a:endParaRPr>
          </a:p>
        </p:txBody>
      </p:sp>
      <p:sp>
        <p:nvSpPr>
          <p:cNvPr id="5" name="Text 2"/>
          <p:cNvSpPr txBox="1"/>
          <p:nvPr/>
        </p:nvSpPr>
        <p:spPr>
          <a:xfrm>
            <a:off x="8026400" y="2375555"/>
            <a:ext cx="3606900" cy="16873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Угловые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скорости движения в коленном и голеностопном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суставах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ют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ýкстремумы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endParaRPr lang="ru-RU" sz="1600" dirty="0" smtClean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l">
              <a:buFont typeface="Wingdings" pitchFamily="2" charset="2"/>
              <a:buChar char="Ø"/>
            </a:pPr>
            <a:endParaRPr lang="ru-RU" sz="1600" dirty="0" smtClean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l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В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кстремальные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значения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смеща</a:t>
            </a:r>
            <a:r>
              <a:rPr lang="ru-RU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ются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область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положительных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углов</a:t>
            </a:r>
            <a:endParaRPr lang="ru-RU" sz="1600" dirty="0" smtClean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l">
              <a:buFont typeface="Wingdings" pitchFamily="2" charset="2"/>
              <a:buChar char="Ø"/>
            </a:pPr>
            <a:endParaRPr lang="ru-RU" sz="1600" dirty="0" smtClean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l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П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реимущественно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согнут</a:t>
            </a:r>
            <a:r>
              <a:rPr lang="ru-RU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позици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ноги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ru-RU" sz="1600" dirty="0" smtClean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l">
              <a:buFont typeface="Wingdings" pitchFamily="2" charset="2"/>
              <a:buChar char="Ø"/>
            </a:pP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516200" y="3685880"/>
            <a:ext cx="3725700" cy="18476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Font typeface="Wingdings" pitchFamily="2" charset="2"/>
              <a:buChar char="Ø"/>
            </a:pP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в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тазобедренном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суставе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</a:t>
            </a:r>
            <a:r>
              <a:rPr lang="ru-RU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поочередно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уступающий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и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преодолевающий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 </a:t>
            </a:r>
            <a:endParaRPr lang="ru-RU" sz="1600" dirty="0" smtClean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l">
              <a:buFontTx/>
              <a:buChar char="-"/>
            </a:pPr>
            <a:endParaRPr lang="ru-RU" sz="1400" dirty="0" smtClean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l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О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слабление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уступающей фазы и значительное усиление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преодолевающей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ru-RU" sz="1600" dirty="0" smtClean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l"/>
            <a:endParaRPr lang="en-US" sz="1600" dirty="0"/>
          </a:p>
          <a:p>
            <a:pPr marL="0" indent="0" algn="l">
              <a:buFont typeface="Wingdings" pitchFamily="2" charset="2"/>
              <a:buChar char="Ø"/>
            </a:pP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</a:t>
            </a:r>
            <a:r>
              <a:rPr lang="ru-RU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ется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перемещения вниз,</a:t>
            </a:r>
            <a:endParaRPr lang="en-US" sz="1600" dirty="0"/>
          </a:p>
          <a:p>
            <a:pPr marL="0" indent="0" algn="l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смещение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вперед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второй фазе шага и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сопровожд</a:t>
            </a:r>
            <a:r>
              <a:rPr lang="ru-RU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ение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некоторым</a:t>
            </a:r>
            <a:endParaRPr lang="en-US" sz="1600" dirty="0"/>
          </a:p>
          <a:p>
            <a:pPr marL="0" indent="0" algn="l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подъемом вверх.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026400" y="4515438"/>
            <a:ext cx="3606900" cy="20550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Б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ольшие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величины углов в плечевом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суставе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и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меньшие в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локтевом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на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всем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протяжении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шага</a:t>
            </a:r>
            <a:endParaRPr lang="ru-RU" sz="1600" dirty="0" smtClean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0"/>
            </a:endParaRPr>
          </a:p>
          <a:p>
            <a:pPr marL="0" indent="0" algn="l">
              <a:buFont typeface="Wingdings" pitchFamily="2" charset="2"/>
              <a:buChar char="Ø"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0" indent="0" algn="l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Движения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локтя и запястья по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горизонтали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осуществл</a:t>
            </a:r>
            <a:r>
              <a:rPr lang="ru-RU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яются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в противофазе –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шаг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начина</a:t>
            </a:r>
            <a:r>
              <a:rPr lang="ru-RU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ется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с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0" indent="0" algn="l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движения локтя назад, а запястья – вперед.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5"/>
          <p:cNvSpPr txBox="1"/>
          <p:nvPr/>
        </p:nvSpPr>
        <p:spPr>
          <a:xfrm>
            <a:off x="398600" y="482825"/>
            <a:ext cx="11394900" cy="912342"/>
          </a:xfrm>
          <a:prstGeom prst="rect">
            <a:avLst/>
          </a:prstGeom>
          <a:noFill/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ru-RU" sz="3200" b="1" dirty="0" smtClean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</a:t>
            </a:r>
            <a:r>
              <a:rPr lang="en-US" sz="3200" b="1" dirty="0" err="1" smtClean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иомеханически</a:t>
            </a:r>
            <a:r>
              <a:rPr lang="ru-RU" sz="3200" b="1" dirty="0" smtClean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 основы </a:t>
            </a:r>
            <a:r>
              <a:rPr lang="en-US" sz="3200" b="1" dirty="0" err="1" smtClean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методики</a:t>
            </a:r>
            <a:r>
              <a:rPr lang="en-US" sz="3200" b="1" dirty="0" smtClean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endParaRPr lang="ru-RU" sz="3200" b="1" dirty="0" smtClean="0">
              <a:solidFill>
                <a:srgbClr val="1C3354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ctr">
              <a:buNone/>
            </a:pPr>
            <a:r>
              <a:rPr lang="en-US" sz="3200" b="1" dirty="0" err="1" smtClean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физической</a:t>
            </a:r>
            <a:r>
              <a:rPr lang="en-US" sz="3200" b="1" dirty="0" smtClean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реабилитации детей с ДЦП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01041" cy="59110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 0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5682475" y="150218"/>
            <a:ext cx="6140100" cy="1216669"/>
          </a:xfrm>
          <a:prstGeom prst="rect">
            <a:avLst/>
          </a:prstGeom>
          <a:noFill/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Ключевые элементы реабилитации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2"/>
          <p:cNvSpPr txBox="1"/>
          <p:nvPr/>
        </p:nvSpPr>
        <p:spPr>
          <a:xfrm>
            <a:off x="5682476" y="1366888"/>
            <a:ext cx="6140100" cy="5048173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0" tIns="0" rIns="0" bIns="0" rtlCol="0" anchor="ctr"/>
          <a:lstStyle/>
          <a:p>
            <a:pPr marL="457200" indent="-457200" algn="ctr"/>
            <a:r>
              <a:rPr lang="en-US" sz="2400" b="1" dirty="0" err="1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Укрепление</a:t>
            </a:r>
            <a:r>
              <a:rPr lang="en-US" sz="2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мышц</a:t>
            </a:r>
            <a:endParaRPr lang="ru-RU" sz="2400" b="1" dirty="0" smtClean="0">
              <a:solidFill>
                <a:srgbClr val="2A3E5C"/>
              </a:solidFill>
              <a:latin typeface="Arial" pitchFamily="34" charset="0"/>
              <a:ea typeface="Arial" pitchFamily="34" charset="-122"/>
              <a:cs typeface="Arial" pitchFamily="34" charset="0"/>
            </a:endParaRPr>
          </a:p>
          <a:p>
            <a:pPr marL="457200" indent="-457200"/>
            <a:r>
              <a:rPr lang="en-US" sz="2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
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1) 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Ус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иление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икроножных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мышц</a:t>
            </a:r>
            <a:endParaRPr lang="ru-RU" dirty="0" smtClean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0"/>
            </a:endParaRPr>
          </a:p>
          <a:p>
            <a:pPr marL="457200" indent="-457200"/>
            <a:endParaRPr lang="ru-RU" sz="1200" dirty="0" smtClean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0"/>
            </a:endParaRPr>
          </a:p>
          <a:p>
            <a:pPr marL="0" indent="0"/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2) Укрепление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передней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бедренной группы и прямых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мышц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спины</a:t>
            </a:r>
            <a:endParaRPr lang="ru-RU" dirty="0" smtClean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0"/>
            </a:endParaRPr>
          </a:p>
          <a:p>
            <a:pPr marL="0" indent="0"/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  <a:endParaRPr lang="ru-RU" sz="1200" dirty="0" smtClean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0"/>
            </a:endParaRPr>
          </a:p>
          <a:p>
            <a:pPr marL="0" indent="0"/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3) Ф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ормировани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е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правильной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осанки</a:t>
            </a:r>
            <a:endParaRPr lang="ru-RU" dirty="0" smtClean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0"/>
            </a:endParaRPr>
          </a:p>
          <a:p>
            <a:pPr marL="0" indent="0"/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  <a:endParaRPr lang="ru-RU" dirty="0" smtClean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0"/>
            </a:endParaRPr>
          </a:p>
          <a:p>
            <a:pPr marL="0" indent="0"/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4) У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лучшени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е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общей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функциональности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и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выносливости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мышечного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аппарата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.
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
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            </a:t>
            </a:r>
            <a:r>
              <a:rPr lang="en-US" sz="2400" b="1" dirty="0" err="1" smtClean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Улучшение</a:t>
            </a:r>
            <a:r>
              <a:rPr lang="en-US" sz="2400" b="1" dirty="0" smtClean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координации</a:t>
            </a:r>
            <a:r>
              <a:rPr lang="en-US" sz="2400" b="1" dirty="0" smtClean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
</a:t>
            </a:r>
            <a:r>
              <a:rPr lang="en-US" sz="1400" b="1" dirty="0" smtClean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
</a:t>
            </a:r>
            <a:r>
              <a:rPr lang="ru-RU" sz="1400" b="1" dirty="0" smtClean="0">
                <a:latin typeface="Arial" pitchFamily="34" charset="0"/>
                <a:ea typeface="Arial" pitchFamily="34" charset="-122"/>
                <a:cs typeface="Arial" pitchFamily="34" charset="0"/>
              </a:rPr>
              <a:t>1</a:t>
            </a:r>
            <a:r>
              <a:rPr lang="ru-RU" sz="1400" b="1" dirty="0" smtClean="0">
                <a:latin typeface="Arial" pitchFamily="34" charset="0"/>
                <a:ea typeface="Arial" pitchFamily="34" charset="-122"/>
                <a:cs typeface="Arial" pitchFamily="34" charset="0"/>
              </a:rPr>
              <a:t>)  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С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охранени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е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равновесия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в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условиях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выполнения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сложных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движений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. </a:t>
            </a:r>
            <a:endParaRPr lang="ru-RU" dirty="0" smtClean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0"/>
            </a:endParaRPr>
          </a:p>
          <a:p>
            <a:pPr marL="0" indent="0"/>
            <a:endParaRPr lang="ru-RU" dirty="0" smtClean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0"/>
            </a:endParaRPr>
          </a:p>
          <a:p>
            <a:pPr marL="0" indent="0"/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2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) Ориентация в пространстве 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  <a:endParaRPr lang="ru-RU" dirty="0" smtClean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0"/>
            </a:endParaRPr>
          </a:p>
        </p:txBody>
      </p:sp>
      <p:sp>
        <p:nvSpPr>
          <p:cNvPr id="9" name="Прямоугольник с одним вырезанным углом 8"/>
          <p:cNvSpPr/>
          <p:nvPr/>
        </p:nvSpPr>
        <p:spPr>
          <a:xfrm>
            <a:off x="5514680" y="1206631"/>
            <a:ext cx="6307895" cy="3403076"/>
          </a:xfrm>
          <a:prstGeom prst="snip1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с одним вырезанным углом 9"/>
          <p:cNvSpPr/>
          <p:nvPr/>
        </p:nvSpPr>
        <p:spPr>
          <a:xfrm>
            <a:off x="5533534" y="4779390"/>
            <a:ext cx="6460295" cy="1904213"/>
          </a:xfrm>
          <a:prstGeom prst="snip1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96496" y="2857252"/>
            <a:ext cx="38067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buNone/>
            </a:pPr>
            <a:endParaRPr lang="en-US" dirty="0"/>
          </a:p>
        </p:txBody>
      </p:sp>
      <p:sp>
        <p:nvSpPr>
          <p:cNvPr id="4" name="Text 1"/>
          <p:cNvSpPr txBox="1"/>
          <p:nvPr/>
        </p:nvSpPr>
        <p:spPr>
          <a:xfrm>
            <a:off x="593525" y="518474"/>
            <a:ext cx="11004900" cy="1414021"/>
          </a:xfrm>
          <a:prstGeom prst="rect">
            <a:avLst/>
          </a:prstGeom>
          <a:noFill/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Основные отличия динамического стереотипа ходьбы у детей, </a:t>
            </a:r>
            <a:r>
              <a:rPr lang="en-US" sz="3200" b="1" dirty="0" err="1" smtClean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больных</a:t>
            </a:r>
            <a:r>
              <a:rPr lang="ru-RU" sz="3200" b="1" dirty="0" smtClean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ДЦП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2"/>
          <p:cNvSpPr txBox="1"/>
          <p:nvPr/>
        </p:nvSpPr>
        <p:spPr>
          <a:xfrm>
            <a:off x="589875" y="2857251"/>
            <a:ext cx="3339600" cy="321360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0" tIns="0" rIns="0" bIns="0" rtlCol="0" anchor="t"/>
          <a:lstStyle/>
          <a:p>
            <a:pPr marL="0" indent="0" algn="l">
              <a:buFont typeface="Wingdings" pitchFamily="2" charset="2"/>
              <a:buChar char="§"/>
            </a:pP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Задержка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перемещения ОЦТ вперед (оно происходит во второй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половине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шага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)</a:t>
            </a:r>
            <a:endParaRPr lang="ru-RU" sz="1600" dirty="0" smtClean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l">
              <a:buFont typeface="Wingdings" pitchFamily="2" charset="2"/>
              <a:buChar char="§"/>
            </a:pPr>
            <a:endParaRPr lang="ru-RU" sz="1600" dirty="0" smtClean="0"/>
          </a:p>
          <a:p>
            <a:pPr marL="0" indent="0" algn="l">
              <a:buFont typeface="Wingdings" pitchFamily="2" charset="2"/>
              <a:buChar char="§"/>
            </a:pP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дезорганизация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движений нижних конечностей</a:t>
            </a:r>
            <a:endParaRPr lang="en-US" sz="1600" dirty="0"/>
          </a:p>
          <a:p>
            <a:pPr marL="0" indent="0" algn="l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(особенно колена) в вертикальной плоскости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207675" y="2857252"/>
            <a:ext cx="3862200" cy="32136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0" tIns="0" rIns="0" bIns="0" rtlCol="0" anchor="t"/>
          <a:lstStyle/>
          <a:p>
            <a:pPr marL="0" indent="0" algn="l">
              <a:buFont typeface="Wingdings" pitchFamily="2" charset="2"/>
              <a:buChar char="§"/>
            </a:pP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</a:t>
            </a:r>
            <a:r>
              <a:rPr lang="ru-RU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ние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сгибательно-приводящ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ей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позици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нижних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конечностей на протяжении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локомоторного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цикла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endParaRPr lang="ru-RU" sz="1600" dirty="0" smtClean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l">
              <a:buFont typeface="Wingdings" pitchFamily="2" charset="2"/>
              <a:buChar char="§"/>
            </a:pPr>
            <a:endParaRPr lang="ru-RU" sz="1600" dirty="0" smtClean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l">
              <a:buFont typeface="Wingdings" pitchFamily="2" charset="2"/>
              <a:buChar char="§"/>
            </a:pP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О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граничение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движений в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тазобедренном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суставе</a:t>
            </a:r>
            <a:endParaRPr lang="ru-RU" sz="1600" dirty="0" smtClean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l">
              <a:buFont typeface="Wingdings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У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величение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раскачиваний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туловища</a:t>
            </a:r>
            <a:endParaRPr lang="ru-RU" sz="1600" dirty="0" smtClean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l">
              <a:buFont typeface="Wingdings" pitchFamily="2" charset="2"/>
              <a:buChar char="§"/>
            </a:pPr>
            <a:endParaRPr lang="ru-RU" sz="1600" dirty="0" smtClean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l"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слабление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активности в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фазе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endParaRPr lang="ru-RU" sz="1600" dirty="0" smtClean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l"/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заднего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толчка и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ее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резкимусилением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четвертой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фазе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258825" y="2857252"/>
            <a:ext cx="3339600" cy="3364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lIns="0" tIns="0" rIns="0" bIns="0" rtlCol="0" anchor="t"/>
          <a:lstStyle/>
          <a:p>
            <a:pPr marL="0" indent="0" algn="l">
              <a:buFont typeface="Wingdings" pitchFamily="2" charset="2"/>
              <a:buChar char="§"/>
            </a:pP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Компенсаторные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зменения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структуры движения плечевого пояса и верхних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конечностей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endParaRPr lang="ru-RU" sz="1600" dirty="0" smtClean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l">
              <a:buFont typeface="Wingdings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В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ертикальные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перемещения плеча подстраиваются под движения ОЦТ, оставаясь в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противофазе</a:t>
            </a:r>
            <a:endParaRPr lang="ru-RU" sz="1600" dirty="0" smtClean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l">
              <a:buFont typeface="Wingdings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Р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ассогласование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движений локтя и запястья, они также перемещаются в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противофазе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918</Words>
  <Application>Microsoft Office PowerPoint</Application>
  <PresentationFormat>Произвольный</PresentationFormat>
  <Paragraphs>178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User</cp:lastModifiedBy>
  <cp:revision>10</cp:revision>
  <dcterms:created xsi:type="dcterms:W3CDTF">2025-02-26T22:23:11Z</dcterms:created>
  <dcterms:modified xsi:type="dcterms:W3CDTF">2025-04-14T20:11:44Z</dcterms:modified>
</cp:coreProperties>
</file>