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9"/>
  </p:notesMasterIdLst>
  <p:sldIdLst>
    <p:sldId id="272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c68f6a96c8eadac" providerId="LiveId" clId="{8CC0B95C-F9C9-454F-96DA-2922DC36B82D}"/>
    <pc:docChg chg="custSel delSld modSld">
      <pc:chgData name="" userId="1c68f6a96c8eadac" providerId="LiveId" clId="{8CC0B95C-F9C9-454F-96DA-2922DC36B82D}" dt="2025-04-24T07:55:34.078" v="5"/>
      <pc:docMkLst>
        <pc:docMk/>
      </pc:docMkLst>
      <pc:sldChg chg="addSp delSp">
        <pc:chgData name="" userId="1c68f6a96c8eadac" providerId="LiveId" clId="{8CC0B95C-F9C9-454F-96DA-2922DC36B82D}" dt="2025-04-24T07:54:06.535" v="2"/>
        <pc:sldMkLst>
          <pc:docMk/>
          <pc:sldMk cId="0" sldId="259"/>
        </pc:sldMkLst>
        <pc:picChg chg="add del">
          <ac:chgData name="" userId="1c68f6a96c8eadac" providerId="LiveId" clId="{8CC0B95C-F9C9-454F-96DA-2922DC36B82D}" dt="2025-04-24T07:54:06.535" v="2"/>
          <ac:picMkLst>
            <pc:docMk/>
            <pc:sldMk cId="0" sldId="259"/>
            <ac:picMk id="4" creationId="{00000000-0000-0000-0000-000000000000}"/>
          </ac:picMkLst>
        </pc:picChg>
      </pc:sldChg>
      <pc:sldChg chg="delSp modSp">
        <pc:chgData name="" userId="1c68f6a96c8eadac" providerId="LiveId" clId="{8CC0B95C-F9C9-454F-96DA-2922DC36B82D}" dt="2025-04-24T07:54:55.589" v="4"/>
        <pc:sldMkLst>
          <pc:docMk/>
          <pc:sldMk cId="0" sldId="264"/>
        </pc:sldMkLst>
        <pc:picChg chg="del mod">
          <ac:chgData name="" userId="1c68f6a96c8eadac" providerId="LiveId" clId="{8CC0B95C-F9C9-454F-96DA-2922DC36B82D}" dt="2025-04-24T07:54:55.589" v="4"/>
          <ac:picMkLst>
            <pc:docMk/>
            <pc:sldMk cId="0" sldId="264"/>
            <ac:picMk id="3" creationId="{00000000-0000-0000-0000-000000000000}"/>
          </ac:picMkLst>
        </pc:picChg>
      </pc:sldChg>
      <pc:sldChg chg="modTransition">
        <pc:chgData name="" userId="1c68f6a96c8eadac" providerId="LiveId" clId="{8CC0B95C-F9C9-454F-96DA-2922DC36B82D}" dt="2025-04-24T07:55:34.078" v="5"/>
        <pc:sldMkLst>
          <pc:docMk/>
          <pc:sldMk cId="1250084793" sldId="272"/>
        </pc:sldMkLst>
      </pc:sldChg>
      <pc:sldChg chg="del">
        <pc:chgData name="" userId="1c68f6a96c8eadac" providerId="LiveId" clId="{8CC0B95C-F9C9-454F-96DA-2922DC36B82D}" dt="2025-04-24T07:53:06.639" v="0" actId="2696"/>
        <pc:sldMkLst>
          <pc:docMk/>
          <pc:sldMk cId="420202093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54CBE-BED1-4CC0-AC5C-0713C5374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C12A3-743D-402A-B08E-7A1561147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8E8C3-9A7E-4FF4-A647-8E605D9B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D3BE4-AC97-4E81-A185-684177A8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5692B-48A8-47FD-897E-0E861F4E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103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7950-5FB7-42CB-B5DE-EEBF541C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FD0343-D4E0-4FDF-A68E-513BEFEDD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D5BA9-7373-474A-BE3B-36243412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87611-166D-4224-A058-8CC69F22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765B2-F863-4E57-BB1E-9782B5D2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77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594AB5-2B18-4B3C-AE17-62B637576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C8CA99-AE5C-4F17-9B51-154D2CE6B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FCB410-EB7F-46DB-A4A2-89835477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0AED1-1498-44FC-B603-43690574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DF7BC-B6A2-4F93-85BE-62ED4D9B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0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AA940-8754-49D9-95B1-B37ADE68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37257-028D-49A3-BCDF-DEE48D2A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72319-3F29-4B95-80AF-D65AFD79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EAC4F-B92D-4B93-A882-2EBC2820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A9B12-D9E4-4E47-9315-CE7482F8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83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184AF-7A8B-4D25-9F39-1FDBF584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B0CB9-72A0-48ED-B4BD-C2AAF2CF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63ACC-17AD-4D24-A23A-B4FD8223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8658D-8D58-415B-B83C-09FEC3D6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A8A30-CD8A-480B-B905-52B2EDD8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85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02ED-BDEC-4BEE-BB46-FF8D7C61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C5371-4F5F-4350-A783-2AC3CEDF6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2CF8F-72D4-49BC-816B-C1C17B863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C9215-182E-4272-A780-5C1C689C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86DE8-B2CE-4981-94EC-4894F978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1ACF28-614A-4ABC-A6D9-CB6E119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369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3E7A2-348D-43FE-B263-2DA99807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0150B-3F4F-478A-B113-CEB14388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2282F7-9B7C-49A8-AEB1-7D023678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53DE3-7444-438C-9BB2-792A5C47B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09B9D8-7502-41F2-87E3-F89641E5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569CEE-EFEF-471A-A9E9-D4EC5D36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FE848-5705-47DC-8CE3-F5DE240F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232F2F-1DBB-44E7-805C-F8510CD8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998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7896-6CA5-4DCE-9372-554B6DF6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0618B9-FDC9-4295-A8C9-4A5F7890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FCD9B5-E108-4F46-BDEE-7A13DC7D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8FFD-A208-4E27-84FB-F13BF72B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762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FA9B74-D4D1-4ED1-ABC5-D7394FD9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C20265-1BE2-4C3A-8FA7-2BA92DE7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330DC-9F90-4125-9308-71DEBC7B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732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D105-A56D-4C6D-AAFC-A9FE610C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AB9AD-E880-46A6-B7D8-76294DA7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D56FBA-4DB3-4FCD-AB74-773304D70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812095-D4CE-4F11-A9AB-D8B6528C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A15D7-AAE4-4B62-BA46-83CB42FE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F15557-D3AC-468D-BE0B-A02DBD2E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949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468D5-0993-4707-A1C0-E157947A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2EB977-9819-4E74-930D-659CCFA0C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C84807-289E-4211-80A2-02F5A2DB0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3BEED-1F8F-4558-9B52-BC85339B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C3E46-CE68-44B3-B67E-F34B4C4A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B09AC1-1A14-48DE-A2AB-55FE70E2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188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546AC-C2B4-48B3-921E-A7979CE1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D31BF-5BDD-44F1-B6CA-1E33501E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6604B5-CF4C-47D1-8A0D-B78750EBE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2D8FB-DD89-48A8-A0BC-9772E7026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3695D-9F0E-4D9B-A703-80371BC31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4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CFC228-D570-4AAF-9E7D-4FEAB6CBD93A}"/>
              </a:ext>
            </a:extLst>
          </p:cNvPr>
          <p:cNvSpPr/>
          <p:nvPr/>
        </p:nvSpPr>
        <p:spPr>
          <a:xfrm>
            <a:off x="841584" y="211968"/>
            <a:ext cx="74608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«КРАСНОЯРСКИЙ ГОСУДАРСТВЕННЫЙ МЕДИЦИНСКИЙ УНИВЕРСИТЕТ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ИМЕНИ ПРОФЕССОРА В.Ф. ВОЙНО-ЯСЕНЕЦКОГО»</a:t>
            </a: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endParaRPr lang="ru-RU" sz="14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4EE8D5-74F0-46B5-9153-BAFEB843C8F4}"/>
              </a:ext>
            </a:extLst>
          </p:cNvPr>
          <p:cNvSpPr/>
          <p:nvPr/>
        </p:nvSpPr>
        <p:spPr>
          <a:xfrm>
            <a:off x="1151468" y="2480608"/>
            <a:ext cx="6611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latin typeface="+mj-lt"/>
              </a:rPr>
              <a:t>Международный конкурс проектов школьников и студентов</a:t>
            </a:r>
          </a:p>
          <a:p>
            <a:pPr algn="ctr" fontAlgn="base"/>
            <a:r>
              <a:rPr lang="ru-RU" sz="1600" b="1" dirty="0">
                <a:latin typeface="+mj-lt"/>
              </a:rPr>
              <a:t>Презентация: «Психология успеха в разных культурах»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04F247-45AF-4CDB-A6E3-1CF42EBFEDA2}"/>
              </a:ext>
            </a:extLst>
          </p:cNvPr>
          <p:cNvSpPr/>
          <p:nvPr/>
        </p:nvSpPr>
        <p:spPr>
          <a:xfrm>
            <a:off x="5063067" y="32311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+mj-lt"/>
                <a:cs typeface="Times New Roman" panose="02020603050405020304" pitchFamily="18" charset="0"/>
              </a:rPr>
              <a:t>Докладчик: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Школа Кирилл Александрович,</a:t>
            </a:r>
          </a:p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студент 221 группы отделения «Лабораторная диагностика»</a:t>
            </a:r>
            <a:endParaRPr lang="ru-RU" sz="1200" b="1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+mj-lt"/>
                <a:cs typeface="Times New Roman" panose="02020603050405020304" pitchFamily="18" charset="0"/>
              </a:rPr>
              <a:t>Автор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: Школа Кирилл Александрович,</a:t>
            </a:r>
          </a:p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студент 221 группы отделения «Лабораторная диагностика»</a:t>
            </a:r>
            <a:endParaRPr lang="ru-RU" sz="1200" b="1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+mj-lt"/>
                <a:cs typeface="Times New Roman" panose="02020603050405020304" pitchFamily="18" charset="0"/>
              </a:rPr>
              <a:t>Научный руководитель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Ярославцева Лариса Ивановна, преподаватель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FB20EA-4B10-4B3D-A466-040D5EF3DBE8}"/>
              </a:ext>
            </a:extLst>
          </p:cNvPr>
          <p:cNvSpPr/>
          <p:nvPr/>
        </p:nvSpPr>
        <p:spPr>
          <a:xfrm>
            <a:off x="2143760" y="474110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Красноярск,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2025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037721-939E-4691-9BE9-3A7245736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7" y="3386890"/>
            <a:ext cx="3173517" cy="17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95898" y="1350438"/>
            <a:ext cx="4394400" cy="20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  <a:latin typeface="+mj-lt"/>
                <a:ea typeface="Arial" pitchFamily="34" charset="-122"/>
                <a:cs typeface="Arial" pitchFamily="34" charset="-120"/>
              </a:rPr>
              <a:t>Успешные лидеры в культурных контекстах</a:t>
            </a: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Ли Куан Ю из Сингапура: его лидерство не только подчеркнуло значимость коллективизма, но и сформировало экономическое чудо через стратегическое планирование и строгую политику в азиатском контексте.
Стив Джобс в США: его акцент на инновациях не только отражает западные ценности, но и установил новые стандарты пользовательского опыта, демонстрируя силу индивидуального предпринимательства и креативности.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12" y="632075"/>
            <a:ext cx="4008376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3748" y="4318818"/>
            <a:ext cx="4478694" cy="177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Исследование культурных подходов к успеху, 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14048" y="144278"/>
            <a:ext cx="37497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Этнические особенности и </a:t>
            </a:r>
            <a:r>
              <a:rPr lang="en-US" sz="2000" dirty="0" err="1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успех</a:t>
            </a:r>
            <a:endParaRPr lang="ru-RU" sz="2600" b="1" dirty="0">
              <a:solidFill>
                <a:srgbClr val="43434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 Таблица демонстрирует, как культурные ценности влияют на восприятие и подходы к успеху в разных этнических группах. Она подчеркивает, что мировоззрение, традиции и социальные нормы определяют, что считается успешным и как этого достичь, указывая на многогранность понятия успеха в различных культурных контекстах.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525" y="20487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Роль образования в успехе</a:t>
            </a:r>
            <a:endParaRPr lang="en-US" sz="2000" dirty="0">
              <a:latin typeface="+mj-l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09775" y="1831825"/>
            <a:ext cx="34941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Древность
</a:t>
            </a:r>
            <a:r>
              <a:rPr lang="en-US" sz="1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В древности знания передавались устно, фокусировались на традициях и религии. В культуру успеха интегрировались мифы и легенды, указывавшие пути достижения целей, которые формировались коллективными ценностями и духовными представлениями.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415950" y="1832600"/>
            <a:ext cx="33558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Современность
</a:t>
            </a:r>
            <a:r>
              <a:rPr lang="en-US" sz="1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Современное образование глобализировалось, упор делается на инновации и междисциплинарность. Оно способствует профессиональному росту и личностному развитию, определяя многогранное понимание успеха в условиях быстро меняющейся мировой культуры.</a:t>
            </a:r>
            <a:endParaRPr lang="en-US" sz="1500" dirty="0"/>
          </a:p>
        </p:txBody>
      </p:sp>
      <p:sp>
        <p:nvSpPr>
          <p:cNvPr id="7" name="Text 4"/>
          <p:cNvSpPr txBox="1"/>
          <p:nvPr/>
        </p:nvSpPr>
        <p:spPr>
          <a:xfrm>
            <a:off x="3261751" y="3689775"/>
            <a:ext cx="35778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Средние века
</a:t>
            </a:r>
            <a:r>
              <a:rPr lang="en-US" sz="100" b="1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В средние века возникли университеты, которые стали центрами изучения религии и философии, заложив первую образовательную основу для профессионального успеха. Статус успешного человека определялся его принадлежностью к образованной элите.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1000" y="435125"/>
            <a:ext cx="6628500" cy="4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Влияние медиа на успех</a:t>
            </a:r>
            <a:endParaRPr lang="en-US" sz="2000" dirty="0">
              <a:latin typeface="+mj-l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5782575" y="2033450"/>
            <a:ext cx="3047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Медиа играют ключевую роль в формировании общественного восприятия успеха, транслируя образы идеальных личностей и достижений, которые многие стремятся повторить. Социальные сети особенно сильно воздействуют на молодое поколение, навязывая конкретные стандарты красоты, счастья и карьерных достижений.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781900" y="1317502"/>
            <a:ext cx="30474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ea typeface="Arial" pitchFamily="34" charset="-122"/>
                <a:cs typeface="Arial" pitchFamily="34" charset="-120"/>
              </a:rPr>
              <a:t>Роль медиа в формировании образа
</a:t>
            </a:r>
            <a:endParaRPr lang="en-US" sz="1100" b="1" dirty="0"/>
          </a:p>
        </p:txBody>
      </p:sp>
      <p:sp>
        <p:nvSpPr>
          <p:cNvPr id="9" name="Text 4"/>
          <p:cNvSpPr txBox="1"/>
          <p:nvPr/>
        </p:nvSpPr>
        <p:spPr>
          <a:xfrm>
            <a:off x="5782575" y="3624575"/>
            <a:ext cx="3047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Межкультурные различия ярко проявляются в том, как медиа разных стран интерпретируют понятие успеха. Так, японские медиа часто фокусируются на социальной гармонии и коллективных заслугах, в то время как американские источники акцентируют внимание на индивидуальных достижениях и личной инициативе.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82575" y="2941088"/>
            <a:ext cx="31248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ea typeface="Arial" pitchFamily="34" charset="-122"/>
                <a:cs typeface="Arial" pitchFamily="34" charset="-120"/>
              </a:rPr>
              <a:t>Межкультурные различия и медиа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0" y="1074335"/>
            <a:ext cx="4866600" cy="2994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1156930" y="4890208"/>
            <a:ext cx="39645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исследования, собранные в 2023 году.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2100" y="419625"/>
            <a:ext cx="781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Культурные факторы успеха</a:t>
            </a:r>
            <a:endParaRPr lang="en-US" sz="2000" dirty="0">
              <a:latin typeface="+mj-lt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5327475" y="2359475"/>
            <a:ext cx="35859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Исследование с акцентом на личностные достижения и социальную ответственность выявило общие элементы в восточной и западной культурах.
Восточные культуры подчеркивают групповую гармонию, а западные акцентируют индивидуальные достижения.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950" y="663725"/>
            <a:ext cx="6628500" cy="4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Предвзятость и стереотипы</a:t>
            </a:r>
            <a:endParaRPr lang="en-US" sz="2000" dirty="0">
              <a:latin typeface="+mj-l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954967" y="2282838"/>
            <a:ext cx="2226300" cy="10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Признание и уважение культурного разнообразия в подходах к успеху — ключ к устранению предвзятости. Объективный подход поможет улучшить межкультурное понимание и сотрудничество, что необходимо в современном глобализированном обществе.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69857" y="2276290"/>
            <a:ext cx="2226300" cy="10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Предвзятости нередко искривляют восприятие достижений различных зарубежных культур, выдвигая на передний план стереотипы и недооценивая комплексность вклада и упорство, с которым представители других культур достигают успеха.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247760" y="2276290"/>
            <a:ext cx="2226300" cy="103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Стереотипы формируются под влиянием ограниченного культурного опыта и знаний, создавая образы, которые часто не отражают действительность. Это мешает объективно оценивать достижения и способствует распространению неправильных представлений о других культурах.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187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1339" y="258118"/>
            <a:ext cx="7201500" cy="4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-122"/>
                <a:cs typeface="Arial" pitchFamily="34" charset="-120"/>
              </a:rPr>
              <a:t>За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-122"/>
                <a:cs typeface="Arial" pitchFamily="34" charset="-120"/>
              </a:rPr>
              <a:t>ключение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200" dirty="0">
                <a:solidFill>
                  <a:schemeClr val="bg1"/>
                </a:solidFill>
              </a:rPr>
              <a:t>В заключении презентации о психологии успеха в разных культурах можно сделать вывод, что представления об успехе различаются в зависимости от культурного контекста и традиций общества.  </a:t>
            </a: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В западных культурах</a:t>
            </a:r>
            <a:r>
              <a:rPr lang="ru-RU" sz="1200" dirty="0">
                <a:solidFill>
                  <a:schemeClr val="bg1"/>
                </a:solidFill>
              </a:rPr>
              <a:t>, таких как американская и европейская, успех часто связывается с личными достижениями и индивидуализмом. Здесь распространено убеждение, что каждый сам кузнец своего счастья, и личный успех является основным источником удовлетворения;  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В восточных культурах</a:t>
            </a:r>
            <a:r>
              <a:rPr lang="ru-RU" sz="1200" dirty="0">
                <a:solidFill>
                  <a:schemeClr val="bg1"/>
                </a:solidFill>
              </a:rPr>
              <a:t>, таких как китайская, японская и индийская, важную роль играют коллективизм, гармония и духовные аспекты. Здесь успех приписывается не одному человеку, а целой группе. Важна победа не одного человека, а группы: семьи, класса, университета, отдела в компании и прочее;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Мое и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сследование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подчеркивает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разнообразие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подходов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к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успеху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в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разных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культурах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Понимание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этих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различий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способствует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лучшему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взаимодействию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и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эффективному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сотрудничеству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в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глобальном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обществе</a:t>
            </a:r>
            <a:r>
              <a:rPr lang="en-US" sz="1200" b="1" dirty="0">
                <a:solidFill>
                  <a:schemeClr val="bg1"/>
                </a:solidFill>
                <a:ea typeface="Arial" pitchFamily="34" charset="-122"/>
                <a:cs typeface="Arial" pitchFamily="34" charset="-120"/>
              </a:rPr>
              <a:t>.</a:t>
            </a:r>
            <a:endParaRPr lang="ru-RU" sz="1200" b="1" dirty="0">
              <a:solidFill>
                <a:schemeClr val="bg1"/>
              </a:solidFill>
              <a:ea typeface="Arial" pitchFamily="34" charset="-122"/>
              <a:cs typeface="Arial" pitchFamily="34" charset="-120"/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89" y="1104453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65" y="119596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84" y="2952874"/>
            <a:ext cx="339525" cy="452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201" y="2977204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0893" y="347502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0000"/>
                </a:solidFill>
                <a:latin typeface="+mj-lt"/>
                <a:ea typeface="Arial" pitchFamily="34" charset="-122"/>
                <a:cs typeface="Arial" pitchFamily="34" charset="-120"/>
              </a:rPr>
              <a:t>Список используемой литературы</a:t>
            </a:r>
            <a:endParaRPr lang="en-US" sz="2000" dirty="0">
              <a:latin typeface="+mj-l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9189" y="1660088"/>
            <a:ext cx="42075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Включают книги известных авторов по психологии успеха и культурологии, таких как Герт Хофстеде и Малкольм Гладуэлл, предоставляющие фундаментальные знания.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968265" y="1616756"/>
            <a:ext cx="3884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Статьи из журналов Psychology Today и Journal of Cross-Cultural Psychology, освещающие современные исследования взаимосвязи культуры и восприятия успеха.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986201" y="3489387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Анализ крупных международных проектов, таких как European Social Survey и World Values Survey, </a:t>
            </a:r>
            <a:r>
              <a:rPr lang="en-US" sz="1600" dirty="0" err="1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предоставляющих</a:t>
            </a: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данные</a:t>
            </a: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 о</a:t>
            </a:r>
            <a:r>
              <a:rPr lang="ru-RU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культурных</a:t>
            </a: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различиях</a:t>
            </a: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.</a:t>
            </a:r>
            <a:r>
              <a:rPr lang="en-US" sz="2800" dirty="0">
                <a:solidFill>
                  <a:srgbClr val="1C3354"/>
                </a:solidFill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544626" y="3509990"/>
            <a:ext cx="42075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Онлайн-платформы, такие как Google Scholar и ResearchGate, где размещены актуальные исследования и данные по теме презентации.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070700" y="1123053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95959"/>
                </a:solidFill>
                <a:ea typeface="Arial" pitchFamily="34" charset="-122"/>
                <a:cs typeface="Arial" pitchFamily="34" charset="-120"/>
              </a:rPr>
              <a:t>Монографии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463150" y="1189548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95959"/>
                </a:solidFill>
                <a:ea typeface="Arial" pitchFamily="34" charset="-122"/>
                <a:cs typeface="Arial" pitchFamily="34" charset="-120"/>
              </a:rPr>
              <a:t>Научные статьи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1059426" y="2927416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Электронные ресурсы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489800" y="2958774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95959"/>
                </a:solidFill>
                <a:ea typeface="Arial" pitchFamily="34" charset="-122"/>
                <a:cs typeface="Arial" pitchFamily="34" charset="-120"/>
              </a:rPr>
              <a:t>Международные исследования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00" y="0"/>
            <a:ext cx="5141100" cy="5141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8667" y="60960"/>
            <a:ext cx="4131708" cy="445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-122"/>
                <a:cs typeface="Arial" pitchFamily="34" charset="-120"/>
              </a:rPr>
              <a:t>Психология успеха в разных культурах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just"/>
            <a:endParaRPr lang="ru-RU" sz="12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ea typeface="Arial" pitchFamily="34" charset="-122"/>
                <a:cs typeface="Arial" pitchFamily="34" charset="-120"/>
              </a:rPr>
              <a:t>Исследу</a:t>
            </a:r>
            <a:r>
              <a:rPr lang="ru-RU" sz="1600" dirty="0">
                <a:ea typeface="Arial" pitchFamily="34" charset="-122"/>
                <a:cs typeface="Arial" pitchFamily="34" charset="-120"/>
              </a:rPr>
              <a:t>ю</a:t>
            </a:r>
            <a:r>
              <a:rPr lang="en-US" sz="1600" dirty="0">
                <a:ea typeface="Arial" pitchFamily="34" charset="-122"/>
                <a:cs typeface="Arial" pitchFamily="34" charset="-120"/>
              </a:rPr>
              <a:t>, как разные культуры определяют и достигают успеха. </a:t>
            </a:r>
            <a:endParaRPr lang="ru-RU" sz="1600" dirty="0">
              <a:ea typeface="Arial" pitchFamily="34" charset="-122"/>
              <a:cs typeface="Arial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ea typeface="Arial" pitchFamily="34" charset="-122"/>
                <a:cs typeface="Arial" pitchFamily="34" charset="-120"/>
              </a:rPr>
              <a:t>Представля</a:t>
            </a:r>
            <a:r>
              <a:rPr lang="ru-RU" sz="1600" dirty="0">
                <a:ea typeface="Arial" pitchFamily="34" charset="-122"/>
                <a:cs typeface="Arial" pitchFamily="34" charset="-120"/>
              </a:rPr>
              <a:t>ю</a:t>
            </a:r>
            <a:r>
              <a:rPr lang="en-US" sz="1600" dirty="0">
                <a:ea typeface="Arial" pitchFamily="34" charset="-122"/>
                <a:cs typeface="Arial" pitchFamily="34" charset="-120"/>
              </a:rPr>
              <a:t> сравнительный анализ восточных и западных подходов, влияние национальных и этнических черт на восприятие успеха. </a:t>
            </a:r>
            <a:endParaRPr lang="ru-RU" sz="1600" dirty="0">
              <a:ea typeface="Arial" pitchFamily="34" charset="-122"/>
              <a:cs typeface="Arial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>
                <a:ea typeface="Arial" pitchFamily="34" charset="-122"/>
                <a:cs typeface="Arial" pitchFamily="34" charset="-120"/>
              </a:rPr>
              <a:t>Прив</a:t>
            </a:r>
            <a:r>
              <a:rPr lang="ru-RU" sz="1600" dirty="0" err="1">
                <a:ea typeface="Arial" pitchFamily="34" charset="-122"/>
                <a:cs typeface="Arial" pitchFamily="34" charset="-120"/>
              </a:rPr>
              <a:t>ожу</a:t>
            </a:r>
            <a:r>
              <a:rPr lang="en-US" sz="1600" dirty="0">
                <a:ea typeface="Arial" pitchFamily="34" charset="-122"/>
                <a:cs typeface="Arial" pitchFamily="34" charset="-120"/>
              </a:rPr>
              <a:t> примеры выдающихся лидеров и </a:t>
            </a:r>
            <a:r>
              <a:rPr lang="en-US" sz="1600" dirty="0" err="1">
                <a:ea typeface="Arial" pitchFamily="34" charset="-122"/>
                <a:cs typeface="Arial" pitchFamily="34" charset="-120"/>
              </a:rPr>
              <a:t>исследу</a:t>
            </a:r>
            <a:r>
              <a:rPr lang="ru-RU" sz="1600" dirty="0">
                <a:ea typeface="Arial" pitchFamily="34" charset="-122"/>
                <a:cs typeface="Arial" pitchFamily="34" charset="-120"/>
              </a:rPr>
              <a:t>ю</a:t>
            </a:r>
            <a:r>
              <a:rPr lang="en-US" sz="1600" dirty="0">
                <a:ea typeface="Arial" pitchFamily="34" charset="-122"/>
                <a:cs typeface="Arial" pitchFamily="34" charset="-120"/>
              </a:rPr>
              <a:t>, как культурные ценности формируют представления об успехе.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88" y="416906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22061" y="128248"/>
            <a:ext cx="6949440" cy="4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latin typeface="+mj-lt"/>
                <a:ea typeface="Arial" pitchFamily="34" charset="-122"/>
                <a:cs typeface="Arial" pitchFamily="34" charset="-120"/>
              </a:rPr>
              <a:t>Определение успеха в </a:t>
            </a:r>
            <a:r>
              <a:rPr lang="en-US" sz="2000" b="1" dirty="0" err="1">
                <a:latin typeface="+mj-lt"/>
                <a:ea typeface="Arial" pitchFamily="34" charset="-122"/>
                <a:cs typeface="Arial" pitchFamily="34" charset="-120"/>
              </a:rPr>
              <a:t>культурах</a:t>
            </a:r>
            <a:r>
              <a:rPr lang="ru-RU" sz="2000" b="1" dirty="0">
                <a:latin typeface="+mj-lt"/>
                <a:ea typeface="Arial" pitchFamily="34" charset="-122"/>
                <a:cs typeface="Arial" pitchFamily="34" charset="-120"/>
              </a:rPr>
              <a:t> разных типов</a:t>
            </a:r>
            <a:endParaRPr lang="en-US" sz="2000" b="1" dirty="0">
              <a:latin typeface="+mj-l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97653" y="2368004"/>
            <a:ext cx="2114308" cy="257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ea typeface="Arial" pitchFamily="34" charset="-122"/>
                <a:cs typeface="Arial" pitchFamily="34" charset="-120"/>
              </a:rPr>
              <a:t>В восточных культурах, таких как японская и китайская, успех часто ассоциируется с гармонией в обществе и вкладом в общее благо, важность коллективного достижения превосходит личные амбиции.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3306781" y="2497353"/>
            <a:ext cx="2441787" cy="22999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ea typeface="Arial" pitchFamily="34" charset="-122"/>
                <a:cs typeface="Arial" pitchFamily="34" charset="-120"/>
              </a:rPr>
              <a:t>Западные культуры, например, США и Великобритания, склонны определять успех через индивидуальные достижения, карьерный рост и материальное благополучие, подчеркивая ценность независимости и личной свободы.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33283" y="2134600"/>
            <a:ext cx="2441787" cy="288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ea typeface="Arial" pitchFamily="34" charset="-122"/>
                <a:cs typeface="Arial" pitchFamily="34" charset="-120"/>
              </a:rPr>
              <a:t>В некоторых традиционных культурах, таких как индийская и африканская, успех может быть связан с соблюдением многовековых обычаев, укреплением семейных связей и уважением к старшим.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pic>
        <p:nvPicPr>
          <p:cNvPr id="2050" name="Picture 2" descr="Культура и традиции Южной Кореи — обычаи, история и особеннос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60" y="970647"/>
            <a:ext cx="2409407" cy="15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96" y="979837"/>
            <a:ext cx="2726502" cy="1555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27" y="1007555"/>
            <a:ext cx="2446551" cy="1527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125" y="1325"/>
            <a:ext cx="5141100" cy="5141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42650" y="1236125"/>
            <a:ext cx="4236600" cy="26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latin typeface="+mj-lt"/>
                <a:ea typeface="Arial" pitchFamily="34" charset="-122"/>
                <a:cs typeface="Arial" pitchFamily="34" charset="-120"/>
              </a:rPr>
              <a:t>Факторы культурного </a:t>
            </a:r>
            <a:r>
              <a:rPr lang="en-US" sz="2000" dirty="0" err="1">
                <a:latin typeface="+mj-lt"/>
                <a:ea typeface="Arial" pitchFamily="34" charset="-122"/>
                <a:cs typeface="Arial" pitchFamily="34" charset="-120"/>
              </a:rPr>
              <a:t>восприятия</a:t>
            </a:r>
            <a:r>
              <a:rPr lang="en-US" sz="2000" dirty="0"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latin typeface="+mj-lt"/>
                <a:ea typeface="Arial" pitchFamily="34" charset="-122"/>
                <a:cs typeface="Arial" pitchFamily="34" charset="-120"/>
              </a:rPr>
              <a:t>успеха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ea typeface="Arial" pitchFamily="34" charset="-122"/>
                <a:cs typeface="Arial" pitchFamily="34" charset="-120"/>
              </a:rPr>
              <a:t>Социальные нормы и ожидания
</a:t>
            </a:r>
            <a:r>
              <a:rPr lang="en-US" sz="1000" dirty="0"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ea typeface="Arial" pitchFamily="34" charset="-122"/>
                <a:cs typeface="Arial" pitchFamily="34" charset="-120"/>
              </a:rPr>
              <a:t>Социальные нормы формируют ожидания относительно успеха, подразумевая достижение определённых карьерных высот, получения хорошего образования и материального благополучия. Культурные стандарты также включают социальное одобрение различных проявлений успеха, например, общественное признание или семейные достижения, в зависимости от конкретной культуры.
</a:t>
            </a:r>
            <a:r>
              <a:rPr lang="en-US" sz="1400" dirty="0">
                <a:ea typeface="Arial" pitchFamily="34" charset="-122"/>
                <a:cs typeface="Arial" pitchFamily="34" charset="-120"/>
              </a:rPr>
              <a:t>Исторические корни и традиции
</a:t>
            </a:r>
            <a:r>
              <a:rPr lang="en-US" sz="1000" dirty="0"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ea typeface="Arial" pitchFamily="34" charset="-122"/>
                <a:cs typeface="Arial" pitchFamily="34" charset="-120"/>
              </a:rPr>
              <a:t>Исторические традиции и обычаи глубоко влияют на то, как оцениваются достижения. В некоторых культурах религиозные нормы формируют идеал успеха, тогда как в других большое значение придаются героическим персонам национальной истории или легендам как примерам для подражания.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20" y="1074335"/>
            <a:ext cx="4866600" cy="2994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1074120" y="4890209"/>
            <a:ext cx="39645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Социокультурное исследование, 2023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2100" y="419625"/>
            <a:ext cx="781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Восприятие успеха в разных культурах</a:t>
            </a:r>
            <a:endParaRPr lang="en-US" sz="2000" dirty="0">
              <a:latin typeface="+mj-lt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5327475" y="2359475"/>
            <a:ext cx="35859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Успех исследуется с точки зрения культурных стереотипов; Восток-создание гармонии, Запад-самореализация.
Культурные различия формируют уникальные подходы к реализации успеха, подчеркивая важность культурного контекста.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" y="0"/>
            <a:ext cx="4112121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+mj-lt"/>
                <a:ea typeface="Arial" pitchFamily="34" charset="-122"/>
                <a:cs typeface="Arial" pitchFamily="34" charset="-120"/>
              </a:rPr>
              <a:t>Ценности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Arial" pitchFamily="34" charset="-122"/>
                <a:cs typeface="Arial" pitchFamily="34" charset="-120"/>
              </a:rPr>
              <a:t>восточных культур</a:t>
            </a:r>
            <a:endParaRPr lang="en-US" sz="2200" dirty="0">
              <a:latin typeface="+mj-l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948625" y="2141961"/>
            <a:ext cx="3854400" cy="5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Коллективизм в восточных культурах приносит пользу сообществу, преодолевая индивидуальные амбиции. Это не только поддерживает социальную сплочённость, но и способствует более устойчивым общественным связям и сотрудничеству.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948625" y="3722761"/>
            <a:ext cx="3854400" cy="5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ea typeface="Arial" pitchFamily="34" charset="-122"/>
                <a:cs typeface="Arial" pitchFamily="34" charset="-120"/>
              </a:rPr>
              <a:t>Гармония как ключевая ценность укрепляет мирное сосуществование, создавая баланс между личными амбициями и социальными обязательствами. Она помогает избегать конфликтов и поддерживать устойчивое развитие общества.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40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Индивидуализм и успех на Западе</a:t>
            </a:r>
            <a:endParaRPr lang="en-US" sz="2000" dirty="0">
              <a:latin typeface="+mj-l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55143" y="3351879"/>
            <a:ext cx="3508200" cy="13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Амбиции считаются ключевым качеством, содействующим личной самореализации и успеху. Амбициозные индивиды чаще получают признание в обществе, благодаря чему они становятся образцами для подражания.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55143" y="1537459"/>
            <a:ext cx="3508200" cy="138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Основной акцент на личные достижения и самостоятельность создаёт мотивацию для карьерного роста. Это культивирует личную ответственность и инициативу, что подталкивает к достижению высоких профессиональных целей.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291796" y="1409875"/>
            <a:ext cx="3508200" cy="13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Западные культуры поощряют независимость, что способствует развитию лидерских качеств и инноваций. Такая среда стимулирует творческий подход, поддерживает предпринимательский дух и возможность воплощения оригинальных идей.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291796" y="3248825"/>
            <a:ext cx="3508200" cy="13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34343"/>
                </a:solidFill>
                <a:ea typeface="Arial" pitchFamily="34" charset="-122"/>
                <a:cs typeface="Arial" pitchFamily="34" charset="-120"/>
              </a:rPr>
              <a:t>Конкуренция часто является движущей силой достижения успеха, усиливая предпринимательскую активность. Она способствует установке высоких стандартов, поддерживает стремление к самосовершенствованию и достижению новых горизонтов.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6"/>
          <p:cNvSpPr txBox="1"/>
          <p:nvPr/>
        </p:nvSpPr>
        <p:spPr>
          <a:xfrm>
            <a:off x="8589850" y="-298450"/>
            <a:ext cx="1818900" cy="104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9" y="896579"/>
            <a:ext cx="5155455" cy="3172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1021464" y="4888796"/>
            <a:ext cx="39645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различий, 2023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2100" y="419625"/>
            <a:ext cx="781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34343"/>
                </a:solidFill>
                <a:latin typeface="+mj-lt"/>
                <a:ea typeface="Arial" pitchFamily="34" charset="-122"/>
                <a:cs typeface="Arial" pitchFamily="34" charset="-120"/>
              </a:rPr>
              <a:t>Психология успеха в Восточных и Западных культурах</a:t>
            </a:r>
            <a:endParaRPr lang="en-US" sz="2000" dirty="0">
              <a:latin typeface="+mj-lt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5327475" y="2359475"/>
            <a:ext cx="35859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ea typeface="Arial" pitchFamily="34" charset="-122"/>
                <a:cs typeface="Arial" pitchFamily="34" charset="-120"/>
              </a:rPr>
              <a:t>Исторические процессы влияют на культурное восприятие успеха в разных регионах мира.
Восточные культуры ценят коллективные достижения, а Западные фокусируются на личной результативности.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1346</Words>
  <Application>Microsoft Office PowerPoint</Application>
  <PresentationFormat>Экран (16:9)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Кирилл Школа</cp:lastModifiedBy>
  <cp:revision>26</cp:revision>
  <dcterms:created xsi:type="dcterms:W3CDTF">2025-04-14T14:04:44Z</dcterms:created>
  <dcterms:modified xsi:type="dcterms:W3CDTF">2025-04-24T07:55:35Z</dcterms:modified>
</cp:coreProperties>
</file>