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4" r:id="rId3"/>
    <p:sldId id="262" r:id="rId4"/>
    <p:sldId id="260" r:id="rId5"/>
    <p:sldId id="274" r:id="rId6"/>
    <p:sldId id="275" r:id="rId7"/>
    <p:sldId id="276" r:id="rId8"/>
    <p:sldId id="278" r:id="rId9"/>
    <p:sldId id="280" r:id="rId10"/>
    <p:sldId id="266" r:id="rId11"/>
    <p:sldId id="273" r:id="rId12"/>
    <p:sldId id="267" r:id="rId13"/>
    <p:sldId id="268" r:id="rId14"/>
    <p:sldId id="269" r:id="rId15"/>
    <p:sldId id="281" r:id="rId16"/>
    <p:sldId id="282" r:id="rId17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0396A"/>
    <a:srgbClr val="04374A"/>
    <a:srgbClr val="E59074"/>
    <a:srgbClr val="666699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5232" autoAdjust="0"/>
  </p:normalViewPr>
  <p:slideViewPr>
    <p:cSldViewPr>
      <p:cViewPr>
        <p:scale>
          <a:sx n="92" d="100"/>
          <a:sy n="92" d="100"/>
        </p:scale>
        <p:origin x="-2100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A1DED-EBE3-47C5-BEAE-C96FA6068B65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104BA91-CDBA-428D-8602-BF235172BBD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smtClean="0">
              <a:latin typeface="+mj-lt"/>
            </a:rPr>
            <a:t>Специальные дополнительные средства для адаптивной физической культуры столь многочисленны, что для ее рассмотрения предусмотрена специальная дисциплина – </a:t>
          </a:r>
          <a:r>
            <a:rPr lang="ru-RU" sz="2400" b="1" dirty="0" smtClean="0">
              <a:latin typeface="+mj-lt"/>
            </a:rPr>
            <a:t>«Материально-техническое обеспечение адаптивной физической культуры». </a:t>
          </a:r>
          <a:endParaRPr lang="ru-RU" sz="2400" dirty="0">
            <a:latin typeface="+mj-lt"/>
          </a:endParaRPr>
        </a:p>
      </dgm:t>
    </dgm:pt>
    <dgm:pt modelId="{3AC4F00E-AFE9-42DC-AC2E-3624D7C28624}" type="parTrans" cxnId="{F089B04D-1A0E-447F-AFCD-9AB543FB06B9}">
      <dgm:prSet/>
      <dgm:spPr/>
      <dgm:t>
        <a:bodyPr/>
        <a:lstStyle/>
        <a:p>
          <a:endParaRPr lang="ru-RU"/>
        </a:p>
      </dgm:t>
    </dgm:pt>
    <dgm:pt modelId="{C3C9CB2A-1604-4DE2-9F02-D607714BBC51}" type="sibTrans" cxnId="{F089B04D-1A0E-447F-AFCD-9AB543FB06B9}">
      <dgm:prSet/>
      <dgm:spPr/>
      <dgm:t>
        <a:bodyPr/>
        <a:lstStyle/>
        <a:p>
          <a:endParaRPr lang="ru-RU"/>
        </a:p>
      </dgm:t>
    </dgm:pt>
    <dgm:pt modelId="{FA2E79E9-7246-46C1-8A74-9DD906CA70D5}" type="pres">
      <dgm:prSet presAssocID="{AB9A1DED-EBE3-47C5-BEAE-C96FA6068B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F69AA2-5011-4C74-AD10-749932395DC7}" type="pres">
      <dgm:prSet presAssocID="{6104BA91-CDBA-428D-8602-BF235172BBD9}" presName="parentText" presStyleLbl="node1" presStyleIdx="0" presStyleCnt="1" custScaleY="120892" custLinFactNeighborX="-2652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89B04D-1A0E-447F-AFCD-9AB543FB06B9}" srcId="{AB9A1DED-EBE3-47C5-BEAE-C96FA6068B65}" destId="{6104BA91-CDBA-428D-8602-BF235172BBD9}" srcOrd="0" destOrd="0" parTransId="{3AC4F00E-AFE9-42DC-AC2E-3624D7C28624}" sibTransId="{C3C9CB2A-1604-4DE2-9F02-D607714BBC51}"/>
    <dgm:cxn modelId="{38833C09-E457-432A-B7BF-B5650EEB274F}" type="presOf" srcId="{AB9A1DED-EBE3-47C5-BEAE-C96FA6068B65}" destId="{FA2E79E9-7246-46C1-8A74-9DD906CA70D5}" srcOrd="0" destOrd="0" presId="urn:microsoft.com/office/officeart/2005/8/layout/vList2"/>
    <dgm:cxn modelId="{78B1D06D-9936-4E0E-B1CE-FAF1924A02FF}" type="presOf" srcId="{6104BA91-CDBA-428D-8602-BF235172BBD9}" destId="{A8F69AA2-5011-4C74-AD10-749932395DC7}" srcOrd="0" destOrd="0" presId="urn:microsoft.com/office/officeart/2005/8/layout/vList2"/>
    <dgm:cxn modelId="{4AB21B05-881D-4BFA-A18A-2F26B2897C06}" type="presParOf" srcId="{FA2E79E9-7246-46C1-8A74-9DD906CA70D5}" destId="{A8F69AA2-5011-4C74-AD10-749932395D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F69AA2-5011-4C74-AD10-749932395DC7}">
      <dsp:nvSpPr>
        <dsp:cNvPr id="0" name=""/>
        <dsp:cNvSpPr/>
      </dsp:nvSpPr>
      <dsp:spPr>
        <a:xfrm>
          <a:off x="0" y="576067"/>
          <a:ext cx="6768752" cy="2942027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Специальные дополнительные средства для адаптивной физической культуры столь многочисленны, что для ее рассмотрения предусмотрена специальная дисциплина – </a:t>
          </a:r>
          <a:r>
            <a:rPr lang="ru-RU" sz="2400" b="1" kern="1200" dirty="0" smtClean="0">
              <a:latin typeface="+mj-lt"/>
            </a:rPr>
            <a:t>«Материально-техническое обеспечение адаптивной физической культуры». </a:t>
          </a:r>
          <a:endParaRPr lang="ru-RU" sz="2400" kern="1200" dirty="0">
            <a:latin typeface="+mj-lt"/>
          </a:endParaRPr>
        </a:p>
      </dsp:txBody>
      <dsp:txXfrm>
        <a:off x="0" y="576067"/>
        <a:ext cx="6768752" cy="2942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932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300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3847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336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229200"/>
            <a:ext cx="7416824" cy="1368152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5111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5111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5790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6305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274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8130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3198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6846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5402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43775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3808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650" r:id="rId13"/>
    <p:sldLayoutId id="2147483652" r:id="rId1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0424"/>
            <a:ext cx="9144000" cy="4107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996952"/>
            <a:ext cx="7353625" cy="83687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/>
              </a:rPr>
              <a:t>Совершенствование спортивного </a:t>
            </a:r>
            <a:r>
              <a:rPr lang="ru-RU" sz="2400" dirty="0">
                <a:solidFill>
                  <a:schemeClr val="bg1"/>
                </a:solidFill>
                <a:effectLst/>
              </a:rPr>
              <a:t>инвентаря,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оборудования и </a:t>
            </a:r>
            <a:r>
              <a:rPr lang="ru-RU" sz="2400" dirty="0">
                <a:solidFill>
                  <a:schemeClr val="bg1"/>
                </a:solidFill>
                <a:effectLst/>
              </a:rPr>
              <a:t>экипировки в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АФК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4725144"/>
            <a:ext cx="32758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Выполнил </a:t>
            </a:r>
            <a:r>
              <a:rPr lang="en-US" sz="17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студент </a:t>
            </a:r>
            <a:r>
              <a:rPr lang="ru-RU" sz="1700" dirty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группы </a:t>
            </a:r>
            <a:r>
              <a:rPr lang="ru-RU" sz="17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206 спорт(б) </a:t>
            </a:r>
            <a:endParaRPr lang="ru-RU" sz="1700" dirty="0">
              <a:solidFill>
                <a:schemeClr val="bg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700" dirty="0" err="1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Дюмин</a:t>
            </a:r>
            <a:r>
              <a:rPr lang="ru-RU" sz="17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Артём Дмитриевич</a:t>
            </a:r>
            <a:endParaRPr lang="ru-RU" sz="1700" dirty="0">
              <a:solidFill>
                <a:schemeClr val="bg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Научные руководители: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доцент кафедры </a:t>
            </a:r>
            <a:r>
              <a:rPr lang="ru-RU" sz="1700" dirty="0" err="1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ТиТФКиС</a:t>
            </a:r>
            <a:endParaRPr lang="ru-RU" sz="1700" dirty="0" smtClean="0">
              <a:solidFill>
                <a:schemeClr val="bg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700" dirty="0" err="1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Абдрахманова</a:t>
            </a:r>
            <a:r>
              <a:rPr lang="ru-RU" sz="17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И.В.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доцент кафедры </a:t>
            </a:r>
            <a:r>
              <a:rPr lang="ru-RU" sz="1700" dirty="0" err="1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ТиТФКиС</a:t>
            </a:r>
            <a:endParaRPr lang="ru-RU" sz="1700" dirty="0" smtClean="0">
              <a:solidFill>
                <a:schemeClr val="bg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700" dirty="0" err="1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Лущик</a:t>
            </a:r>
            <a:r>
              <a:rPr lang="ru-RU" sz="17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И.В.</a:t>
            </a:r>
            <a:endParaRPr lang="ru-RU" sz="1700" dirty="0">
              <a:solidFill>
                <a:schemeClr val="bg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0"/>
            <a:ext cx="79208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МИНЕСТЕРСТВО</a:t>
            </a:r>
            <a:r>
              <a:rPr lang="ru-RU" sz="2300" dirty="0" smtClean="0"/>
              <a:t> СПОРТА РОССИЙСКОЙ ФЕДЕРАЦИИ</a:t>
            </a:r>
            <a:endParaRPr lang="ru-RU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32656"/>
            <a:ext cx="924092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Федеральное</a:t>
            </a:r>
            <a:r>
              <a:rPr lang="ru-RU" sz="1700" dirty="0" smtClean="0"/>
              <a:t> государственное бюджетное образовательное учреждение высшего образования</a:t>
            </a:r>
            <a:endParaRPr lang="ru-RU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20688"/>
            <a:ext cx="82427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«Волгоградская</a:t>
            </a:r>
            <a:r>
              <a:rPr lang="ru-RU" sz="2300" dirty="0" smtClean="0"/>
              <a:t> Государственная Академия Физической Культуры»</a:t>
            </a:r>
            <a:endParaRPr lang="ru-RU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1052736"/>
            <a:ext cx="197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ru-RU" sz="1600" dirty="0" smtClean="0"/>
              <a:t>ФГБОУ</a:t>
            </a:r>
            <a:r>
              <a:rPr lang="ru-RU" dirty="0" smtClean="0"/>
              <a:t> ВО ВГАФК)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1340768"/>
            <a:ext cx="371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Кафедра теории и технологий </a:t>
            </a:r>
            <a:r>
              <a:rPr lang="ru-RU" dirty="0" err="1" smtClean="0"/>
              <a:t>ФКиС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7931224" cy="85270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rgbClr val="002060"/>
                </a:solidFill>
              </a:rPr>
              <a:t>Особенности </a:t>
            </a:r>
            <a:r>
              <a:rPr lang="ru-RU" dirty="0">
                <a:solidFill>
                  <a:srgbClr val="002060"/>
                </a:solidFill>
              </a:rPr>
              <a:t>приложения человеком мышечных усилий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2132856"/>
            <a:ext cx="6247961" cy="199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6066" y="4365104"/>
            <a:ext cx="1396064" cy="1595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37112"/>
            <a:ext cx="2232247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365104"/>
            <a:ext cx="1860462" cy="1081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437112"/>
            <a:ext cx="2053567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181478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bg2">
                <a:lumMod val="40000"/>
                <a:lumOff val="6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Прикладываемые усилия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7744" y="1772816"/>
            <a:ext cx="2376264" cy="4536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хандициклы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lvl="0" algn="ctr"/>
            <a:endParaRPr lang="ru-RU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- усилия прикладываются к педалям ручного привода колеса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1772816"/>
            <a:ext cx="2304256" cy="4536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гоночные санки</a:t>
            </a:r>
          </a:p>
          <a:p>
            <a:pPr lvl="0" algn="ctr"/>
            <a:endParaRPr lang="ru-RU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- </a:t>
            </a:r>
            <a:r>
              <a:rPr lang="ru-RU" dirty="0" smtClean="0">
                <a:solidFill>
                  <a:schemeClr val="bg1"/>
                </a:solidFill>
              </a:rPr>
              <a:t>усилия прикладываются с помощью лыжных палок или других устройств к поверхности, по которой скользят санки (салазки)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48264" y="1772816"/>
            <a:ext cx="2195736" cy="4536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лодки для гребли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lvl="0" algn="ctr"/>
            <a:endParaRPr lang="ru-RU" dirty="0" smtClean="0">
              <a:solidFill>
                <a:schemeClr val="bg1"/>
              </a:solidFill>
            </a:endParaRPr>
          </a:p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- усилия прикладываются с помощью весла к воде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772816"/>
            <a:ext cx="2267744" cy="4536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гоночные коляски</a:t>
            </a:r>
          </a:p>
          <a:p>
            <a:pPr lvl="0" algn="ctr"/>
            <a:endParaRPr lang="ru-RU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- </a:t>
            </a:r>
            <a:r>
              <a:rPr lang="ru-RU" dirty="0" smtClean="0">
                <a:solidFill>
                  <a:schemeClr val="bg1"/>
                </a:solidFill>
              </a:rPr>
              <a:t>усилия прикладываются непосредственно к колесам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176617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Движение за счет </a:t>
            </a:r>
            <a:r>
              <a:rPr lang="ru-RU" dirty="0">
                <a:solidFill>
                  <a:srgbClr val="002060"/>
                </a:solidFill>
              </a:rPr>
              <a:t>внешних сил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628800"/>
            <a:ext cx="5810907" cy="497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4775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/>
              </a:rPr>
              <a:t>Вторая группа технических средств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412776"/>
            <a:ext cx="784663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8530" y="3929478"/>
            <a:ext cx="1646639" cy="1102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https://avatars.mds.yandex.net/i?id=d9467cfaee98ee811298b41f5b34d4e41f155681-9042377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157192"/>
            <a:ext cx="1579675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645024"/>
            <a:ext cx="1440160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229200"/>
            <a:ext cx="2030125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6" name="Picture 10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717032"/>
            <a:ext cx="2001488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8" name="Picture 12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157192"/>
            <a:ext cx="2248576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5060733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39000">
              <a:schemeClr val="bg2">
                <a:lumMod val="20000"/>
                <a:lumOff val="80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Третья группа </a:t>
            </a:r>
            <a:r>
              <a:rPr lang="ru-RU" dirty="0">
                <a:effectLst/>
              </a:rPr>
              <a:t>технических средств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2132856"/>
            <a:ext cx="5570220" cy="215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1234423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1890671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https://avatars.mds.yandex.net/i?id=b81d37227f395a1646af608051525db6552e91e3-4297303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653136"/>
            <a:ext cx="1512168" cy="1833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2" name="Picture 10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013176"/>
            <a:ext cx="1944216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4" name="Picture 12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869160"/>
            <a:ext cx="2160240" cy="1431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6" name="Picture 14" descr="https://avatars.mds.yandex.net/i?id=dad245ded2dfc44aa328b0f04cc75967499d5c6d-9097502-images-thumbs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3645024"/>
            <a:ext cx="1584176" cy="1168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8" name="Picture 16" descr="https://avatars.mds.yandex.net/i?id=e4931c1f5da01e316dc4226a9d7aed10-5252229-images-thumbs&amp;n=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2276872"/>
            <a:ext cx="1691680" cy="1192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2963717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39000">
              <a:schemeClr val="bg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719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100" dirty="0" err="1" smtClean="0">
                <a:solidFill>
                  <a:schemeClr val="tx1"/>
                </a:solidFill>
                <a:latin typeface="Calibri" pitchFamily="34" charset="0"/>
                <a:ea typeface="Prompt Medium" pitchFamily="34" charset="-122"/>
                <a:cs typeface="Calibri" pitchFamily="34" charset="0"/>
              </a:rPr>
              <a:t>Заключение</a:t>
            </a:r>
            <a:r>
              <a:rPr lang="en-US" sz="4100" dirty="0" smtClean="0">
                <a:solidFill>
                  <a:schemeClr val="tx1"/>
                </a:solidFill>
                <a:latin typeface="Calibri" pitchFamily="34" charset="0"/>
                <a:ea typeface="Prompt Medium" pitchFamily="34" charset="-122"/>
                <a:cs typeface="Calibri" pitchFamily="34" charset="0"/>
              </a:rPr>
              <a:t>: </a:t>
            </a:r>
            <a:r>
              <a:rPr lang="en-US" sz="4100" dirty="0" err="1" smtClean="0">
                <a:solidFill>
                  <a:schemeClr val="tx1"/>
                </a:solidFill>
                <a:latin typeface="Calibri" pitchFamily="34" charset="0"/>
                <a:ea typeface="Prompt Medium" pitchFamily="34" charset="-122"/>
                <a:cs typeface="Calibri" pitchFamily="34" charset="0"/>
              </a:rPr>
              <a:t>перспективы</a:t>
            </a:r>
            <a:r>
              <a:rPr lang="en-US" sz="4100" dirty="0" smtClean="0">
                <a:solidFill>
                  <a:schemeClr val="tx1"/>
                </a:solidFill>
                <a:latin typeface="Calibri" pitchFamily="34" charset="0"/>
                <a:ea typeface="Prompt Medium" pitchFamily="34" charset="-122"/>
                <a:cs typeface="Calibri" pitchFamily="34" charset="0"/>
              </a:rPr>
              <a:t> и </a:t>
            </a:r>
            <a:r>
              <a:rPr lang="en-US" sz="4100" dirty="0" err="1" smtClean="0">
                <a:solidFill>
                  <a:schemeClr val="tx1"/>
                </a:solidFill>
                <a:latin typeface="Calibri" pitchFamily="34" charset="0"/>
                <a:ea typeface="Prompt Medium" pitchFamily="34" charset="-122"/>
                <a:cs typeface="Calibri" pitchFamily="34" charset="0"/>
              </a:rPr>
              <a:t>вызовы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17207" y="3015451"/>
            <a:ext cx="1800200" cy="3600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800" b="1" dirty="0" err="1" smtClean="0">
                <a:latin typeface="+mj-lt"/>
                <a:ea typeface="Prompt Medium" pitchFamily="34" charset="-122"/>
                <a:cs typeface="Prompt Medium" pitchFamily="34" charset="-120"/>
              </a:rPr>
              <a:t>Важность</a:t>
            </a:r>
            <a:endParaRPr lang="en-US" sz="1500" b="1" dirty="0" smtClean="0">
              <a:latin typeface="+mj-lt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9752" y="2636912"/>
            <a:ext cx="2128838" cy="137969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75856" y="3212976"/>
            <a:ext cx="115491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1</a:t>
            </a:r>
            <a:endParaRPr lang="en-US" sz="2400" dirty="0"/>
          </a:p>
        </p:txBody>
      </p:sp>
      <p:sp>
        <p:nvSpPr>
          <p:cNvPr id="7" name="Text 3"/>
          <p:cNvSpPr/>
          <p:nvPr/>
        </p:nvSpPr>
        <p:spPr>
          <a:xfrm>
            <a:off x="4745498" y="3375491"/>
            <a:ext cx="4080986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dirty="0">
                <a:latin typeface="+mj-lt"/>
                <a:ea typeface="Mukta Light" pitchFamily="34" charset="-122"/>
                <a:cs typeface="Mukta Light" pitchFamily="34" charset="-120"/>
              </a:rPr>
              <a:t>Развитие </a:t>
            </a:r>
            <a:r>
              <a:rPr lang="en-US" dirty="0" err="1">
                <a:latin typeface="+mj-lt"/>
                <a:ea typeface="Mukta Light" pitchFamily="34" charset="-122"/>
                <a:cs typeface="Mukta Light" pitchFamily="34" charset="-120"/>
              </a:rPr>
              <a:t>адаптивной</a:t>
            </a:r>
            <a:r>
              <a:rPr lang="en-US" dirty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dirty="0" err="1" smtClean="0">
                <a:latin typeface="+mj-lt"/>
                <a:ea typeface="Mukta Light" pitchFamily="34" charset="-122"/>
                <a:cs typeface="Mukta Light" pitchFamily="34" charset="-120"/>
              </a:rPr>
              <a:t>физкультуры</a:t>
            </a:r>
            <a:endParaRPr lang="en-US" sz="2400" dirty="0"/>
          </a:p>
        </p:txBody>
      </p:sp>
      <p:sp>
        <p:nvSpPr>
          <p:cNvPr id="8" name="Shape 4"/>
          <p:cNvSpPr/>
          <p:nvPr/>
        </p:nvSpPr>
        <p:spPr>
          <a:xfrm>
            <a:off x="4427984" y="4005063"/>
            <a:ext cx="4716015" cy="72009"/>
          </a:xfrm>
          <a:prstGeom prst="roundRect">
            <a:avLst>
              <a:gd name="adj" fmla="val 680400"/>
            </a:avLst>
          </a:prstGeom>
          <a:solidFill>
            <a:schemeClr val="accent3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9632" y="4077072"/>
            <a:ext cx="4257675" cy="137969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3848" y="4509120"/>
            <a:ext cx="180618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2</a:t>
            </a:r>
            <a:endParaRPr lang="en-US" sz="2400" dirty="0"/>
          </a:p>
        </p:txBody>
      </p:sp>
      <p:sp>
        <p:nvSpPr>
          <p:cNvPr id="11" name="Text 6"/>
          <p:cNvSpPr/>
          <p:nvPr/>
        </p:nvSpPr>
        <p:spPr>
          <a:xfrm>
            <a:off x="5194544" y="4265662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00" b="1" dirty="0">
                <a:latin typeface="+mj-lt"/>
                <a:ea typeface="Prompt Medium" pitchFamily="34" charset="-122"/>
                <a:cs typeface="Prompt Medium" pitchFamily="34" charset="-120"/>
              </a:rPr>
              <a:t>Роль</a:t>
            </a:r>
          </a:p>
        </p:txBody>
      </p:sp>
      <p:sp>
        <p:nvSpPr>
          <p:cNvPr id="12" name="Text 7"/>
          <p:cNvSpPr/>
          <p:nvPr/>
        </p:nvSpPr>
        <p:spPr>
          <a:xfrm>
            <a:off x="5292080" y="4607821"/>
            <a:ext cx="449568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dirty="0">
                <a:latin typeface="+mj-lt"/>
                <a:ea typeface="Mukta Light" pitchFamily="34" charset="-122"/>
                <a:cs typeface="Mukta Light" pitchFamily="34" charset="-120"/>
              </a:rPr>
              <a:t>Инвесторы </a:t>
            </a:r>
            <a:r>
              <a:rPr lang="en-US" dirty="0" err="1">
                <a:latin typeface="+mj-lt"/>
                <a:ea typeface="Mukta Light" pitchFamily="34" charset="-122"/>
                <a:cs typeface="Mukta Light" pitchFamily="34" charset="-120"/>
              </a:rPr>
              <a:t>поддерживают</a:t>
            </a:r>
            <a:r>
              <a:rPr lang="en-US" dirty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инновации</a:t>
            </a:r>
            <a:endParaRPr lang="en-US" dirty="0">
              <a:latin typeface="+mj-lt"/>
              <a:ea typeface="Mukta Light" pitchFamily="34" charset="-122"/>
              <a:cs typeface="Mukta Light" pitchFamily="34" charset="-12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5431691" y="5445223"/>
            <a:ext cx="3712309" cy="45719"/>
          </a:xfrm>
          <a:prstGeom prst="roundRect">
            <a:avLst>
              <a:gd name="adj" fmla="val 680400"/>
            </a:avLst>
          </a:prstGeom>
          <a:solidFill>
            <a:schemeClr val="accent3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5478304"/>
            <a:ext cx="6386632" cy="1379696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3203848" y="5949280"/>
            <a:ext cx="179070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10"/>
          <p:cNvSpPr/>
          <p:nvPr/>
        </p:nvSpPr>
        <p:spPr>
          <a:xfrm>
            <a:off x="5940152" y="5564384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200" b="1" dirty="0" err="1" smtClean="0">
                <a:latin typeface="+mj-lt"/>
                <a:ea typeface="Prompt Medium" pitchFamily="34" charset="-122"/>
                <a:cs typeface="Prompt Medium" pitchFamily="34" charset="-120"/>
              </a:rPr>
              <a:t>Призыв</a:t>
            </a:r>
            <a:endParaRPr lang="en-US" sz="2200" b="1" dirty="0">
              <a:latin typeface="+mj-lt"/>
              <a:ea typeface="Prompt Medium" pitchFamily="34" charset="-122"/>
              <a:cs typeface="Prompt Medium" pitchFamily="34" charset="-120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6120288" y="5907284"/>
            <a:ext cx="4118015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3100"/>
              </a:lnSpc>
              <a:buNone/>
            </a:pPr>
            <a:r>
              <a:rPr lang="en-US" dirty="0" smtClean="0">
                <a:latin typeface="+mj-lt"/>
                <a:ea typeface="Mukta Light" pitchFamily="34" charset="-122"/>
                <a:cs typeface="Mukta Light" pitchFamily="34" charset="-120"/>
              </a:rPr>
              <a:t>К </a:t>
            </a:r>
            <a:r>
              <a:rPr lang="en-US" dirty="0" err="1" smtClean="0">
                <a:latin typeface="+mj-lt"/>
                <a:ea typeface="Mukta Light" pitchFamily="34" charset="-122"/>
                <a:cs typeface="Mukta Light" pitchFamily="34" charset="-120"/>
              </a:rPr>
              <a:t>сотрудничеству</a:t>
            </a:r>
            <a:r>
              <a:rPr lang="en-US" dirty="0" smtClean="0">
                <a:latin typeface="+mj-lt"/>
                <a:ea typeface="Mukta Light" pitchFamily="34" charset="-122"/>
                <a:cs typeface="Mukta Light" pitchFamily="34" charset="-120"/>
              </a:rPr>
              <a:t> и </a:t>
            </a:r>
            <a:endParaRPr lang="ru-RU" dirty="0" smtClean="0">
              <a:latin typeface="+mj-lt"/>
              <a:ea typeface="Mukta Light" pitchFamily="34" charset="-122"/>
              <a:cs typeface="Mukta Light" pitchFamily="34" charset="-120"/>
            </a:endParaRPr>
          </a:p>
          <a:p>
            <a:pPr indent="0">
              <a:lnSpc>
                <a:spcPts val="3100"/>
              </a:lnSpc>
              <a:buNone/>
            </a:pPr>
            <a:r>
              <a:rPr lang="en-US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обмену</a:t>
            </a:r>
            <a:r>
              <a:rPr lang="en-US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опытом</a:t>
            </a:r>
            <a:endParaRPr lang="en-US" dirty="0">
              <a:latin typeface="+mj-lt"/>
              <a:ea typeface="Mukta Light" pitchFamily="34" charset="-122"/>
              <a:cs typeface="Mukta Light" pitchFamily="34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спасибо за внимание для презентации - Спасибо за внимание оригинальные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87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-18256"/>
            <a:ext cx="8229600" cy="1143000"/>
          </a:xfrm>
        </p:spPr>
        <p:txBody>
          <a:bodyPr/>
          <a:lstStyle/>
          <a:p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0" y="1268413"/>
            <a:ext cx="5508625" cy="1512887"/>
          </a:xfrm>
        </p:spPr>
        <p:txBody>
          <a:bodyPr>
            <a:noAutofit/>
          </a:bodyPr>
          <a:lstStyle/>
          <a:p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Адаптивная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физическая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культура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открывает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новые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возможности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для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людей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с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ограниченными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возможностями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. </a:t>
            </a:r>
            <a:endParaRPr lang="ru-RU" sz="1800" dirty="0" smtClean="0">
              <a:latin typeface="+mj-lt"/>
              <a:ea typeface="Mukta Light" pitchFamily="34" charset="-122"/>
              <a:cs typeface="Mukta Light" pitchFamily="34" charset="-120"/>
            </a:endParaRPr>
          </a:p>
          <a:p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Инновации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в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спортивном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оборудовании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и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экипировке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играют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ключевую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роль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.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Эта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презентация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представит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обзор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текущих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исследований</a:t>
            </a:r>
            <a:r>
              <a:rPr lang="en-US" sz="1800" dirty="0" smtClean="0">
                <a:latin typeface="+mj-lt"/>
                <a:ea typeface="Mukta Light" pitchFamily="34" charset="-122"/>
                <a:cs typeface="Mukta Light" pitchFamily="34" charset="-120"/>
              </a:rPr>
              <a:t> и </a:t>
            </a:r>
            <a:r>
              <a:rPr lang="en-US" sz="18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перспектив</a:t>
            </a:r>
            <a:endParaRPr lang="ru-RU" sz="1800" dirty="0">
              <a:latin typeface="+mj-lt"/>
            </a:endParaRP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0483" y="1124744"/>
            <a:ext cx="3233012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9" name="Прямая со стрелкой 8"/>
          <p:cNvCxnSpPr/>
          <p:nvPr/>
        </p:nvCxnSpPr>
        <p:spPr>
          <a:xfrm rot="16200000" flipH="1">
            <a:off x="3419872" y="4581128"/>
            <a:ext cx="554360" cy="554360"/>
          </a:xfrm>
          <a:prstGeom prst="curvedConnector3">
            <a:avLst>
              <a:gd name="adj1" fmla="val 51542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223628" y="4689140"/>
            <a:ext cx="576064" cy="360040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43608" y="3717032"/>
            <a:ext cx="3672408" cy="9658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latin typeface="+mj-lt"/>
              </a:rPr>
              <a:t>Специальные дополнительные средства</a:t>
            </a:r>
            <a:endParaRPr lang="ru-RU" sz="1400" kern="1200" dirty="0">
              <a:latin typeface="+mj-lt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79512" y="5157192"/>
            <a:ext cx="2507666" cy="1253833"/>
            <a:chOff x="1336" y="1883484"/>
            <a:chExt cx="2507666" cy="1253833"/>
          </a:xfrm>
          <a:solidFill>
            <a:schemeClr val="bg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Прямоугольник 21"/>
            <p:cNvSpPr/>
            <p:nvPr/>
          </p:nvSpPr>
          <p:spPr>
            <a:xfrm>
              <a:off x="1336" y="1883484"/>
              <a:ext cx="2507666" cy="125383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1336" y="1883484"/>
              <a:ext cx="2507666" cy="125383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+mj-lt"/>
                </a:rPr>
                <a:t>обеспечивают доступность к занятиям</a:t>
              </a:r>
              <a:endParaRPr lang="ru-RU" sz="1400" kern="1200" dirty="0">
                <a:latin typeface="+mj-lt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43808" y="5157192"/>
            <a:ext cx="2507666" cy="1253833"/>
            <a:chOff x="3035612" y="1883484"/>
            <a:chExt cx="2507666" cy="1253833"/>
          </a:xfrm>
          <a:solidFill>
            <a:schemeClr val="bg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Прямоугольник 24"/>
            <p:cNvSpPr/>
            <p:nvPr/>
          </p:nvSpPr>
          <p:spPr>
            <a:xfrm>
              <a:off x="3035612" y="1883484"/>
              <a:ext cx="2507666" cy="125383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3035612" y="1883484"/>
              <a:ext cx="2507666" cy="125383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latin typeface="+mj-lt"/>
                </a:rPr>
                <a:t>«спортивный инвентарь для инвалидов» -</a:t>
              </a:r>
            </a:p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+mj-lt"/>
                </a:rPr>
                <a:t>важнейший компонент соревновательной деятельности</a:t>
              </a:r>
              <a:endParaRPr lang="ru-RU" sz="1400" b="1" kern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1210312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Специальная дисциплина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93869234"/>
              </p:ext>
            </p:extLst>
          </p:nvPr>
        </p:nvGraphicFramePr>
        <p:xfrm>
          <a:off x="-11951" y="1772816"/>
          <a:ext cx="6768752" cy="409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3017" y="1988840"/>
            <a:ext cx="2563426" cy="42989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bg2">
                <a:lumMod val="40000"/>
                <a:lumOff val="6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Цель деятельности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124620"/>
            <a:ext cx="8317681" cy="417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Классификация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спортивного инвентаря для выполнения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двигательных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действий в положении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сидя</a:t>
            </a:r>
          </a:p>
          <a:p>
            <a:pPr marL="0" indent="0">
              <a:buNone/>
            </a:pP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123728" y="5229200"/>
            <a:ext cx="4808686" cy="5918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l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51520" y="4725144"/>
            <a:ext cx="1763688" cy="936103"/>
            <a:chOff x="662283" y="1008114"/>
            <a:chExt cx="4609695" cy="79916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62283" y="1008114"/>
              <a:ext cx="4609695" cy="7991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910842" y="1145715"/>
              <a:ext cx="4053929" cy="5239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latin typeface="+mj-lt"/>
                </a:rPr>
                <a:t>перемещение технического средства с находящимся в нем занимающегося</a:t>
              </a:r>
              <a:endParaRPr lang="ru-RU" sz="1300" kern="1200" dirty="0">
                <a:latin typeface="+mj-lt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203848" y="4797152"/>
            <a:ext cx="2592288" cy="1046812"/>
            <a:chOff x="352822" y="1122234"/>
            <a:chExt cx="4609695" cy="79831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52822" y="1122234"/>
              <a:ext cx="4609695" cy="79831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536869" y="1229421"/>
              <a:ext cx="4425648" cy="5901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latin typeface="+mj-lt"/>
                </a:rPr>
                <a:t> выходит за рамки только его перемещения, </a:t>
              </a:r>
              <a:r>
                <a:rPr lang="ru-RU" sz="1300" dirty="0">
                  <a:latin typeface="+mj-lt"/>
                </a:rPr>
                <a:t>двигательное</a:t>
              </a:r>
              <a:r>
                <a:rPr lang="ru-RU" sz="1300" kern="1200" dirty="0" smtClean="0">
                  <a:latin typeface="+mj-lt"/>
                </a:rPr>
                <a:t> действие по управлению техническими средствами составляет основу</a:t>
              </a:r>
              <a:endParaRPr lang="ru-RU" sz="1300" kern="1200" dirty="0">
                <a:latin typeface="+mj-lt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767736" y="4725144"/>
            <a:ext cx="2376264" cy="965070"/>
            <a:chOff x="251436" y="1606846"/>
            <a:chExt cx="4609694" cy="73460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51436" y="1606846"/>
              <a:ext cx="4609694" cy="734604"/>
            </a:xfrm>
            <a:prstGeom prst="roundRect">
              <a:avLst/>
            </a:prstGeom>
            <a:ln>
              <a:solidFill>
                <a:srgbClr val="E5907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619570" y="1642688"/>
              <a:ext cx="4179552" cy="5168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 smtClean="0">
                  <a:latin typeface="+mj-lt"/>
                </a:rPr>
                <a:t>не </a:t>
              </a:r>
              <a:r>
                <a:rPr lang="ru-RU" sz="1300" dirty="0">
                  <a:latin typeface="+mj-lt"/>
                </a:rPr>
                <a:t>связаны с управлением, маневрированием техническим </a:t>
              </a:r>
              <a:r>
                <a:rPr lang="ru-RU" sz="1300" dirty="0" smtClean="0">
                  <a:latin typeface="+mj-lt"/>
                </a:rPr>
                <a:t>средством</a:t>
              </a:r>
              <a:endParaRPr lang="ru-RU" sz="1300" dirty="0">
                <a:latin typeface="+mj-lt"/>
              </a:endParaRPr>
            </a:p>
          </p:txBody>
        </p:sp>
      </p:grpSp>
      <p:cxnSp>
        <p:nvCxnSpPr>
          <p:cNvPr id="29" name="Прямая со стрелкой 28"/>
          <p:cNvCxnSpPr>
            <a:endCxn id="41" idx="0"/>
          </p:cNvCxnSpPr>
          <p:nvPr/>
        </p:nvCxnSpPr>
        <p:spPr>
          <a:xfrm>
            <a:off x="4427984" y="292494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40" idx="0"/>
          </p:cNvCxnSpPr>
          <p:nvPr/>
        </p:nvCxnSpPr>
        <p:spPr>
          <a:xfrm flipH="1">
            <a:off x="1115616" y="2888673"/>
            <a:ext cx="453411" cy="828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380312" y="2852936"/>
            <a:ext cx="36004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547664" y="1988840"/>
            <a:ext cx="58435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Технические средства</a:t>
            </a:r>
            <a:endPara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3528" y="3717032"/>
            <a:ext cx="1584176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Перемещающие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563888" y="3789040"/>
            <a:ext cx="1728192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Обеспечивающие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308304" y="3717032"/>
            <a:ext cx="1490464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Фиксирующие</a:t>
            </a: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ea typeface="Prompt Medium" pitchFamily="34" charset="-122"/>
                <a:cs typeface="Prompt Medium" pitchFamily="34" charset="-120"/>
              </a:rPr>
              <a:t>Материалы</a:t>
            </a:r>
            <a:r>
              <a:rPr lang="en-US" sz="2400" b="1" dirty="0" smtClean="0">
                <a:ea typeface="Prompt Medium" pitchFamily="34" charset="-122"/>
                <a:cs typeface="Prompt Medium" pitchFamily="34" charset="-120"/>
              </a:rPr>
              <a:t> и </a:t>
            </a:r>
            <a:r>
              <a:rPr lang="en-US" sz="2400" b="1" dirty="0" err="1" smtClean="0">
                <a:ea typeface="Prompt Medium" pitchFamily="34" charset="-122"/>
                <a:cs typeface="Prompt Medium" pitchFamily="34" charset="-120"/>
              </a:rPr>
              <a:t>технологии</a:t>
            </a:r>
            <a:r>
              <a:rPr lang="en-US" sz="2400" b="1" dirty="0" smtClean="0">
                <a:ea typeface="Prompt Medium" pitchFamily="34" charset="-122"/>
                <a:cs typeface="Prompt Medium" pitchFamily="34" charset="-120"/>
              </a:rPr>
              <a:t>: </a:t>
            </a:r>
            <a:r>
              <a:rPr lang="en-US" sz="2400" b="1" dirty="0" err="1" smtClean="0">
                <a:ea typeface="Prompt Medium" pitchFamily="34" charset="-122"/>
                <a:cs typeface="Prompt Medium" pitchFamily="34" charset="-120"/>
              </a:rPr>
              <a:t>перспективные</a:t>
            </a:r>
            <a:r>
              <a:rPr lang="en-US" sz="2400" b="1" dirty="0" smtClean="0">
                <a:ea typeface="Prompt Medium" pitchFamily="34" charset="-122"/>
                <a:cs typeface="Prompt Medium" pitchFamily="34" charset="-120"/>
              </a:rPr>
              <a:t> </a:t>
            </a:r>
            <a:r>
              <a:rPr lang="en-US" sz="2400" b="1" dirty="0" err="1" smtClean="0">
                <a:ea typeface="Prompt Medium" pitchFamily="34" charset="-122"/>
                <a:cs typeface="Prompt Medium" pitchFamily="34" charset="-120"/>
              </a:rPr>
              <a:t>направления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537845"/>
            <a:ext cx="3347864" cy="7920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dirty="0" smtClean="0"/>
              <a:t> </a:t>
            </a:r>
            <a:r>
              <a:rPr lang="ru-RU" sz="2800" dirty="0" smtClean="0">
                <a:latin typeface="+mj-lt"/>
              </a:rPr>
              <a:t>1</a:t>
            </a:r>
            <a:r>
              <a:rPr lang="en-US" sz="2800" dirty="0" smtClean="0">
                <a:latin typeface="+mj-lt"/>
              </a:rPr>
              <a:t>.</a:t>
            </a:r>
            <a:r>
              <a:rPr lang="ru-RU" sz="2800" dirty="0" smtClean="0">
                <a:latin typeface="+mj-lt"/>
              </a:rPr>
              <a:t> Лёгкие материалы</a:t>
            </a:r>
            <a:r>
              <a:rPr lang="en-US" sz="2800" dirty="0" smtClean="0"/>
              <a:t>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3080" y="3697105"/>
            <a:ext cx="2448272" cy="7200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300" dirty="0" err="1">
                <a:latin typeface="+mj-lt"/>
                <a:ea typeface="Mukta Light" pitchFamily="34" charset="-122"/>
                <a:cs typeface="Mukta Light" pitchFamily="34" charset="-120"/>
              </a:rPr>
              <a:t>Создание</a:t>
            </a:r>
            <a:r>
              <a:rPr lang="en-US" sz="1300" dirty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300" dirty="0" err="1">
                <a:latin typeface="+mj-lt"/>
                <a:ea typeface="Mukta Light" pitchFamily="34" charset="-122"/>
                <a:cs typeface="Mukta Light" pitchFamily="34" charset="-120"/>
              </a:rPr>
              <a:t>индивидуализированного</a:t>
            </a:r>
            <a:r>
              <a:rPr lang="en-US" sz="1300" dirty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300" dirty="0" err="1">
                <a:latin typeface="+mj-lt"/>
                <a:ea typeface="Mukta Light" pitchFamily="34" charset="-122"/>
                <a:cs typeface="Mukta Light" pitchFamily="34" charset="-120"/>
              </a:rPr>
              <a:t>оборудования</a:t>
            </a:r>
            <a:endParaRPr lang="ru-RU" sz="1300" dirty="0">
              <a:latin typeface="+mj-lt"/>
              <a:ea typeface="Mukta Light" pitchFamily="34" charset="-122"/>
              <a:cs typeface="Mukta Light" pitchFamily="34" charset="-12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1072" y="2204864"/>
            <a:ext cx="2507666" cy="5040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3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Углеродное</a:t>
            </a:r>
            <a:r>
              <a:rPr lang="en-US" sz="1300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3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волокно</a:t>
            </a:r>
            <a:r>
              <a:rPr lang="en-US" sz="1300" dirty="0" smtClean="0">
                <a:latin typeface="+mj-lt"/>
                <a:ea typeface="Mukta Light" pitchFamily="34" charset="-122"/>
                <a:cs typeface="Mukta Light" pitchFamily="34" charset="-120"/>
              </a:rPr>
              <a:t>, </a:t>
            </a:r>
            <a:r>
              <a:rPr lang="en-US" sz="13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титан</a:t>
            </a:r>
            <a:r>
              <a:rPr lang="en-US" sz="1300" dirty="0" smtClean="0">
                <a:latin typeface="+mj-lt"/>
                <a:ea typeface="Mukta Light" pitchFamily="34" charset="-122"/>
                <a:cs typeface="Mukta Light" pitchFamily="34" charset="-120"/>
              </a:rPr>
              <a:t> и </a:t>
            </a:r>
            <a:r>
              <a:rPr lang="en-US" sz="13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новые</a:t>
            </a:r>
            <a:r>
              <a:rPr lang="en-US" sz="1300" dirty="0" smtClean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300" dirty="0" err="1" smtClean="0">
                <a:latin typeface="+mj-lt"/>
                <a:ea typeface="Mukta Light" pitchFamily="34" charset="-122"/>
                <a:cs typeface="Mukta Light" pitchFamily="34" charset="-120"/>
              </a:rPr>
              <a:t>полимеры</a:t>
            </a:r>
            <a:endParaRPr lang="ru-RU" sz="13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3080" y="5209273"/>
            <a:ext cx="2448272" cy="576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300" dirty="0" err="1">
                <a:latin typeface="+mj-lt"/>
                <a:ea typeface="Mukta Light" pitchFamily="34" charset="-122"/>
                <a:cs typeface="Mukta Light" pitchFamily="34" charset="-120"/>
              </a:rPr>
              <a:t>Мониторинг</a:t>
            </a:r>
            <a:r>
              <a:rPr lang="en-US" sz="1300" dirty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300" dirty="0" err="1">
                <a:latin typeface="+mj-lt"/>
                <a:ea typeface="Mukta Light" pitchFamily="34" charset="-122"/>
                <a:cs typeface="Mukta Light" pitchFamily="34" charset="-120"/>
              </a:rPr>
              <a:t>состояния</a:t>
            </a:r>
            <a:r>
              <a:rPr lang="en-US" sz="1300" dirty="0"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300" dirty="0" err="1">
                <a:latin typeface="+mj-lt"/>
                <a:ea typeface="Mukta Light" pitchFamily="34" charset="-122"/>
                <a:cs typeface="Mukta Light" pitchFamily="34" charset="-120"/>
              </a:rPr>
              <a:t>спортсмена</a:t>
            </a:r>
            <a:r>
              <a:rPr lang="en-US" sz="1300" dirty="0">
                <a:latin typeface="+mj-lt"/>
                <a:ea typeface="Mukta Light" pitchFamily="34" charset="-122"/>
                <a:cs typeface="Mukta Light" pitchFamily="34" charset="-120"/>
              </a:rPr>
              <a:t> и </a:t>
            </a:r>
            <a:r>
              <a:rPr lang="en-US" sz="1300" dirty="0" err="1">
                <a:latin typeface="+mj-lt"/>
                <a:ea typeface="Mukta Light" pitchFamily="34" charset="-122"/>
                <a:cs typeface="Mukta Light" pitchFamily="34" charset="-120"/>
              </a:rPr>
              <a:t>тренировок</a:t>
            </a:r>
            <a:endParaRPr lang="ru-RU" sz="1300" dirty="0">
              <a:latin typeface="+mj-lt"/>
              <a:ea typeface="Mukta Light" pitchFamily="34" charset="-122"/>
              <a:cs typeface="Mukta Light" pitchFamily="34" charset="-12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1072" y="32382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+mj-lt"/>
                <a:ea typeface="Mukta Light" pitchFamily="34" charset="-122"/>
                <a:cs typeface="Mukta Light" pitchFamily="34" charset="-120"/>
              </a:rPr>
              <a:t>2.</a:t>
            </a:r>
            <a:r>
              <a:rPr lang="ru-RU" sz="2800" dirty="0" smtClean="0">
                <a:latin typeface="+mj-lt"/>
                <a:ea typeface="Mukta Light" pitchFamily="34" charset="-122"/>
                <a:cs typeface="Mukta Light" pitchFamily="34" charset="-120"/>
              </a:rPr>
              <a:t>3</a:t>
            </a:r>
            <a:r>
              <a:rPr lang="en-US" sz="2800" dirty="0" smtClean="0">
                <a:latin typeface="+mj-lt"/>
                <a:ea typeface="Mukta Light" pitchFamily="34" charset="-122"/>
                <a:cs typeface="Mukta Light" pitchFamily="34" charset="-120"/>
              </a:rPr>
              <a:t>D-</a:t>
            </a:r>
            <a:r>
              <a:rPr lang="ru-RU" sz="2800" dirty="0" smtClean="0">
                <a:latin typeface="+mj-lt"/>
                <a:ea typeface="Mukta Light" pitchFamily="34" charset="-122"/>
                <a:cs typeface="Mukta Light" pitchFamily="34" charset="-120"/>
              </a:rPr>
              <a:t>печать</a:t>
            </a:r>
            <a:endParaRPr lang="ru-RU" sz="28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3080" y="463320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+mj-lt"/>
                <a:ea typeface="Mukta Light" pitchFamily="34" charset="-122"/>
                <a:cs typeface="Mukta Light" pitchFamily="34" charset="-120"/>
              </a:rPr>
              <a:t>3</a:t>
            </a:r>
            <a:r>
              <a:rPr lang="en-US" sz="2800" dirty="0" smtClean="0">
                <a:latin typeface="+mj-lt"/>
                <a:ea typeface="Mukta Light" pitchFamily="34" charset="-122"/>
                <a:cs typeface="Mukta Light" pitchFamily="34" charset="-120"/>
              </a:rPr>
              <a:t>.</a:t>
            </a:r>
            <a:r>
              <a:rPr lang="ru-RU" sz="2800" dirty="0" smtClean="0">
                <a:latin typeface="+mj-lt"/>
                <a:ea typeface="Mukta Light" pitchFamily="34" charset="-122"/>
                <a:cs typeface="Mukta Light" pitchFamily="34" charset="-120"/>
              </a:rPr>
              <a:t>Сенсоры</a:t>
            </a:r>
            <a:endParaRPr lang="ru-RU" sz="2800" dirty="0">
              <a:latin typeface="+mj-lt"/>
            </a:endParaRPr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63525"/>
            <a:ext cx="4283969" cy="5194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err="1" smtClean="0">
                <a:ea typeface="Prompt Medium" pitchFamily="34" charset="-122"/>
                <a:cs typeface="Prompt Medium" pitchFamily="34" charset="-120"/>
              </a:rPr>
              <a:t>Биомеханика</a:t>
            </a:r>
            <a:r>
              <a:rPr lang="en-US" sz="3000" dirty="0" smtClean="0">
                <a:ea typeface="Prompt Medium" pitchFamily="34" charset="-122"/>
                <a:cs typeface="Prompt Medium" pitchFamily="34" charset="-120"/>
              </a:rPr>
              <a:t> и </a:t>
            </a:r>
            <a:r>
              <a:rPr lang="en-US" sz="3000" dirty="0" err="1" smtClean="0">
                <a:ea typeface="Prompt Medium" pitchFamily="34" charset="-122"/>
                <a:cs typeface="Prompt Medium" pitchFamily="34" charset="-120"/>
              </a:rPr>
              <a:t>эргономика</a:t>
            </a:r>
            <a:r>
              <a:rPr lang="en-US" sz="3000" dirty="0" smtClean="0">
                <a:ea typeface="Prompt Medium" pitchFamily="34" charset="-122"/>
                <a:cs typeface="Prompt Medium" pitchFamily="34" charset="-120"/>
              </a:rPr>
              <a:t>: </a:t>
            </a:r>
            <a:r>
              <a:rPr lang="ru-RU" sz="3000" dirty="0" smtClean="0">
                <a:ea typeface="Prompt Medium" pitchFamily="34" charset="-122"/>
                <a:cs typeface="Prompt Medium" pitchFamily="34" charset="-120"/>
              </a:rPr>
              <a:t/>
            </a:r>
            <a:br>
              <a:rPr lang="ru-RU" sz="3000" dirty="0" smtClean="0">
                <a:ea typeface="Prompt Medium" pitchFamily="34" charset="-122"/>
                <a:cs typeface="Prompt Medium" pitchFamily="34" charset="-120"/>
              </a:rPr>
            </a:br>
            <a:r>
              <a:rPr lang="en-US" sz="3000" dirty="0" err="1" smtClean="0">
                <a:ea typeface="Prompt Medium" pitchFamily="34" charset="-122"/>
                <a:cs typeface="Prompt Medium" pitchFamily="34" charset="-120"/>
              </a:rPr>
              <a:t>эффективность</a:t>
            </a:r>
            <a:r>
              <a:rPr lang="en-US" sz="3000" dirty="0" smtClean="0">
                <a:ea typeface="Prompt Medium" pitchFamily="34" charset="-122"/>
                <a:cs typeface="Prompt Medium" pitchFamily="34" charset="-120"/>
              </a:rPr>
              <a:t> и </a:t>
            </a:r>
            <a:r>
              <a:rPr lang="en-US" sz="3000" dirty="0" err="1" smtClean="0">
                <a:ea typeface="Prompt Medium" pitchFamily="34" charset="-122"/>
                <a:cs typeface="Prompt Medium" pitchFamily="34" charset="-120"/>
              </a:rPr>
              <a:t>безопасность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1187624" y="2636912"/>
            <a:ext cx="4176464" cy="629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 err="1" smtClean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Изучение</a:t>
            </a:r>
            <a:r>
              <a:rPr lang="en-US" sz="1400" dirty="0" smtClean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400" dirty="0" err="1" smtClean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движений</a:t>
            </a:r>
            <a:r>
              <a:rPr lang="en-US" sz="1400" dirty="0" smtClean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400" dirty="0" err="1" smtClean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спортсменов</a:t>
            </a:r>
            <a:r>
              <a:rPr lang="en-US" sz="1400" dirty="0" smtClean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 с </a:t>
            </a:r>
            <a:r>
              <a:rPr lang="en-US" sz="1400" dirty="0" err="1" smtClean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ограничениями</a:t>
            </a:r>
            <a:endParaRPr lang="ru-RU" sz="1400" dirty="0" smtClean="0">
              <a:latin typeface="+mj-lt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132856"/>
            <a:ext cx="1147167" cy="1376601"/>
          </a:xfrm>
          <a:prstGeom prst="rect">
            <a:avLst/>
          </a:prstGeom>
        </p:spPr>
      </p:pic>
      <p:sp>
        <p:nvSpPr>
          <p:cNvPr id="12" name="Text 1"/>
          <p:cNvSpPr/>
          <p:nvPr/>
        </p:nvSpPr>
        <p:spPr>
          <a:xfrm>
            <a:off x="1259632" y="2132856"/>
            <a:ext cx="2549366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FC000"/>
                </a:solidFill>
                <a:latin typeface="+mj-lt"/>
                <a:ea typeface="Prompt Medium" pitchFamily="34" charset="-122"/>
                <a:cs typeface="Prompt Medium" pitchFamily="34" charset="-120"/>
              </a:rPr>
              <a:t>Анализ движений</a:t>
            </a:r>
            <a:endParaRPr lang="en-US" sz="2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429000"/>
            <a:ext cx="1147167" cy="1376601"/>
          </a:xfrm>
          <a:prstGeom prst="rect">
            <a:avLst/>
          </a:prstGeom>
        </p:spPr>
      </p:pic>
      <p:sp>
        <p:nvSpPr>
          <p:cNvPr id="14" name="Text 3"/>
          <p:cNvSpPr/>
          <p:nvPr/>
        </p:nvSpPr>
        <p:spPr>
          <a:xfrm>
            <a:off x="1259632" y="3429000"/>
            <a:ext cx="2549366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FC000"/>
                </a:solidFill>
                <a:latin typeface="+mj-lt"/>
                <a:ea typeface="Prompt Medium" pitchFamily="34" charset="-122"/>
                <a:cs typeface="Prompt Medium" pitchFamily="34" charset="-120"/>
              </a:rPr>
              <a:t>Эргономика</a:t>
            </a:r>
            <a:endParaRPr lang="en-US" sz="2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725144"/>
            <a:ext cx="1147167" cy="137660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259632" y="4725144"/>
            <a:ext cx="2549366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FC000"/>
                </a:solidFill>
                <a:latin typeface="+mj-lt"/>
                <a:ea typeface="Prompt Medium" pitchFamily="34" charset="-122"/>
                <a:cs typeface="Prompt Medium" pitchFamily="34" charset="-120"/>
              </a:rPr>
              <a:t>Примеры</a:t>
            </a:r>
            <a:endParaRPr lang="en-US" sz="2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7624" y="3861048"/>
            <a:ext cx="3182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Разработка</a:t>
            </a:r>
            <a:r>
              <a:rPr lang="en-US" sz="1400" dirty="0" smtClean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400" dirty="0" err="1" smtClean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безопасного</a:t>
            </a:r>
            <a:r>
              <a:rPr lang="en-US" sz="1400" dirty="0" smtClean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400" dirty="0" err="1" smtClean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оборудования</a:t>
            </a:r>
            <a:endParaRPr lang="ru-RU" sz="140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5157192"/>
            <a:ext cx="2739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Оптимизация</a:t>
            </a:r>
            <a:r>
              <a:rPr lang="en-US" sz="1400" dirty="0" smtClean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400" dirty="0" err="1" smtClean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колясок</a:t>
            </a:r>
            <a:r>
              <a:rPr lang="en-US" sz="1400" dirty="0" smtClean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 и </a:t>
            </a:r>
            <a:r>
              <a:rPr lang="en-US" sz="1400" dirty="0" err="1" smtClean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протезов</a:t>
            </a:r>
            <a:endParaRPr lang="ru-RU" sz="1400" dirty="0">
              <a:latin typeface="+mj-lt"/>
            </a:endParaRPr>
          </a:p>
        </p:txBody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5818" y="980728"/>
            <a:ext cx="3918182" cy="5877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473649" flipV="1">
            <a:off x="-762769" y="859082"/>
            <a:ext cx="291851" cy="63614"/>
          </a:xfrm>
        </p:spPr>
        <p:txBody>
          <a:bodyPr>
            <a:normAutofit fontScale="90000"/>
          </a:bodyPr>
          <a:lstStyle/>
          <a:p>
            <a:pPr marL="914400" indent="-914400" algn="r"/>
            <a:r>
              <a:rPr lang="ru-RU" sz="100" dirty="0" smtClean="0"/>
              <a:t>22</a:t>
            </a:r>
            <a:endParaRPr lang="ru-RU" sz="100" dirty="0"/>
          </a:p>
        </p:txBody>
      </p:sp>
      <p:sp>
        <p:nvSpPr>
          <p:cNvPr id="4" name="Text 0"/>
          <p:cNvSpPr/>
          <p:nvPr/>
        </p:nvSpPr>
        <p:spPr>
          <a:xfrm>
            <a:off x="900413" y="402004"/>
            <a:ext cx="7020331" cy="439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3000" dirty="0">
                <a:latin typeface="+mj-lt"/>
                <a:ea typeface="Prompt Medium" pitchFamily="34" charset="-122"/>
                <a:cs typeface="Prompt Medium" pitchFamily="34" charset="-120"/>
              </a:rPr>
              <a:t>Экипировка для различных видов спорта</a:t>
            </a:r>
            <a:endParaRPr lang="en-US" sz="3000" dirty="0">
              <a:latin typeface="+mj-lt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132856"/>
            <a:ext cx="2597253" cy="1605204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539552" y="3983149"/>
            <a:ext cx="1693382" cy="2196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FFC000"/>
                </a:solidFill>
                <a:latin typeface="+mj-lt"/>
                <a:ea typeface="Prompt Medium" pitchFamily="34" charset="-122"/>
                <a:cs typeface="Prompt Medium" pitchFamily="34" charset="-120"/>
              </a:rPr>
              <a:t>Плавание</a:t>
            </a:r>
            <a:endParaRPr lang="en-US" sz="215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Text 2"/>
          <p:cNvSpPr/>
          <p:nvPr/>
        </p:nvSpPr>
        <p:spPr>
          <a:xfrm>
            <a:off x="467544" y="4293096"/>
            <a:ext cx="2502442" cy="506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Гидрокостюмы и очки с широким обзором</a:t>
            </a: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.</a:t>
            </a:r>
            <a:endParaRPr lang="en-US" sz="19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132856"/>
            <a:ext cx="2597329" cy="1605204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3563888" y="3933056"/>
            <a:ext cx="1693382" cy="2196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FFC000"/>
                </a:solidFill>
                <a:latin typeface="+mj-lt"/>
                <a:ea typeface="Prompt Medium" pitchFamily="34" charset="-122"/>
                <a:cs typeface="Prompt Medium" pitchFamily="34" charset="-120"/>
              </a:rPr>
              <a:t>Лёгкая атлетика</a:t>
            </a:r>
            <a:endParaRPr lang="en-US" sz="215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0" name="Text 4"/>
          <p:cNvSpPr/>
          <p:nvPr/>
        </p:nvSpPr>
        <p:spPr>
          <a:xfrm>
            <a:off x="3419872" y="4437112"/>
            <a:ext cx="2502515" cy="253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Протезы и </a:t>
            </a:r>
            <a:r>
              <a:rPr lang="en-US" sz="1900" dirty="0" err="1" smtClean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стартовые</a:t>
            </a:r>
            <a:endParaRPr lang="ru-RU" sz="1900" dirty="0" smtClean="0">
              <a:solidFill>
                <a:srgbClr val="DAD8E9"/>
              </a:solidFill>
              <a:latin typeface="+mj-lt"/>
              <a:ea typeface="Mukta Light" pitchFamily="34" charset="-122"/>
              <a:cs typeface="Mukta Light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en-US" sz="1900" dirty="0" smtClean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900" dirty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устройства.</a:t>
            </a:r>
            <a:endParaRPr lang="en-US" sz="1900" dirty="0">
              <a:latin typeface="+mj-lt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204864"/>
            <a:ext cx="2597253" cy="1605204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437419" y="3976189"/>
            <a:ext cx="1693382" cy="2196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FFC000"/>
                </a:solidFill>
                <a:latin typeface="+mj-lt"/>
                <a:ea typeface="Prompt Medium" pitchFamily="34" charset="-122"/>
                <a:cs typeface="Prompt Medium" pitchFamily="34" charset="-120"/>
              </a:rPr>
              <a:t>Зимние виды</a:t>
            </a:r>
            <a:endParaRPr lang="en-US" sz="215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3" name="Text 6"/>
          <p:cNvSpPr/>
          <p:nvPr/>
        </p:nvSpPr>
        <p:spPr>
          <a:xfrm>
            <a:off x="6228184" y="4509120"/>
            <a:ext cx="2502442" cy="506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Санки и лыжи с адаптивной фиксацией.</a:t>
            </a:r>
            <a:endParaRPr lang="en-US" sz="1900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90000">
              <a:schemeClr val="bg2">
                <a:lumMod val="60000"/>
                <a:lumOff val="4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err="1" smtClean="0">
                <a:ea typeface="Prompt Medium" pitchFamily="34" charset="-122"/>
                <a:cs typeface="Prompt Medium" pitchFamily="34" charset="-120"/>
              </a:rPr>
              <a:t>Психологические</a:t>
            </a:r>
            <a:r>
              <a:rPr lang="en-US" sz="3000" dirty="0" smtClean="0">
                <a:ea typeface="Prompt Medium" pitchFamily="34" charset="-122"/>
                <a:cs typeface="Prompt Medium" pitchFamily="34" charset="-120"/>
              </a:rPr>
              <a:t> </a:t>
            </a:r>
            <a:r>
              <a:rPr lang="en-US" sz="3000" dirty="0" err="1" smtClean="0">
                <a:ea typeface="Prompt Medium" pitchFamily="34" charset="-122"/>
                <a:cs typeface="Prompt Medium" pitchFamily="34" charset="-120"/>
              </a:rPr>
              <a:t>аспекты</a:t>
            </a:r>
            <a:r>
              <a:rPr lang="en-US" sz="3000" dirty="0" smtClean="0">
                <a:ea typeface="Prompt Medium" pitchFamily="34" charset="-122"/>
                <a:cs typeface="Prompt Medium" pitchFamily="34" charset="-120"/>
              </a:rPr>
              <a:t>: </a:t>
            </a:r>
            <a:r>
              <a:rPr lang="ru-RU" sz="3000" dirty="0" smtClean="0">
                <a:ea typeface="Prompt Medium" pitchFamily="34" charset="-122"/>
                <a:cs typeface="Prompt Medium" pitchFamily="34" charset="-120"/>
              </a:rPr>
              <a:t/>
            </a:r>
            <a:br>
              <a:rPr lang="ru-RU" sz="3000" dirty="0" smtClean="0">
                <a:ea typeface="Prompt Medium" pitchFamily="34" charset="-122"/>
                <a:cs typeface="Prompt Medium" pitchFamily="34" charset="-120"/>
              </a:rPr>
            </a:br>
            <a:r>
              <a:rPr lang="en-US" sz="3000" dirty="0" err="1" smtClean="0">
                <a:ea typeface="Prompt Medium" pitchFamily="34" charset="-122"/>
                <a:cs typeface="Prompt Medium" pitchFamily="34" charset="-120"/>
              </a:rPr>
              <a:t>мотивация</a:t>
            </a:r>
            <a:r>
              <a:rPr lang="en-US" sz="3000" dirty="0" smtClean="0">
                <a:ea typeface="Prompt Medium" pitchFamily="34" charset="-122"/>
                <a:cs typeface="Prompt Medium" pitchFamily="34" charset="-120"/>
              </a:rPr>
              <a:t> и </a:t>
            </a:r>
            <a:r>
              <a:rPr lang="en-US" sz="3000" dirty="0" err="1" smtClean="0">
                <a:ea typeface="Prompt Medium" pitchFamily="34" charset="-122"/>
                <a:cs typeface="Prompt Medium" pitchFamily="34" charset="-120"/>
              </a:rPr>
              <a:t>уверенность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977432"/>
            <a:ext cx="2736304" cy="1080120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FFC000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	</a:t>
            </a:r>
            <a:r>
              <a:rPr lang="en-US" sz="1800" dirty="0" err="1" smtClean="0">
                <a:solidFill>
                  <a:srgbClr val="FFC000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Учет</a:t>
            </a:r>
            <a:r>
              <a:rPr lang="en-US" sz="1800" dirty="0" smtClean="0">
                <a:solidFill>
                  <a:srgbClr val="FFC000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en-US" sz="1800" dirty="0" err="1" smtClean="0">
                <a:solidFill>
                  <a:srgbClr val="FFC000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психологических</a:t>
            </a:r>
            <a:r>
              <a:rPr lang="en-US" sz="1800" dirty="0" smtClean="0">
                <a:solidFill>
                  <a:srgbClr val="FFC000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 </a:t>
            </a:r>
            <a:r>
              <a:rPr lang="ru-RU" sz="1800" dirty="0" smtClean="0">
                <a:solidFill>
                  <a:srgbClr val="FFC000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   </a:t>
            </a:r>
            <a:r>
              <a:rPr lang="en-US" sz="1800" dirty="0" err="1" smtClean="0">
                <a:solidFill>
                  <a:srgbClr val="FFC000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потребностей</a:t>
            </a:r>
            <a:r>
              <a:rPr lang="en-US" sz="1800" dirty="0" smtClean="0">
                <a:solidFill>
                  <a:srgbClr val="FFC000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.</a:t>
            </a:r>
            <a:endParaRPr lang="en-US" sz="1800" dirty="0" smtClean="0">
              <a:solidFill>
                <a:srgbClr val="FFC000"/>
              </a:solidFill>
              <a:latin typeface="+mj-lt"/>
            </a:endParaRPr>
          </a:p>
          <a:p>
            <a:endParaRPr lang="ru-RU" sz="1500" dirty="0"/>
          </a:p>
        </p:txBody>
      </p:sp>
      <p:sp>
        <p:nvSpPr>
          <p:cNvPr id="4" name="Text 1"/>
          <p:cNvSpPr/>
          <p:nvPr/>
        </p:nvSpPr>
        <p:spPr>
          <a:xfrm>
            <a:off x="467544" y="3631009"/>
            <a:ext cx="1498476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1890"/>
              </a:lnSpc>
            </a:pPr>
            <a:r>
              <a:rPr lang="en-US" dirty="0">
                <a:latin typeface="+mj-lt"/>
                <a:ea typeface="Prompt Medium" pitchFamily="34" charset="-122"/>
                <a:cs typeface="Prompt Medium" pitchFamily="34" charset="-120"/>
              </a:rPr>
              <a:t>Потребности</a:t>
            </a:r>
            <a:endParaRPr lang="en-US" dirty="0">
              <a:latin typeface="+mj-lt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0812" y="2324596"/>
            <a:ext cx="2822377" cy="376316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562722" y="3773884"/>
            <a:ext cx="72182" cy="411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95"/>
              </a:lnSpc>
            </a:pPr>
            <a:r>
              <a:rPr lang="en-US" sz="17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1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6190988" y="2704207"/>
            <a:ext cx="17145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90"/>
              </a:lnSpc>
            </a:pPr>
            <a:r>
              <a:rPr lang="en-US" dirty="0">
                <a:latin typeface="+mj-lt"/>
                <a:ea typeface="Prompt Medium" pitchFamily="34" charset="-122"/>
                <a:cs typeface="Prompt Medium" pitchFamily="34" charset="-120"/>
              </a:rPr>
              <a:t>Дизайн</a:t>
            </a:r>
            <a:endParaRPr lang="en-US" dirty="0">
              <a:latin typeface="+mj-lt"/>
            </a:endParaRPr>
          </a:p>
        </p:txBody>
      </p:sp>
      <p:sp>
        <p:nvSpPr>
          <p:cNvPr id="8" name="Text 5"/>
          <p:cNvSpPr/>
          <p:nvPr/>
        </p:nvSpPr>
        <p:spPr>
          <a:xfrm>
            <a:off x="6190988" y="3115468"/>
            <a:ext cx="2389361" cy="658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70"/>
              </a:lnSpc>
            </a:pPr>
            <a:r>
              <a:rPr lang="en-US" dirty="0">
                <a:solidFill>
                  <a:srgbClr val="FFC000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Цветовая гамма и тактильные ощущения.</a:t>
            </a:r>
            <a:endParaRPr lang="en-US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0812" y="2324596"/>
            <a:ext cx="2822377" cy="376316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149156" y="2989957"/>
            <a:ext cx="112886" cy="411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95"/>
              </a:lnSpc>
            </a:pPr>
            <a:r>
              <a:rPr lang="en-US" sz="17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2</a:t>
            </a:r>
            <a:endParaRPr lang="en-US" sz="1700" dirty="0"/>
          </a:p>
        </p:txBody>
      </p:sp>
      <p:sp>
        <p:nvSpPr>
          <p:cNvPr id="11" name="Text 7"/>
          <p:cNvSpPr/>
          <p:nvPr/>
        </p:nvSpPr>
        <p:spPr>
          <a:xfrm>
            <a:off x="6006844" y="5094387"/>
            <a:ext cx="171450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90"/>
              </a:lnSpc>
            </a:pPr>
            <a:r>
              <a:rPr lang="en-US" dirty="0">
                <a:latin typeface="+mj-lt"/>
                <a:ea typeface="Prompt Medium" pitchFamily="34" charset="-122"/>
                <a:cs typeface="Prompt Medium" pitchFamily="34" charset="-120"/>
              </a:rPr>
              <a:t>Влияние</a:t>
            </a:r>
            <a:endParaRPr lang="en-US" dirty="0">
              <a:latin typeface="+mj-lt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006844" y="5346403"/>
            <a:ext cx="2389361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70"/>
              </a:lnSpc>
            </a:pPr>
            <a:r>
              <a:rPr lang="en-US" dirty="0">
                <a:solidFill>
                  <a:srgbClr val="FFC000"/>
                </a:solidFill>
                <a:latin typeface="+mj-lt"/>
                <a:ea typeface="Mukta Light" pitchFamily="34" charset="-122"/>
                <a:cs typeface="Mukta Light" pitchFamily="34" charset="-120"/>
              </a:rPr>
              <a:t>Самооценка и мотивация.</a:t>
            </a:r>
            <a:endParaRPr lang="en-US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0812" y="2324596"/>
            <a:ext cx="2822377" cy="376316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855517" y="5237262"/>
            <a:ext cx="111919" cy="411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95"/>
              </a:lnSpc>
            </a:pPr>
            <a:r>
              <a:rPr lang="en-US" sz="17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3</a:t>
            </a:r>
            <a:endParaRPr lang="en-US" sz="17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bg2">
                <a:lumMod val="60000"/>
                <a:lumOff val="4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55" y="1384399"/>
            <a:ext cx="5544616" cy="854968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ea typeface="Prompt Medium" pitchFamily="34" charset="-122"/>
                <a:cs typeface="Prompt Medium" pitchFamily="34" charset="-120"/>
              </a:rPr>
              <a:t>Финансирование</a:t>
            </a:r>
            <a:r>
              <a:rPr lang="ru-RU" sz="2800" dirty="0" smtClean="0">
                <a:ea typeface="Prompt Medium" pitchFamily="34" charset="-122"/>
                <a:cs typeface="Prompt Medium" pitchFamily="34" charset="-120"/>
              </a:rPr>
              <a:t/>
            </a:r>
            <a:br>
              <a:rPr lang="ru-RU" sz="2800" dirty="0" smtClean="0">
                <a:ea typeface="Prompt Medium" pitchFamily="34" charset="-122"/>
                <a:cs typeface="Prompt Medium" pitchFamily="34" charset="-120"/>
              </a:rPr>
            </a:br>
            <a:r>
              <a:rPr lang="en-US" sz="2800" dirty="0" err="1" smtClean="0">
                <a:ea typeface="Prompt Medium" pitchFamily="34" charset="-122"/>
                <a:cs typeface="Prompt Medium" pitchFamily="34" charset="-120"/>
              </a:rPr>
              <a:t>исследований</a:t>
            </a:r>
            <a:r>
              <a:rPr lang="en-US" sz="2800" dirty="0" smtClean="0">
                <a:ea typeface="Prompt Medium" pitchFamily="34" charset="-122"/>
                <a:cs typeface="Prompt Medium" pitchFamily="34" charset="-120"/>
              </a:rPr>
              <a:t> и </a:t>
            </a:r>
            <a:r>
              <a:rPr lang="en-US" sz="2800" dirty="0" err="1" smtClean="0">
                <a:ea typeface="Prompt Medium" pitchFamily="34" charset="-122"/>
                <a:cs typeface="Prompt Medium" pitchFamily="34" charset="-120"/>
              </a:rPr>
              <a:t>разработок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05064"/>
            <a:ext cx="1224136" cy="4320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1800" b="1" dirty="0" smtClean="0">
                <a:ea typeface="Prompt Medium"/>
              </a:rPr>
              <a:t>	</a:t>
            </a:r>
            <a:r>
              <a:rPr lang="ru-RU" sz="1800" b="1" dirty="0" smtClean="0">
                <a:latin typeface="+mj-lt"/>
                <a:ea typeface="Prompt Medium"/>
                <a:cs typeface="Calibri" pitchFamily="34" charset="0"/>
              </a:rPr>
              <a:t>Гранты</a:t>
            </a:r>
          </a:p>
          <a:p>
            <a:endParaRPr lang="ru-RU" sz="1500" dirty="0">
              <a:solidFill>
                <a:schemeClr val="bg1"/>
              </a:solidFill>
              <a:ea typeface="Prompt Medium"/>
            </a:endParaRPr>
          </a:p>
        </p:txBody>
      </p:sp>
      <p:sp>
        <p:nvSpPr>
          <p:cNvPr id="4" name="Text 0"/>
          <p:cNvSpPr/>
          <p:nvPr/>
        </p:nvSpPr>
        <p:spPr>
          <a:xfrm>
            <a:off x="540024" y="1384399"/>
            <a:ext cx="463495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780"/>
              </a:lnSpc>
            </a:pPr>
            <a:endParaRPr lang="en-US" sz="30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23" y="3407469"/>
            <a:ext cx="347663" cy="46355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2627784" y="2636912"/>
            <a:ext cx="139065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90"/>
              </a:lnSpc>
            </a:pPr>
            <a:endParaRPr lang="en-US" sz="1500" dirty="0"/>
          </a:p>
        </p:txBody>
      </p:sp>
      <p:sp>
        <p:nvSpPr>
          <p:cNvPr id="7" name="Text 2"/>
          <p:cNvSpPr/>
          <p:nvPr/>
        </p:nvSpPr>
        <p:spPr>
          <a:xfrm>
            <a:off x="540023" y="4485879"/>
            <a:ext cx="1390650" cy="987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70"/>
              </a:lnSpc>
            </a:pPr>
            <a:r>
              <a:rPr lang="en-US" sz="1300" dirty="0">
                <a:solidFill>
                  <a:schemeClr val="tx2">
                    <a:lumMod val="10000"/>
                  </a:schemeClr>
                </a:solidFill>
                <a:latin typeface="+mj-lt"/>
                <a:ea typeface="Mukta Light" pitchFamily="34" charset="-122"/>
                <a:cs typeface="Mukta Light" pitchFamily="34" charset="-120"/>
              </a:rPr>
              <a:t>Государственные программы поддержки.</a:t>
            </a:r>
            <a:endParaRPr lang="en-US" sz="13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2100" y="3407469"/>
            <a:ext cx="347663" cy="46355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162101" y="4076700"/>
            <a:ext cx="1390724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90"/>
              </a:lnSpc>
            </a:pPr>
            <a:r>
              <a:rPr lang="en-US" b="1" dirty="0">
                <a:latin typeface="+mj-lt"/>
                <a:ea typeface="Prompt Medium" pitchFamily="34" charset="-122"/>
                <a:cs typeface="Prompt Medium" pitchFamily="34" charset="-120"/>
              </a:rPr>
              <a:t>Инвестиции</a:t>
            </a:r>
            <a:endParaRPr lang="en-US" b="1" dirty="0">
              <a:latin typeface="+mj-lt"/>
            </a:endParaRPr>
          </a:p>
        </p:txBody>
      </p:sp>
      <p:sp>
        <p:nvSpPr>
          <p:cNvPr id="10" name="Text 4"/>
          <p:cNvSpPr/>
          <p:nvPr/>
        </p:nvSpPr>
        <p:spPr>
          <a:xfrm>
            <a:off x="2162101" y="4485879"/>
            <a:ext cx="1390724" cy="658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70"/>
              </a:lnSpc>
            </a:pPr>
            <a:r>
              <a:rPr lang="en-US" sz="1300" dirty="0">
                <a:solidFill>
                  <a:schemeClr val="tx2">
                    <a:lumMod val="10000"/>
                  </a:schemeClr>
                </a:solidFill>
                <a:latin typeface="+mj-lt"/>
                <a:ea typeface="Mukta Light" pitchFamily="34" charset="-122"/>
                <a:cs typeface="Mukta Light" pitchFamily="34" charset="-120"/>
              </a:rPr>
              <a:t>Венчурные фонды и бизнес-ангелы.</a:t>
            </a:r>
            <a:endParaRPr lang="en-US" sz="13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4252" y="3407469"/>
            <a:ext cx="347663" cy="46355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3784253" y="4076700"/>
            <a:ext cx="139065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90"/>
              </a:lnSpc>
            </a:pPr>
            <a:r>
              <a:rPr lang="en-US" b="1" dirty="0">
                <a:latin typeface="+mj-lt"/>
                <a:ea typeface="Prompt Medium" pitchFamily="34" charset="-122"/>
                <a:cs typeface="Prompt Medium" pitchFamily="34" charset="-120"/>
              </a:rPr>
              <a:t>Краудфандинг</a:t>
            </a:r>
            <a:endParaRPr lang="en-US" b="1" dirty="0">
              <a:latin typeface="+mj-lt"/>
            </a:endParaRPr>
          </a:p>
        </p:txBody>
      </p:sp>
      <p:sp>
        <p:nvSpPr>
          <p:cNvPr id="13" name="Text 6"/>
          <p:cNvSpPr/>
          <p:nvPr/>
        </p:nvSpPr>
        <p:spPr>
          <a:xfrm>
            <a:off x="3784253" y="4485879"/>
            <a:ext cx="1390650" cy="987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70"/>
              </a:lnSpc>
            </a:pPr>
            <a:r>
              <a:rPr lang="en-US" sz="1300" dirty="0">
                <a:solidFill>
                  <a:schemeClr val="tx2">
                    <a:lumMod val="10000"/>
                  </a:schemeClr>
                </a:solidFill>
                <a:latin typeface="+mj-lt"/>
                <a:ea typeface="Mukta Light" pitchFamily="34" charset="-122"/>
                <a:cs typeface="Mukta Light" pitchFamily="34" charset="-120"/>
              </a:rPr>
              <a:t>Привлечение средств от общественности</a:t>
            </a:r>
            <a:r>
              <a:rPr lang="en-US" sz="1300" dirty="0">
                <a:solidFill>
                  <a:schemeClr val="tx2">
                    <a:lumMod val="10000"/>
                  </a:schemeClr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.</a:t>
            </a:r>
            <a:endParaRPr lang="en-US" sz="13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1612" y="0"/>
            <a:ext cx="3492388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ea2bb2843f587fa71fdf0462932f09ee5f16d2f"/>
</p:tagLst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3170</TotalTime>
  <Words>411</Words>
  <Application>Microsoft Office PowerPoint</Application>
  <PresentationFormat>Экран (4:3)</PresentationFormat>
  <Paragraphs>104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Совершенствование спортивного инвентаря, оборудования и экипировки в АФК</vt:lpstr>
      <vt:lpstr>Введение </vt:lpstr>
      <vt:lpstr>Специальная дисциплина</vt:lpstr>
      <vt:lpstr>Цель деятельности</vt:lpstr>
      <vt:lpstr>Материалы и технологии: перспективные направления </vt:lpstr>
      <vt:lpstr>Биомеханика и эргономика:  эффективность и безопасность </vt:lpstr>
      <vt:lpstr>22</vt:lpstr>
      <vt:lpstr>Психологические аспекты:  мотивация и уверенность </vt:lpstr>
      <vt:lpstr>Финансирование исследований и разработок </vt:lpstr>
      <vt:lpstr> Особенности приложения человеком мышечных усилий </vt:lpstr>
      <vt:lpstr>Прикладываемые усилия </vt:lpstr>
      <vt:lpstr>Движение за счет внешних сил</vt:lpstr>
      <vt:lpstr>Вторая группа технических средств</vt:lpstr>
      <vt:lpstr>Третья группа технических средств</vt:lpstr>
      <vt:lpstr>Заключение: перспективы и вызовы </vt:lpstr>
      <vt:lpstr>Слайд 16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Стань чемпионом</dc:title>
  <dc:creator>obstinate</dc:creator>
  <dc:description>Шаблон презентации с сайта https://presentation-creation.ru/</dc:description>
  <cp:lastModifiedBy>USER</cp:lastModifiedBy>
  <cp:revision>1434</cp:revision>
  <dcterms:created xsi:type="dcterms:W3CDTF">2018-02-25T09:09:03Z</dcterms:created>
  <dcterms:modified xsi:type="dcterms:W3CDTF">2025-04-10T20:32:59Z</dcterms:modified>
</cp:coreProperties>
</file>