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69" r:id="rId6"/>
    <p:sldId id="259" r:id="rId7"/>
    <p:sldId id="270" r:id="rId8"/>
    <p:sldId id="271" r:id="rId9"/>
    <p:sldId id="262" r:id="rId10"/>
    <p:sldId id="263" r:id="rId11"/>
    <p:sldId id="264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6" userDrawn="1">
          <p15:clr>
            <a:srgbClr val="A4A3A4"/>
          </p15:clr>
        </p15:guide>
        <p15:guide id="2" pos="28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-336" y="-72"/>
      </p:cViewPr>
      <p:guideLst>
        <p:guide orient="horz" pos="2126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96EA0-FB1F-4586-9E15-990BBF7C0617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87EE5-21E3-4910-A136-E8516FED582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87EE5-21E3-4910-A136-E8516FED5820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445224"/>
            <a:ext cx="7373466" cy="1752600"/>
          </a:xfrm>
        </p:spPr>
        <p:txBody>
          <a:bodyPr/>
          <a:lstStyle/>
          <a:p>
            <a:br>
              <a:rPr lang="ru-RU" dirty="0"/>
            </a:b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Изображение 5" descr="photo_2025-03-13_22-29-27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15875" y="0"/>
            <a:ext cx="9169400" cy="68573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450" y="2132330"/>
            <a:ext cx="6480175" cy="231711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itka Text Semibold" charset="0"/>
                <a:cs typeface="Sitka Text Semibold" charset="0"/>
              </a:rPr>
              <a:t>Биомеханические параметры техники 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itka Text Semibold" charset="0"/>
                <a:cs typeface="Sitka Text Semibold" charset="0"/>
              </a:rPr>
              <a:t>становой тяги </a:t>
            </a:r>
            <a:b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itka Text Semibold" charset="0"/>
                <a:cs typeface="Sitka Text Semibold" charset="0"/>
              </a:rPr>
            </a:b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itka Text Semibold" charset="0"/>
                <a:cs typeface="Sitka Text Semibold" charset="0"/>
              </a:rPr>
              <a:t>в </a:t>
            </a:r>
            <a:r>
              <a:rPr lang="ru-RU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Sitka Text Semibold" charset="0"/>
                <a:cs typeface="Sitka Text Semibold" charset="0"/>
              </a:rPr>
              <a:t>пауэрлифтенге</a:t>
            </a:r>
            <a:endParaRPr lang="ru-RU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Sitka Text Semibold" charset="0"/>
              <a:cs typeface="Sitka Text Semibold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415" y="116632"/>
            <a:ext cx="90677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СПОРТА РОССИЙСКОЙ ФЕДЕРАЦИИ</a:t>
            </a:r>
            <a:endParaRPr lang="ru-RU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БЮДЖЕТНОЕ ОБРАЗОВАТЕЛЬНОЕ </a:t>
            </a:r>
            <a:endParaRPr lang="en-US" dirty="0" smtClean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</a:t>
            </a:r>
            <a:endParaRPr lang="ru-RU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«ВОЛГОГРАДСКАЯ ГОСУДАРСТВЕННАЯ АКАДЕМИЯ ФИЗИЧЕСКОЙ КУЛЬТУРЫ»</a:t>
            </a:r>
            <a:endParaRPr lang="ru-RU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теории </a:t>
            </a:r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технологий физической культуры и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спорта</a:t>
            </a:r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 </a:t>
            </a:r>
            <a:endParaRPr lang="ru-RU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5147945" y="5300980"/>
            <a:ext cx="3865245" cy="10433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cs typeface="Times New Roman" panose="02020603050405020304"/>
                <a:sym typeface="+mn-ea"/>
              </a:rPr>
              <a:t>   Выполнил:    Веретенников М.А.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+mn-lt"/>
                <a:cs typeface="+mn-lt"/>
                <a:sym typeface="+mn-ea"/>
              </a:rPr>
              <a:t>Руководители:   доцент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+mn-lt"/>
                <a:cs typeface="+mn-lt"/>
                <a:sym typeface="+mn-ea"/>
              </a:rPr>
              <a:t>Лущик</a:t>
            </a:r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+mn-lt"/>
                <a:cs typeface="+mn-lt"/>
                <a:sym typeface="+mn-ea"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+mn-lt"/>
                <a:cs typeface="+mn-lt"/>
                <a:sym typeface="+mn-ea"/>
              </a:rPr>
              <a:t>И.В.,</a:t>
            </a:r>
            <a:endParaRPr lang="ru-RU" dirty="0" smtClean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/>
              <a:ea typeface="+mn-lt"/>
              <a:cs typeface="+mn-lt"/>
            </a:endParaRPr>
          </a:p>
          <a:p>
            <a:pPr algn="r"/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+mn-lt"/>
                <a:cs typeface="+mn-lt"/>
                <a:sym typeface="+mn-ea"/>
              </a:rPr>
              <a:t>доцент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Абдрахманова</a:t>
            </a:r>
            <a:r>
              <a:rPr lang="ru-RU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И.В</a:t>
            </a:r>
            <a:endParaRPr lang="ru-RU" altLang="en-US" dirty="0" smtClean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924800" cy="1575048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>
                <a:solidFill>
                  <a:schemeClr val="bg1"/>
                </a:solidFill>
                <a:latin typeface="+mn-lt"/>
                <a:cs typeface="+mn-lt"/>
              </a:rPr>
              <a:t>Силы сжатия и сдвига </a:t>
            </a:r>
            <a:b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</a:br>
            <a: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  <a:t>при </a:t>
            </a:r>
            <a:r>
              <a:rPr lang="ru-RU" sz="3600" dirty="0">
                <a:solidFill>
                  <a:schemeClr val="bg1"/>
                </a:solidFill>
                <a:latin typeface="+mn-lt"/>
                <a:cs typeface="+mn-lt"/>
              </a:rPr>
              <a:t>разной форме </a:t>
            </a:r>
            <a: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  <a:t>спины </a:t>
            </a:r>
            <a:b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</a:br>
            <a: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  <a:t>в становой тяге</a:t>
            </a:r>
            <a:endParaRPr lang="ru-RU" sz="3600" dirty="0" smtClean="0">
              <a:solidFill>
                <a:schemeClr val="bg1"/>
              </a:solidFill>
              <a:latin typeface="+mn-lt"/>
              <a:cs typeface="+mn-lt"/>
            </a:endParaRPr>
          </a:p>
        </p:txBody>
      </p:sp>
      <p:pic>
        <p:nvPicPr>
          <p:cNvPr id="8194" name="Picture 2" descr="C:\Users\user\Downloads\stanovaya-tyaga-issledovaniya-po-voznikayushhim-silam-kompressii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558" y="1930185"/>
            <a:ext cx="3312368" cy="4772821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07504" y="1916832"/>
            <a:ext cx="2437442" cy="309634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Форма спины  наиболее эффективная, менее травмоопасная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1907073"/>
            <a:ext cx="2560046" cy="309634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Форма спины неэффективна, наиболее травмоопасная</a:t>
            </a: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2411760" y="3212976"/>
            <a:ext cx="576064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5879894" y="3212976"/>
            <a:ext cx="576064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+mn-lt"/>
                <a:cs typeface="+mn-lt"/>
              </a:rPr>
              <a:t>Выводы</a:t>
            </a:r>
            <a:endParaRPr lang="ru-RU" dirty="0" smtClean="0">
              <a:solidFill>
                <a:schemeClr val="bg1"/>
              </a:solidFill>
              <a:latin typeface="+mn-lt"/>
              <a:cs typeface="+mn-lt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7544" y="1412776"/>
            <a:ext cx="0" cy="403244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2627784" y="1484784"/>
            <a:ext cx="5688632" cy="10081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</a:t>
            </a:r>
            <a:r>
              <a:rPr lang="ru-RU" dirty="0"/>
              <a:t>становой тяге нагрузка (штанга и вес тела) применяет направленную </a:t>
            </a:r>
            <a:r>
              <a:rPr lang="ru-RU" dirty="0" smtClean="0"/>
              <a:t>силу вниз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7784" y="2645296"/>
            <a:ext cx="5688632" cy="10081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</a:t>
            </a:r>
            <a:r>
              <a:rPr lang="ru-RU" dirty="0" smtClean="0"/>
              <a:t>еличина </a:t>
            </a:r>
            <a:r>
              <a:rPr lang="ru-RU" dirty="0"/>
              <a:t>внешнего сгибающего </a:t>
            </a:r>
            <a:r>
              <a:rPr lang="ru-RU" dirty="0" smtClean="0"/>
              <a:t>момента </a:t>
            </a:r>
            <a:r>
              <a:rPr lang="ru-RU" dirty="0"/>
              <a:t>зависит от двух факторов: самой нагрузки и длины плеча силы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4962338"/>
            <a:ext cx="5688632" cy="170702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Два способа </a:t>
            </a:r>
            <a:r>
              <a:rPr lang="ru-RU" dirty="0" smtClean="0"/>
              <a:t>для увеличения сократительной силы:</a:t>
            </a:r>
            <a:endParaRPr lang="ru-RU" dirty="0" smtClean="0"/>
          </a:p>
          <a:p>
            <a:pPr lvl="0"/>
            <a:r>
              <a:rPr lang="ru-RU" dirty="0" smtClean="0"/>
              <a:t> </a:t>
            </a:r>
            <a:r>
              <a:rPr lang="ru-RU" dirty="0"/>
              <a:t>1) повышение мастерства в становой </a:t>
            </a:r>
            <a:r>
              <a:rPr lang="ru-RU" dirty="0" smtClean="0"/>
              <a:t>тяге </a:t>
            </a:r>
            <a:endParaRPr lang="ru-RU" dirty="0" smtClean="0"/>
          </a:p>
          <a:p>
            <a:pPr lvl="0"/>
            <a:r>
              <a:rPr lang="ru-RU" dirty="0" smtClean="0"/>
              <a:t>2</a:t>
            </a:r>
            <a:r>
              <a:rPr lang="ru-RU" dirty="0"/>
              <a:t>) увеличение </a:t>
            </a:r>
            <a:r>
              <a:rPr lang="ru-RU" dirty="0" smtClean="0"/>
              <a:t>количества мышц    </a:t>
            </a:r>
            <a:endParaRPr lang="ru-RU" dirty="0" smtClean="0"/>
          </a:p>
          <a:p>
            <a:pPr lvl="0"/>
            <a:r>
              <a:rPr lang="ru-RU" dirty="0" smtClean="0"/>
              <a:t>    (гипертрофия</a:t>
            </a:r>
            <a:r>
              <a:rPr lang="ru-RU" dirty="0"/>
              <a:t> + гиперплазия).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33513" y="3789040"/>
            <a:ext cx="5688632" cy="10081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Два фактора, определяющие успех становой тяги - </a:t>
            </a:r>
            <a:r>
              <a:rPr lang="ru-RU" dirty="0"/>
              <a:t>точки крепления мышц и сила, с которой они могут </a:t>
            </a:r>
            <a:r>
              <a:rPr lang="ru-RU" dirty="0" smtClean="0"/>
              <a:t>сокращаться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67544" y="1844824"/>
            <a:ext cx="129614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67544" y="5412594"/>
            <a:ext cx="129614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7544" y="2996952"/>
            <a:ext cx="129614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7544" y="4187633"/>
            <a:ext cx="1296144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360" y="4971415"/>
            <a:ext cx="2888615" cy="994410"/>
          </a:xfrm>
        </p:spPr>
        <p:txBody>
          <a:bodyPr>
            <a:normAutofit fontScale="97500"/>
          </a:bodyPr>
          <a:lstStyle/>
          <a:p>
            <a:pPr marL="36195" indent="0" algn="ctr">
              <a:buNone/>
            </a:pPr>
            <a:endParaRPr lang="ru-RU" sz="6000" dirty="0">
              <a:ln>
                <a:solidFill>
                  <a:schemeClr val="bg2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5" name="Изображение 4" descr="photo_2025-03-13_22-33-08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72575" cy="68776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724" y="5372616"/>
            <a:ext cx="72351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СПАСИБО ЗА ВНИМАНИЕ</a:t>
            </a:r>
            <a:endParaRPr lang="ru-RU" sz="4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>
            <a:off x="2915816" y="1772816"/>
            <a:ext cx="2808312" cy="456388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исследования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33830" y="1763110"/>
            <a:ext cx="6136217" cy="1187233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Становая тяга в пауэрлифтинге популярна среди современной молодежи</a:t>
            </a:r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7287" y="3343832"/>
            <a:ext cx="6137040" cy="123729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Привлекает специалистов к разработке  и обоснованию методик по подготовке спортсменов</a:t>
            </a:r>
            <a:endParaRPr lang="ru-RU" sz="2400" dirty="0" smtClean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3803" y="4941168"/>
            <a:ext cx="6090524" cy="108012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Оптимизирует двигательную активность организма и повышает эффективность влияния физического воспитания</a:t>
            </a:r>
            <a:endParaRPr lang="ru-RU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692696"/>
            <a:ext cx="1584176" cy="57606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Цель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2267744" y="673566"/>
            <a:ext cx="1224136" cy="576064"/>
          </a:xfrm>
          <a:prstGeom prst="right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1920" y="673566"/>
            <a:ext cx="4608512" cy="64807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Изучение биомеханических параметров техники становой тяги в </a:t>
            </a:r>
            <a:r>
              <a:rPr lang="ru-RU" dirty="0" smtClean="0">
                <a:solidFill>
                  <a:schemeClr val="bg1"/>
                </a:solidFill>
              </a:rPr>
              <a:t>пауэрлифтинге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11760" y="1916832"/>
            <a:ext cx="3888432" cy="792088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Задачи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707904" y="2862356"/>
            <a:ext cx="1296144" cy="374441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5656" y="3140968"/>
            <a:ext cx="5616624" cy="72008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Изучить вектор движения </a:t>
            </a:r>
            <a:r>
              <a:rPr lang="ru-RU" dirty="0" smtClean="0">
                <a:solidFill>
                  <a:schemeClr val="bg1"/>
                </a:solidFill>
              </a:rPr>
              <a:t>штанги, </a:t>
            </a:r>
            <a:r>
              <a:rPr lang="ru-RU" dirty="0">
                <a:solidFill>
                  <a:schemeClr val="bg1"/>
                </a:solidFill>
              </a:rPr>
              <a:t>исходя из физиологических особенностей спортсмена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75909" y="4014484"/>
            <a:ext cx="5616624" cy="72008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Установить опорные звенья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75909" y="5012541"/>
            <a:ext cx="5616624" cy="72008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Изучить механику выполнения становой тяги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248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+mn-lt"/>
                <a:cs typeface="+mn-lt"/>
              </a:rPr>
              <a:t>Сила в становой тяге</a:t>
            </a:r>
            <a:endParaRPr lang="ru-RU" dirty="0" smtClean="0">
              <a:solidFill>
                <a:schemeClr val="bg1"/>
              </a:solidFill>
              <a:latin typeface="+mn-lt"/>
              <a:cs typeface="+mn-lt"/>
            </a:endParaRPr>
          </a:p>
        </p:txBody>
      </p:sp>
      <p:pic>
        <p:nvPicPr>
          <p:cNvPr id="2050" name="Picture 2" descr="C:\Users\user\Downloads\Stanovaya-tyaga-silyi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837" y="3501008"/>
            <a:ext cx="5958840" cy="232410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23728" y="1412776"/>
            <a:ext cx="53197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chemeClr val="bg1"/>
                </a:solidFill>
              </a:rPr>
              <a:t>F=[m]х[a</a:t>
            </a:r>
            <a:r>
              <a:rPr lang="ru-RU" sz="6000" dirty="0" smtClean="0">
                <a:solidFill>
                  <a:schemeClr val="bg1"/>
                </a:solidFill>
              </a:rPr>
              <a:t>]</a:t>
            </a:r>
            <a:r>
              <a:rPr lang="ru-RU" dirty="0" smtClean="0">
                <a:solidFill>
                  <a:schemeClr val="bg1"/>
                </a:solidFill>
              </a:rPr>
              <a:t> – формула силы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827584" y="2420888"/>
            <a:ext cx="504056" cy="1296144"/>
          </a:xfrm>
          <a:prstGeom prst="down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где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3414" y="3933686"/>
            <a:ext cx="15716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F- </a:t>
            </a:r>
            <a:r>
              <a:rPr lang="ru-RU" dirty="0" smtClean="0">
                <a:solidFill>
                  <a:schemeClr val="bg1"/>
                </a:solidFill>
              </a:rPr>
              <a:t>сила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m- </a:t>
            </a:r>
            <a:r>
              <a:rPr lang="ru-RU" dirty="0" smtClean="0">
                <a:solidFill>
                  <a:schemeClr val="bg1"/>
                </a:solidFill>
              </a:rPr>
              <a:t>масса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a- </a:t>
            </a:r>
            <a:r>
              <a:rPr lang="ru-RU" dirty="0" smtClean="0">
                <a:solidFill>
                  <a:schemeClr val="bg1"/>
                </a:solidFill>
              </a:rPr>
              <a:t>ускорение</a:t>
            </a:r>
            <a:endParaRPr lang="ru-RU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silyi-v-stanovoy-napravleniya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624" y="4077072"/>
            <a:ext cx="6603504" cy="2317965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2339752" y="469171"/>
            <a:ext cx="4032448" cy="792088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Направления силы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261624" y="1709403"/>
            <a:ext cx="720080" cy="1008112"/>
          </a:xfrm>
          <a:prstGeom prst="down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995936" y="1709403"/>
            <a:ext cx="720080" cy="1008112"/>
          </a:xfrm>
          <a:prstGeom prst="down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529082" y="1709403"/>
            <a:ext cx="720080" cy="1008112"/>
          </a:xfrm>
          <a:prstGeom prst="down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852935"/>
            <a:ext cx="2376264" cy="71148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сжатие/компрессия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99441" y="2852936"/>
            <a:ext cx="2160240" cy="71148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натяжение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168" y="2852934"/>
            <a:ext cx="2160240" cy="71148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 сдвиг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krutyashhiy-moment-i-silyi-deystvuyushhie-na-poyasnichnyiy-otdel-pozvonochnika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6048672" cy="4509446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683568" y="332656"/>
            <a:ext cx="7704856" cy="93610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Чем больше вес, тем большую сдавливающую нагрузку </a:t>
            </a:r>
            <a:endParaRPr lang="ru-RU" dirty="0" smtClean="0"/>
          </a:p>
          <a:p>
            <a:pPr algn="ctr"/>
            <a:r>
              <a:rPr lang="ru-RU" dirty="0" smtClean="0"/>
              <a:t>испытывают </a:t>
            </a:r>
            <a:r>
              <a:rPr lang="ru-RU" dirty="0"/>
              <a:t>позвонки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3568" y="1412776"/>
            <a:ext cx="7704856" cy="64807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Компонент этой силы окаывает сдвиг </a:t>
            </a:r>
            <a:r>
              <a:rPr lang="ru-RU" dirty="0" smtClean="0"/>
              <a:t>через позвонки </a:t>
            </a:r>
            <a:r>
              <a:rPr lang="ru-RU" b="1" dirty="0" smtClean="0"/>
              <a:t>L4-L5</a:t>
            </a:r>
            <a:endParaRPr lang="ru-RU" dirty="0"/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8172400" y="548680"/>
            <a:ext cx="648072" cy="1404156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+mn-lt"/>
                <a:cs typeface="+mn-lt"/>
              </a:rPr>
              <a:t>Главные моменты </a:t>
            </a:r>
            <a:br>
              <a:rPr lang="ru-RU" dirty="0" smtClean="0">
                <a:solidFill>
                  <a:schemeClr val="bg1"/>
                </a:solidFill>
                <a:latin typeface="+mn-lt"/>
                <a:cs typeface="+mn-lt"/>
              </a:rPr>
            </a:br>
            <a:r>
              <a:rPr lang="ru-RU" dirty="0" smtClean="0">
                <a:solidFill>
                  <a:schemeClr val="bg1"/>
                </a:solidFill>
                <a:latin typeface="+mn-lt"/>
                <a:cs typeface="+mn-lt"/>
              </a:rPr>
              <a:t>в становой тяге</a:t>
            </a:r>
            <a:endParaRPr lang="ru-RU" dirty="0" smtClean="0">
              <a:solidFill>
                <a:schemeClr val="bg1"/>
              </a:solidFill>
              <a:latin typeface="+mn-lt"/>
              <a:cs typeface="+mn-lt"/>
            </a:endParaRPr>
          </a:p>
        </p:txBody>
      </p:sp>
      <p:pic>
        <p:nvPicPr>
          <p:cNvPr id="5122" name="Picture 2" descr="C:\Users\user\Downloads\stanovaya-tyaga-tehnika-shematichnoe-izobrazheniya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501008"/>
            <a:ext cx="4157072" cy="2362489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828040" y="1989455"/>
            <a:ext cx="1612265" cy="70739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dirty="0"/>
              <a:t>Постановка</a:t>
            </a:r>
            <a:r>
              <a:rPr lang="en-US" altLang="ru-RU" dirty="0"/>
              <a:t> </a:t>
            </a:r>
            <a:r>
              <a:rPr lang="en-US" altLang="en-US" dirty="0"/>
              <a:t>ног</a:t>
            </a:r>
            <a:endParaRPr lang="en-US" altLang="en-US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00020" y="1988820"/>
            <a:ext cx="1515745" cy="70739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dirty="0" smtClean="0"/>
              <a:t>Ровная</a:t>
            </a:r>
            <a:r>
              <a:rPr lang="en-US" altLang="ru-RU" dirty="0" smtClean="0"/>
              <a:t> </a:t>
            </a:r>
            <a:r>
              <a:rPr lang="en-US" altLang="en-US" dirty="0" smtClean="0"/>
              <a:t>спина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8232316" y="2767381"/>
            <a:ext cx="731520" cy="1216152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84042" y="3869594"/>
            <a:ext cx="2638977" cy="93610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Атлет успешно выполняет становую тягу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908630"/>
            <a:ext cx="393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Момент отрыва штанги от помоста</a:t>
            </a: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500245" y="1989455"/>
            <a:ext cx="1515745" cy="70739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dirty="0"/>
              <a:t>Тяга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72225" y="1988820"/>
            <a:ext cx="1556385" cy="70739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фиксация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ownloads\stanovaya-tyaga-3-vaianta-s'ema-shtangi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83" y="476672"/>
            <a:ext cx="7447609" cy="38319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683568" y="4653136"/>
            <a:ext cx="7560840" cy="86409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А.</a:t>
            </a:r>
            <a:r>
              <a:rPr lang="ru-RU" dirty="0" smtClean="0"/>
              <a:t> Правильное положение бедер при подъеме штанги, </a:t>
            </a:r>
            <a:endParaRPr lang="ru-RU" dirty="0" smtClean="0"/>
          </a:p>
          <a:p>
            <a:pPr algn="ctr"/>
            <a:r>
              <a:rPr lang="ru-RU" dirty="0" smtClean="0"/>
              <a:t>под углом 90 градусов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568" y="5589240"/>
            <a:ext cx="7560840" cy="86409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В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FF00"/>
                </a:solidFill>
              </a:rPr>
              <a:t>С</a:t>
            </a:r>
            <a:r>
              <a:rPr lang="ru-RU" dirty="0" smtClean="0"/>
              <a:t>. Если угол больше или меньше 90 градусов, </a:t>
            </a:r>
            <a:endParaRPr lang="ru-RU" dirty="0" smtClean="0"/>
          </a:p>
          <a:p>
            <a:pPr algn="ctr"/>
            <a:r>
              <a:rPr lang="ru-RU" dirty="0" smtClean="0"/>
              <a:t>то рычаг применяется неэффективно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2D86"/>
            </a:gs>
            <a:gs pos="100000">
              <a:srgbClr val="0E2557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015" y="1038860"/>
            <a:ext cx="7941310" cy="365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+mn-lt"/>
                <a:cs typeface="+mn-lt"/>
              </a:rPr>
              <a:t>Влияние антропометрии </a:t>
            </a:r>
            <a:b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</a:br>
            <a:r>
              <a:rPr lang="ru-RU" sz="3600" dirty="0" smtClean="0">
                <a:solidFill>
                  <a:schemeClr val="bg1"/>
                </a:solidFill>
                <a:latin typeface="+mn-lt"/>
                <a:cs typeface="+mn-lt"/>
              </a:rPr>
              <a:t>на </a:t>
            </a:r>
            <a:r>
              <a:rPr lang="ru-RU" sz="3600" dirty="0">
                <a:solidFill>
                  <a:schemeClr val="bg1"/>
                </a:solidFill>
                <a:latin typeface="+mn-lt"/>
                <a:cs typeface="+mn-lt"/>
              </a:rPr>
              <a:t>биомеханику становой тяги</a:t>
            </a:r>
            <a:br>
              <a:rPr lang="ru-RU" dirty="0"/>
            </a:br>
            <a:endParaRPr lang="ru-RU" dirty="0"/>
          </a:p>
        </p:txBody>
      </p:sp>
      <p:pic>
        <p:nvPicPr>
          <p:cNvPr id="7170" name="Picture 2" descr="C:\Users\user\Downloads\Stanovaya-tyaga-silyi-mehanika-v-zavisimosti-ot-dlinyi-konechnostey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06" y="2636917"/>
            <a:ext cx="4181298" cy="3672408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4033" y="1700254"/>
            <a:ext cx="622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 длине конечностей можно дать следующие </a:t>
            </a:r>
            <a:r>
              <a:rPr lang="ru-RU" dirty="0" smtClean="0">
                <a:solidFill>
                  <a:schemeClr val="bg1"/>
                </a:solidFill>
              </a:rPr>
              <a:t>выводы:</a:t>
            </a:r>
            <a:endParaRPr lang="ru-RU" dirty="0" smtClean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16016" y="2349009"/>
            <a:ext cx="0" cy="18002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16016" y="2636912"/>
            <a:ext cx="792088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716016" y="4112870"/>
            <a:ext cx="792088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5580112" y="2348880"/>
            <a:ext cx="3168352" cy="64807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dirty="0"/>
              <a:t>длинный торс и длинные руки – плохая тяга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579477" y="3788834"/>
            <a:ext cx="3168352" cy="93631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длинные </a:t>
            </a:r>
            <a:r>
              <a:rPr lang="ru-RU" dirty="0"/>
              <a:t>ноги </a:t>
            </a:r>
            <a:r>
              <a:rPr lang="ru-RU" dirty="0" smtClean="0"/>
              <a:t>и короткий торс</a:t>
            </a:r>
            <a:r>
              <a:rPr lang="ru-RU" dirty="0"/>
              <a:t> </a:t>
            </a:r>
            <a:r>
              <a:rPr lang="ru-RU" dirty="0" smtClean="0"/>
              <a:t>– хорошая </a:t>
            </a:r>
            <a:r>
              <a:rPr lang="ru-RU" dirty="0"/>
              <a:t>тяга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2255</Words>
  <Application>WPS Presentation</Application>
  <PresentationFormat>Экран (4:3)</PresentationFormat>
  <Paragraphs>105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SimSun</vt:lpstr>
      <vt:lpstr>Wingdings</vt:lpstr>
      <vt:lpstr>Sitka Text Semibold</vt:lpstr>
      <vt:lpstr>Times New Roman</vt:lpstr>
      <vt:lpstr>Times New Roman</vt:lpstr>
      <vt:lpstr>Microsoft YaHei</vt:lpstr>
      <vt:lpstr>Arial Unicode MS</vt:lpstr>
      <vt:lpstr>Calibri</vt:lpstr>
      <vt:lpstr>1_Default Design</vt:lpstr>
      <vt:lpstr>Биомеханические параметры техники в становой тяге  в пауэрлифтенге</vt:lpstr>
      <vt:lpstr>Актуальность исследования</vt:lpstr>
      <vt:lpstr>PowerPoint 演示文稿</vt:lpstr>
      <vt:lpstr>Сила в становой тяге</vt:lpstr>
      <vt:lpstr>PowerPoint 演示文稿</vt:lpstr>
      <vt:lpstr>PowerPoint 演示文稿</vt:lpstr>
      <vt:lpstr>Главные моменты  в становой тяге</vt:lpstr>
      <vt:lpstr>PowerPoint 演示文稿</vt:lpstr>
      <vt:lpstr>Влияние антропометрии  на биомеханику становой тяги </vt:lpstr>
      <vt:lpstr>Силы сжатия и сдвига  при разной форме спины  в становой тяге</vt:lpstr>
      <vt:lpstr>Выводы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Биомеханические параметры техники в становой тяге у пауэрлифтерев..</dc:title>
  <dc:creator>Коловрат</dc:creator>
  <cp:lastModifiedBy>jonys</cp:lastModifiedBy>
  <cp:revision>32</cp:revision>
  <dcterms:created xsi:type="dcterms:W3CDTF">2024-03-12T15:00:00Z</dcterms:created>
  <dcterms:modified xsi:type="dcterms:W3CDTF">2025-03-24T13:26:14Z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B8EFF1B2ADA94ABC974C617F1B86DD44_12</vt:lpwstr>
  </property>
  <property fmtid="{D5CDD505-2E9C-101B-9397-08002B2CF9AE}" pid="3" name="KSOProductBuildVer">
    <vt:lpwstr>1049-12.2.0.20326</vt:lpwstr>
  </property>
</Properties>
</file>