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2E4"/>
    <a:srgbClr val="0202D4"/>
    <a:srgbClr val="0202C2"/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2FE7C0-4CA7-4DE9-A9B5-473AF464CF62}" v="590" dt="2025-04-22T19:59:09.4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22T18:48:42.934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4868 9657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4-22T18:48:42.935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4815 8493 16383 0 0,'0'0'0'0'0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2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82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22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15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2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6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9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8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6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9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2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4/29/2025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61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.xml"/><Relationship Id="rId5" Type="http://schemas.openxmlformats.org/officeDocument/2006/relationships/image" Target="../media/image13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/>
              <a:t>Биомеханика жима лежа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1284" y="5140415"/>
            <a:ext cx="11660036" cy="172764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ru-RU" sz="2000" dirty="0">
                <a:ea typeface="+mn-lt"/>
                <a:cs typeface="+mn-lt"/>
              </a:rPr>
              <a:t>Выполнил студент: 206Спорт(б) Якунин Максим Владимирович </a:t>
            </a:r>
            <a:endParaRPr lang="ru-RU" sz="2000" dirty="0"/>
          </a:p>
          <a:p>
            <a:pPr algn="l"/>
            <a:r>
              <a:rPr lang="ru-RU" sz="2000" dirty="0">
                <a:ea typeface="+mn-lt"/>
                <a:cs typeface="+mn-lt"/>
              </a:rPr>
              <a:t>Научные руководители: </a:t>
            </a:r>
          </a:p>
          <a:p>
            <a:r>
              <a:rPr lang="ru-RU" sz="2000" dirty="0">
                <a:ea typeface="+mn-lt"/>
                <a:cs typeface="+mn-lt"/>
              </a:rPr>
              <a:t>доцент кафедры теории и технологий </a:t>
            </a:r>
            <a:r>
              <a:rPr lang="ru-RU" sz="2000" err="1">
                <a:ea typeface="+mn-lt"/>
                <a:cs typeface="+mn-lt"/>
              </a:rPr>
              <a:t>ФКиС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err="1">
                <a:ea typeface="+mn-lt"/>
                <a:cs typeface="+mn-lt"/>
              </a:rPr>
              <a:t>Лущик</a:t>
            </a:r>
            <a:r>
              <a:rPr lang="ru-RU" sz="2000" dirty="0">
                <a:ea typeface="+mn-lt"/>
                <a:cs typeface="+mn-lt"/>
              </a:rPr>
              <a:t> И.В. </a:t>
            </a:r>
          </a:p>
          <a:p>
            <a:pPr algn="l"/>
            <a:r>
              <a:rPr lang="ru-RU" sz="2000" dirty="0">
                <a:ea typeface="+mn-lt"/>
                <a:cs typeface="+mn-lt"/>
              </a:rPr>
              <a:t>доцент кафедры теории и технологий </a:t>
            </a:r>
            <a:r>
              <a:rPr lang="ru-RU" sz="2000" dirty="0" err="1">
                <a:ea typeface="+mn-lt"/>
                <a:cs typeface="+mn-lt"/>
              </a:rPr>
              <a:t>ФКиС</a:t>
            </a:r>
            <a:r>
              <a:rPr lang="ru-RU" sz="2000" dirty="0">
                <a:ea typeface="+mn-lt"/>
                <a:cs typeface="+mn-lt"/>
              </a:rPr>
              <a:t> Абдрахманова И.В</a:t>
            </a:r>
            <a:endParaRPr lang="ru-RU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132A0-625C-085A-CD45-A0249BDEA523}"/>
              </a:ext>
            </a:extLst>
          </p:cNvPr>
          <p:cNvSpPr txBox="1"/>
          <p:nvPr/>
        </p:nvSpPr>
        <p:spPr>
          <a:xfrm>
            <a:off x="205140" y="464634"/>
            <a:ext cx="11825902" cy="6607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>
                <a:ea typeface="+mn-lt"/>
                <a:cs typeface="+mn-lt"/>
              </a:rPr>
              <a:t>Федеральное государственное бюджетное образовательное учреждение высшего образования </a:t>
            </a:r>
          </a:p>
          <a:p>
            <a:pPr algn="ctr"/>
            <a:r>
              <a:rPr lang="ru-RU">
                <a:ea typeface="+mn-lt"/>
                <a:cs typeface="+mn-lt"/>
              </a:rPr>
              <a:t>«Волгоградская государственная академия физической культуры»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C27365B-BC50-C8C7-7F7E-2AB860D2A454}"/>
              </a:ext>
            </a:extLst>
          </p:cNvPr>
          <p:cNvSpPr/>
          <p:nvPr/>
        </p:nvSpPr>
        <p:spPr>
          <a:xfrm>
            <a:off x="9712036" y="6137563"/>
            <a:ext cx="1149927" cy="290945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FFD34810-40FF-A2B8-3E0A-634FB446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34625" y="6041362"/>
            <a:ext cx="2752599" cy="740438"/>
          </a:xfrm>
        </p:spPr>
        <p:txBody>
          <a:bodyPr/>
          <a:lstStyle/>
          <a:p>
            <a:fld id="{2AA3B6F0-7022-4A83-A23F-6268FB8DB661}" type="datetime1">
              <a:rPr lang="ru-RU"/>
              <a:pPr/>
              <a:t>29.04.2025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95DD14-19C4-5B20-E0CE-8AFEE97E67BC}"/>
              </a:ext>
            </a:extLst>
          </p:cNvPr>
          <p:cNvSpPr txBox="1"/>
          <p:nvPr/>
        </p:nvSpPr>
        <p:spPr>
          <a:xfrm>
            <a:off x="322643" y="902613"/>
            <a:ext cx="5799693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З</a:t>
            </a:r>
            <a:r>
              <a:rPr lang="ru-RU" sz="200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нание биомеханики жима лежа является ключевым аспектом для эффективного и безопасного выполнения этого 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упражнения.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+mn-lt"/>
                <a:cs typeface="+mn-lt"/>
              </a:rPr>
              <a:t> 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ea typeface="+mn-lt"/>
                <a:cs typeface="+mn-lt"/>
              </a:rPr>
              <a:t>В контексте жима лежа понимание биомеханики помогает оптимизировать технику, минимизировать риск травм и достигать максимальных результатов.</a:t>
            </a:r>
            <a:endParaRPr lang="ru-RU" sz="2000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E4A1EE-F726-EA2C-E2A6-2712D2670CC5}"/>
              </a:ext>
            </a:extLst>
          </p:cNvPr>
          <p:cNvSpPr txBox="1"/>
          <p:nvPr/>
        </p:nvSpPr>
        <p:spPr>
          <a:xfrm>
            <a:off x="5463886" y="193963"/>
            <a:ext cx="1264227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800" dirty="0"/>
              <a:t>Вывод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6258F0-7886-4358-D757-0E612002C47F}"/>
              </a:ext>
            </a:extLst>
          </p:cNvPr>
          <p:cNvSpPr txBox="1"/>
          <p:nvPr/>
        </p:nvSpPr>
        <p:spPr>
          <a:xfrm>
            <a:off x="6096000" y="4448175"/>
            <a:ext cx="5799693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Жим лежа — сложное многосуставное упражнение, которое требует координации работы нескольких групп мышц (грудные, трицепсы, дельты, мышцы кора и спины). Понимание биомеханики помогает правильно распределить нагрузку между этими группами.</a:t>
            </a:r>
          </a:p>
        </p:txBody>
      </p:sp>
      <p:pic>
        <p:nvPicPr>
          <p:cNvPr id="9" name="Рисунок 8" descr="Изображение выглядит как зарисовка, рисунок, скелет, сустав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5E4CCCB6-1EF7-8EE5-67C9-1EE8685CF19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98101" y="3292187"/>
            <a:ext cx="3567469" cy="3371850"/>
          </a:xfrm>
          <a:prstGeom prst="rect">
            <a:avLst/>
          </a:prstGeom>
        </p:spPr>
      </p:pic>
      <p:pic>
        <p:nvPicPr>
          <p:cNvPr id="10" name="Рисунок 9" descr="Изображение выглядит как зарисовка, искусство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A6A96FB3-8CEF-4E78-D271-B6018F12C18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21094" y="989469"/>
            <a:ext cx="5721928" cy="3371850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695390F4-2D7F-8BE6-76DA-15E7069FD0EB}"/>
                  </a:ext>
                </a:extLst>
              </p14:cNvPr>
              <p14:cNvContentPartPr/>
              <p14:nvPr/>
            </p14:nvContentPartPr>
            <p14:xfrm>
              <a:off x="983672" y="4516582"/>
              <a:ext cx="13854" cy="13854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695390F4-2D7F-8BE6-76DA-15E7069FD0EB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90972" y="3823882"/>
                <a:ext cx="1385400" cy="138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2DDC10C-CE7B-B157-72FA-041A4D6BADC4}"/>
                  </a:ext>
                </a:extLst>
              </p14:cNvPr>
              <p14:cNvContentPartPr/>
              <p14:nvPr/>
            </p14:nvContentPartPr>
            <p14:xfrm>
              <a:off x="955963" y="3906982"/>
              <a:ext cx="13854" cy="13854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02DDC10C-CE7B-B157-72FA-041A4D6BADC4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63263" y="3214282"/>
                <a:ext cx="1385400" cy="138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2759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1504D4-F3B0-46FA-52DF-561C7D06FEC3}"/>
              </a:ext>
            </a:extLst>
          </p:cNvPr>
          <p:cNvSpPr txBox="1"/>
          <p:nvPr/>
        </p:nvSpPr>
        <p:spPr>
          <a:xfrm>
            <a:off x="7989446" y="2673869"/>
            <a:ext cx="3839869" cy="199338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</a:rPr>
              <a:t>Жим лежа – сложный двигательный процесс, который требует слаженного взаимодействия мышечных групп и суставов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FAE1BA-6AD4-7746-8192-3C2159B9D0AE}"/>
              </a:ext>
            </a:extLst>
          </p:cNvPr>
          <p:cNvSpPr txBox="1"/>
          <p:nvPr/>
        </p:nvSpPr>
        <p:spPr>
          <a:xfrm>
            <a:off x="552630" y="980713"/>
            <a:ext cx="1027981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Анализ механики 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движений во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 время выполнения упражнения 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помогает усовершенствовать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 технику 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и достичь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 лучших результатов в тренировках.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  <p:pic>
        <p:nvPicPr>
          <p:cNvPr id="2" name="Рисунок 1" descr="Изображение выглядит как Тренажерное оборудование, Гимнастический зал, Фитнес, Силовые тренировки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C79C274D-E689-1533-ED7D-03E238DD34D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2630" y="1808795"/>
            <a:ext cx="7204853" cy="47824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F11F62-2E42-2B69-2E24-CD4E010BE86C}"/>
              </a:ext>
            </a:extLst>
          </p:cNvPr>
          <p:cNvSpPr txBox="1"/>
          <p:nvPr/>
        </p:nvSpPr>
        <p:spPr>
          <a:xfrm>
            <a:off x="1676399" y="180109"/>
            <a:ext cx="8853053" cy="523220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>
                <a:highlight>
                  <a:srgbClr val="0000FF"/>
                </a:highlight>
              </a:rPr>
              <a:t>Важность техники при выполнении упражнения</a:t>
            </a:r>
          </a:p>
        </p:txBody>
      </p:sp>
    </p:spTree>
    <p:extLst>
      <p:ext uri="{BB962C8B-B14F-4D97-AF65-F5344CB8AC3E}">
        <p14:creationId xmlns:p14="http://schemas.microsoft.com/office/powerpoint/2010/main" val="14046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46A06C4-3728-3444-248C-31080EAF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7F2B9-BBCE-4053-869D-6D1BE49C168F}" type="datetime1">
              <a:rPr lang="ru-RU"/>
              <a:pPr/>
              <a:t>29.04.2025</a:t>
            </a:fld>
            <a:endParaRPr lang="ru-RU"/>
          </a:p>
        </p:txBody>
      </p:sp>
      <p:pic>
        <p:nvPicPr>
          <p:cNvPr id="5" name="Рисунок 4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69E186C3-4FD0-0329-B09F-94B3A849B37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2137" y="4165660"/>
            <a:ext cx="2693239" cy="2552341"/>
          </a:xfrm>
          <a:prstGeom prst="rect">
            <a:avLst/>
          </a:prstGeom>
        </p:spPr>
      </p:pic>
      <p:pic>
        <p:nvPicPr>
          <p:cNvPr id="6" name="Рисунок 5" descr="Изображение выглядит как Фитнес, Тренажерное оборудование, Гимнастический зал, Тренировка с отягощениями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F61407A8-C3A8-B50F-5332-B58C22EE61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28572" y="1486208"/>
            <a:ext cx="2705999" cy="2542097"/>
          </a:xfrm>
          <a:prstGeom prst="rect">
            <a:avLst/>
          </a:prstGeom>
        </p:spPr>
      </p:pic>
      <p:pic>
        <p:nvPicPr>
          <p:cNvPr id="7" name="Рисунок 6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CCC79B86-91A0-CC5D-858D-DD6C6B6F76D6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5813" y="4172848"/>
            <a:ext cx="2707619" cy="2537965"/>
          </a:xfrm>
          <a:prstGeom prst="rect">
            <a:avLst/>
          </a:prstGeom>
        </p:spPr>
      </p:pic>
      <p:pic>
        <p:nvPicPr>
          <p:cNvPr id="9" name="Рисунок 8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6EB5218B-43E0-4C20-B383-5BE54261E75D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10559" y="1475964"/>
            <a:ext cx="2693239" cy="25523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61B123-8158-3709-AC1A-E9B3FE2CDE4A}"/>
              </a:ext>
            </a:extLst>
          </p:cNvPr>
          <p:cNvSpPr txBox="1"/>
          <p:nvPr/>
        </p:nvSpPr>
        <p:spPr>
          <a:xfrm>
            <a:off x="1" y="3628914"/>
            <a:ext cx="330297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Фаза опускания грифа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9410EC-B6F3-00AB-FEBE-845B5582AAD3}"/>
              </a:ext>
            </a:extLst>
          </p:cNvPr>
          <p:cNvSpPr txBox="1"/>
          <p:nvPr/>
        </p:nvSpPr>
        <p:spPr>
          <a:xfrm>
            <a:off x="3390766" y="996787"/>
            <a:ext cx="270191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Фаза паузы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DE83B5-4E4A-2A9C-3D54-899A323FA7F2}"/>
              </a:ext>
            </a:extLst>
          </p:cNvPr>
          <p:cNvSpPr txBox="1"/>
          <p:nvPr/>
        </p:nvSpPr>
        <p:spPr>
          <a:xfrm>
            <a:off x="6517734" y="3628914"/>
            <a:ext cx="228154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Фаза подъема</a:t>
            </a:r>
            <a:r>
              <a:rPr lang="ru-RU" dirty="0">
                <a:solidFill>
                  <a:schemeClr val="bg1"/>
                </a:solidFill>
                <a:highlight>
                  <a:srgbClr val="00FFFF"/>
                </a:highlight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0FCA6A-28DD-30AE-425C-D97C743ADB5C}"/>
              </a:ext>
            </a:extLst>
          </p:cNvPr>
          <p:cNvSpPr txBox="1"/>
          <p:nvPr/>
        </p:nvSpPr>
        <p:spPr>
          <a:xfrm>
            <a:off x="9228572" y="960341"/>
            <a:ext cx="2620004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ea typeface="+mn-lt"/>
                <a:cs typeface="+mn-lt"/>
              </a:rPr>
              <a:t>Фаза завершения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71D7E-8B43-8890-C1D8-51D026E0D444}"/>
              </a:ext>
            </a:extLst>
          </p:cNvPr>
          <p:cNvSpPr txBox="1"/>
          <p:nvPr/>
        </p:nvSpPr>
        <p:spPr>
          <a:xfrm>
            <a:off x="1891486" y="233671"/>
            <a:ext cx="8402387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/>
              <a:t>Этапы выполнения упражнения жима лежа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7777ACF-9084-47F8-5E25-82A99C863EF8}"/>
              </a:ext>
            </a:extLst>
          </p:cNvPr>
          <p:cNvSpPr/>
          <p:nvPr/>
        </p:nvSpPr>
        <p:spPr>
          <a:xfrm>
            <a:off x="9690339" y="6211018"/>
            <a:ext cx="1768415" cy="258792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569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718BB51-4662-24C8-A4FF-4BECD9B761D8}"/>
              </a:ext>
            </a:extLst>
          </p:cNvPr>
          <p:cNvSpPr/>
          <p:nvPr/>
        </p:nvSpPr>
        <p:spPr>
          <a:xfrm>
            <a:off x="9618453" y="6124755"/>
            <a:ext cx="1825924" cy="388188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445B07A2-2730-4FE4-B45F-6996DA5CF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DA50-B50E-47B4-9E00-8F119E921A73}" type="datetime1">
              <a:rPr lang="ru-RU"/>
              <a:pPr/>
              <a:t>29.04.2025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A5A48D-84F6-AF84-07B3-6FBBB6708179}"/>
              </a:ext>
            </a:extLst>
          </p:cNvPr>
          <p:cNvSpPr txBox="1"/>
          <p:nvPr/>
        </p:nvSpPr>
        <p:spPr>
          <a:xfrm>
            <a:off x="0" y="843530"/>
            <a:ext cx="1219199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Гриф плавно опускается к груди под контролем атлета. Локти движутся по траектории, которая обеспечивает минимальную нагрузку на суставы. </a:t>
            </a:r>
            <a:endParaRPr lang="ru-RU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AC275F-8DBF-5294-41EB-C2FF2098A72A}"/>
              </a:ext>
            </a:extLst>
          </p:cNvPr>
          <p:cNvSpPr txBox="1"/>
          <p:nvPr/>
        </p:nvSpPr>
        <p:spPr>
          <a:xfrm>
            <a:off x="0" y="1710907"/>
            <a:ext cx="3047999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0" i="0" u="none" strike="noStrike" baseline="0" dirty="0">
                <a:latin typeface="Century Gothic"/>
                <a:ea typeface="Avenir Next LT Pro"/>
                <a:cs typeface="Avenir Next LT Pro"/>
              </a:rPr>
              <a:t> </a:t>
            </a:r>
            <a:endParaRPr lang="ru-RU" sz="2000" dirty="0"/>
          </a:p>
          <a:p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Avenir Next LT Pro"/>
                <a:cs typeface="Avenir Next LT Pro"/>
              </a:rPr>
              <a:t>Локти </a:t>
            </a:r>
            <a:r>
              <a:rPr lang="ru-RU" sz="2000" b="0" i="0" u="none" strike="noStrike" baseline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Avenir Next LT Pro"/>
                <a:cs typeface="Avenir Next LT Pro"/>
              </a:rPr>
              <a:t>не должны быть слишком широко расставлены или слишком близко 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Avenir Next LT Pro"/>
                <a:cs typeface="Avenir Next LT Pro"/>
              </a:rPr>
              <a:t>к корпусу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Avenir Next LT Pro"/>
                <a:cs typeface="Avenir Next LT Pro"/>
              </a:rPr>
              <a:t> </a:t>
            </a:r>
            <a:r>
              <a:rPr lang="ru-RU" sz="2000" b="0" i="0" u="none" strike="noStrike" baseline="0" dirty="0">
                <a:solidFill>
                  <a:schemeClr val="bg1"/>
                </a:solidFill>
                <a:latin typeface="Century Gothic"/>
                <a:ea typeface="Avenir Next LT Pro"/>
                <a:cs typeface="Avenir Next LT Pro"/>
              </a:rPr>
              <a:t> </a:t>
            </a:r>
            <a:endParaRPr lang="ru-RU" sz="2000" dirty="0">
              <a:solidFill>
                <a:schemeClr val="bg1"/>
              </a:solidFill>
              <a:latin typeface="Century Gothic"/>
              <a:ea typeface="Avenir Next LT Pro"/>
              <a:cs typeface="Avenir Next LT Pro"/>
            </a:endParaRPr>
          </a:p>
          <a:p>
            <a:r>
              <a:rPr lang="ru-RU" sz="2000" dirty="0">
                <a:latin typeface="Century Gothic"/>
                <a:ea typeface="Avenir Next LT Pro"/>
                <a:cs typeface="Avenir Next LT Pro"/>
              </a:rPr>
              <a:t> </a:t>
            </a:r>
          </a:p>
          <a:p>
            <a:endParaRPr lang="ru-RU" sz="2000" dirty="0">
              <a:latin typeface="Century Gothic"/>
              <a:ea typeface="Avenir Next LT Pro"/>
              <a:cs typeface="Avenir Next LT Pro"/>
            </a:endParaRPr>
          </a:p>
          <a:p>
            <a:endParaRPr lang="ru-RU" sz="2000" dirty="0">
              <a:latin typeface="Century Gothic"/>
              <a:ea typeface="Avenir Next LT Pro"/>
              <a:cs typeface="Avenir Next LT Pro"/>
            </a:endParaRPr>
          </a:p>
          <a:p>
            <a:r>
              <a:rPr lang="ru-RU" sz="2000" b="0" i="0" u="none" strike="noStrike" baseline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Avenir Next LT Pro"/>
                <a:cs typeface="Avenir Next LT Pro"/>
              </a:rPr>
              <a:t>Точка касания грифа находится примерно на уровне нижней части грудных мышц</a:t>
            </a:r>
            <a:r>
              <a:rPr lang="ru-RU" sz="2000" b="0" i="0" u="none" strike="noStrike" baseline="0" dirty="0">
                <a:solidFill>
                  <a:schemeClr val="bg1"/>
                </a:solidFill>
                <a:latin typeface="Century Gothic"/>
                <a:ea typeface="Avenir Next LT Pro"/>
                <a:cs typeface="Avenir Next LT Pro"/>
              </a:rPr>
              <a:t>.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  <p:pic>
        <p:nvPicPr>
          <p:cNvPr id="8" name="Рисунок 7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A778AFEB-070D-7A58-1CFF-4CB86E96CB3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4797" y="1551416"/>
            <a:ext cx="6071919" cy="45795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AB8960B-F062-90A6-FAE7-248FCFEACCB4}"/>
              </a:ext>
            </a:extLst>
          </p:cNvPr>
          <p:cNvSpPr txBox="1"/>
          <p:nvPr/>
        </p:nvSpPr>
        <p:spPr>
          <a:xfrm>
            <a:off x="9129622" y="2027206"/>
            <a:ext cx="3048000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Начальная позиция: руки выпрямлены, локти разведены,</a:t>
            </a:r>
            <a:endParaRPr lang="ru-RU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угол в плечевом суставе близок к 180°</a:t>
            </a:r>
            <a:endParaRPr lang="ru-RU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endParaRPr lang="ru-RU" sz="2000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endParaRPr lang="ru-RU" sz="2000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endParaRPr lang="ru-RU" sz="2000" dirty="0">
              <a:solidFill>
                <a:schemeClr val="bg1"/>
              </a:solidFill>
              <a:highlight>
                <a:srgbClr val="00FFFF"/>
              </a:highlight>
            </a:endParaRPr>
          </a:p>
          <a:p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</a:rPr>
              <a:t>Конечная позиция: гриф находится у груди, локти согнуты под определённым углом около 90°.</a:t>
            </a:r>
            <a:endParaRPr lang="ru-RU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9D95E6-D548-E1C3-0C5F-5AE917506604}"/>
              </a:ext>
            </a:extLst>
          </p:cNvPr>
          <p:cNvSpPr txBox="1"/>
          <p:nvPr/>
        </p:nvSpPr>
        <p:spPr>
          <a:xfrm>
            <a:off x="3838755" y="129395"/>
            <a:ext cx="451448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>
                <a:highlight>
                  <a:srgbClr val="0000FF"/>
                </a:highlight>
              </a:rPr>
              <a:t>Фаза опускания грифа</a:t>
            </a:r>
          </a:p>
        </p:txBody>
      </p:sp>
    </p:spTree>
    <p:extLst>
      <p:ext uri="{BB962C8B-B14F-4D97-AF65-F5344CB8AC3E}">
        <p14:creationId xmlns:p14="http://schemas.microsoft.com/office/powerpoint/2010/main" val="77202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5DA1C63-59AE-6E8C-BCA9-6DCEAD89272E}"/>
              </a:ext>
            </a:extLst>
          </p:cNvPr>
          <p:cNvSpPr/>
          <p:nvPr/>
        </p:nvSpPr>
        <p:spPr>
          <a:xfrm>
            <a:off x="8294167" y="3831174"/>
            <a:ext cx="3297381" cy="3020290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DB7C61-2682-F163-0448-0C5D2863A371}"/>
              </a:ext>
            </a:extLst>
          </p:cNvPr>
          <p:cNvSpPr txBox="1"/>
          <p:nvPr/>
        </p:nvSpPr>
        <p:spPr>
          <a:xfrm>
            <a:off x="4525992" y="259315"/>
            <a:ext cx="2393437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/>
              <a:t>Фаза паузы</a:t>
            </a:r>
          </a:p>
        </p:txBody>
      </p:sp>
      <p:pic>
        <p:nvPicPr>
          <p:cNvPr id="7" name="Рисунок 6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2D33EF06-0923-118A-9EE3-A2C06D72E48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95980" y="897163"/>
            <a:ext cx="5304426" cy="42593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06AA0C-2373-D520-4D71-73040F26232F}"/>
              </a:ext>
            </a:extLst>
          </p:cNvPr>
          <p:cNvSpPr txBox="1"/>
          <p:nvPr/>
        </p:nvSpPr>
        <p:spPr>
          <a:xfrm>
            <a:off x="310027" y="1233055"/>
            <a:ext cx="6455432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Штанга должна касаться груди в определённой точке, которая зависит от биомеханики человека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.</a:t>
            </a:r>
            <a:endParaRPr lang="ru-RU" sz="2000" dirty="0">
              <a:solidFill>
                <a:schemeClr val="bg1"/>
              </a:solidFill>
              <a:highlight>
                <a:srgbClr val="00FFFF"/>
              </a:highlight>
              <a:latin typeface="Century Gothic"/>
              <a:ea typeface="+mn-lt"/>
              <a:cs typeface="+mn-lt"/>
            </a:endParaRPr>
          </a:p>
          <a:p>
            <a:endParaRPr lang="ru-RU" sz="2000" dirty="0">
              <a:latin typeface="Century Gothic"/>
              <a:ea typeface="+mn-lt"/>
              <a:cs typeface="+mn-lt"/>
            </a:endParaRPr>
          </a:p>
          <a:p>
            <a:endParaRPr lang="ru-RU" sz="2000" dirty="0">
              <a:latin typeface="Century Gothic"/>
              <a:ea typeface="+mn-lt"/>
              <a:cs typeface="+mn-lt"/>
            </a:endParaRPr>
          </a:p>
          <a:p>
            <a:endParaRPr lang="ru-RU" sz="2000" dirty="0">
              <a:latin typeface="Century Gothic"/>
              <a:ea typeface="+mn-lt"/>
              <a:cs typeface="+mn-lt"/>
            </a:endParaRPr>
          </a:p>
          <a:p>
            <a:endParaRPr lang="ru-RU" sz="2000" dirty="0">
              <a:latin typeface="Century Gothic"/>
              <a:ea typeface="+mn-lt"/>
              <a:cs typeface="+mn-lt"/>
            </a:endParaRPr>
          </a:p>
          <a:p>
            <a:endParaRPr lang="ru-RU" sz="2000" dirty="0">
              <a:latin typeface="Century Gothic"/>
              <a:ea typeface="+mn-lt"/>
              <a:cs typeface="+mn-lt"/>
            </a:endParaRPr>
          </a:p>
          <a:p>
            <a:endParaRPr lang="ru-RU" sz="200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D91D2E-EE7D-BF75-65E2-99E03B58FD72}"/>
              </a:ext>
            </a:extLst>
          </p:cNvPr>
          <p:cNvSpPr txBox="1"/>
          <p:nvPr/>
        </p:nvSpPr>
        <p:spPr>
          <a:xfrm>
            <a:off x="312641" y="2574068"/>
            <a:ext cx="3547810" cy="27699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Оптимальный диапазон углов сгибания локтей - </a:t>
            </a:r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около 75 градусов. </a:t>
            </a:r>
          </a:p>
          <a:p>
            <a:pPr algn="l"/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Он считается более безопасным для плечевых суставов, так как снижается нагрузка на переднюю часть капсулы</a:t>
            </a:r>
            <a:r>
              <a:rPr lang="ru-RU" sz="1400" b="0" i="0" dirty="0">
                <a:solidFill>
                  <a:schemeClr val="bg1"/>
                </a:solidFill>
                <a:highlight>
                  <a:srgbClr val="00FFFF"/>
                </a:highlight>
                <a:latin typeface="system-ui"/>
                <a:ea typeface="system-ui"/>
                <a:cs typeface="system-ui"/>
              </a:rPr>
              <a:t> </a:t>
            </a:r>
            <a:r>
              <a:rPr lang="ru-RU" sz="1400" b="0" i="0" dirty="0">
                <a:solidFill>
                  <a:srgbClr val="2C2C36"/>
                </a:solidFill>
                <a:latin typeface="system-ui"/>
                <a:ea typeface="system-ui"/>
                <a:cs typeface="system-ui"/>
              </a:rPr>
              <a:t>плеча</a:t>
            </a:r>
            <a:endParaRPr lang="ru-RU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9E7F16-59A8-C158-5E7A-7F624BFB0370}"/>
              </a:ext>
            </a:extLst>
          </p:cNvPr>
          <p:cNvSpPr txBox="1"/>
          <p:nvPr/>
        </p:nvSpPr>
        <p:spPr>
          <a:xfrm>
            <a:off x="3890973" y="3013495"/>
            <a:ext cx="2795578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</a:rPr>
              <a:t>Фаза паузы - момент, когда штанга полностью останавливается на груди.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id="{D243536C-6436-4BD4-C22F-34E5F7C918E7}"/>
              </a:ext>
            </a:extLst>
          </p:cNvPr>
          <p:cNvSpPr/>
          <p:nvPr/>
        </p:nvSpPr>
        <p:spPr>
          <a:xfrm rot="1800000">
            <a:off x="4187980" y="4646706"/>
            <a:ext cx="365760" cy="13716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id="{454CDE54-2CA1-B56E-C8B6-B42830F3E50A}"/>
              </a:ext>
            </a:extLst>
          </p:cNvPr>
          <p:cNvSpPr/>
          <p:nvPr/>
        </p:nvSpPr>
        <p:spPr>
          <a:xfrm rot="19800000">
            <a:off x="6235269" y="4641112"/>
            <a:ext cx="365761" cy="13716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9B56BD-D16E-0421-EABF-9FC45DB193A0}"/>
              </a:ext>
            </a:extLst>
          </p:cNvPr>
          <p:cNvSpPr txBox="1"/>
          <p:nvPr/>
        </p:nvSpPr>
        <p:spPr>
          <a:xfrm>
            <a:off x="2562225" y="6041571"/>
            <a:ext cx="2200275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Обязательная (пауэрлифтинг)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D86639-192F-A0E5-39AD-0EFE0D47C8FE}"/>
              </a:ext>
            </a:extLst>
          </p:cNvPr>
          <p:cNvSpPr txBox="1"/>
          <p:nvPr/>
        </p:nvSpPr>
        <p:spPr>
          <a:xfrm>
            <a:off x="5608228" y="5909778"/>
            <a:ext cx="2795578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Техническая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(стабилизация движения)</a:t>
            </a:r>
          </a:p>
        </p:txBody>
      </p:sp>
    </p:spTree>
    <p:extLst>
      <p:ext uri="{BB962C8B-B14F-4D97-AF65-F5344CB8AC3E}">
        <p14:creationId xmlns:p14="http://schemas.microsoft.com/office/powerpoint/2010/main" val="2545981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AE4F497-7B1F-1392-3FC2-CE0A99E1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9114F-02CB-4FE0-AA12-FD285DB4E637}" type="datetime1">
              <a:rPr lang="ru-RU"/>
              <a:pPr/>
              <a:t>29.04.2025</a:t>
            </a:fld>
            <a:endParaRPr lang="en-US"/>
          </a:p>
        </p:txBody>
      </p:sp>
      <p:pic>
        <p:nvPicPr>
          <p:cNvPr id="6" name="Рисунок 5" descr="Изображение выглядит как рисунок, зарисовка, иллюстрация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5A85CBB6-09E5-6690-EC2F-0755379A416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30417" y="1088905"/>
            <a:ext cx="5768948" cy="54063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C63894-2389-B361-60D8-28AA79B331F6}"/>
              </a:ext>
            </a:extLst>
          </p:cNvPr>
          <p:cNvSpPr txBox="1"/>
          <p:nvPr/>
        </p:nvSpPr>
        <p:spPr>
          <a:xfrm>
            <a:off x="123825" y="1088905"/>
            <a:ext cx="4400550" cy="34739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Фаза подъема в жиме лежа требует четкой координации 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и </a:t>
            </a:r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правильного включения мышц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.</a:t>
            </a:r>
          </a:p>
          <a:p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Оптимальный диапазон углов</a:t>
            </a:r>
            <a:r>
              <a:rPr lang="ru-RU" sz="200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 сгибания:</a:t>
            </a:r>
            <a:endParaRPr lang="ru-RU" sz="2000" b="0" i="0" dirty="0">
              <a:solidFill>
                <a:schemeClr val="bg1"/>
              </a:solidFill>
              <a:highlight>
                <a:srgbClr val="00FFFF"/>
              </a:highlight>
              <a:latin typeface="Century Gothic"/>
              <a:ea typeface="system-ui"/>
              <a:cs typeface="system-ui"/>
            </a:endParaRPr>
          </a:p>
          <a:p>
            <a:pPr algn="l">
              <a:buFont typeface=""/>
              <a:buChar char="•"/>
            </a:pPr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 90÷100° в нижней точке,</a:t>
            </a:r>
          </a:p>
          <a:p>
            <a:pPr algn="l">
              <a:buFont typeface=""/>
              <a:buChar char="•"/>
            </a:pPr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 45–60° в средней точке,</a:t>
            </a:r>
          </a:p>
          <a:p>
            <a:pPr algn="l">
              <a:buFont typeface=""/>
              <a:buChar char="•"/>
            </a:pPr>
            <a:r>
              <a:rPr lang="ru-RU" sz="2000" b="0" i="0" dirty="0">
                <a:solidFill>
                  <a:schemeClr val="bg1"/>
                </a:solidFill>
                <a:highlight>
                  <a:srgbClr val="00FFFF"/>
                </a:highlight>
                <a:latin typeface="Century Gothic"/>
                <a:ea typeface="system-ui"/>
                <a:cs typeface="system-ui"/>
              </a:rPr>
              <a:t> 0–10° в верхней точке.</a:t>
            </a:r>
          </a:p>
          <a:p>
            <a:pPr>
              <a:buFont typeface=""/>
              <a:buChar char="•"/>
            </a:pPr>
            <a:endParaRPr lang="ru-RU" sz="2000" dirty="0">
              <a:latin typeface="Century Gothic"/>
            </a:endParaRPr>
          </a:p>
          <a:p>
            <a:pPr>
              <a:buFont typeface=""/>
              <a:buChar char="•"/>
            </a:pPr>
            <a:endParaRPr lang="ru-RU" sz="2000" dirty="0">
              <a:latin typeface="Century Gothic"/>
            </a:endParaRPr>
          </a:p>
          <a:p>
            <a:pPr>
              <a:buFont typeface=""/>
              <a:buChar char="•"/>
            </a:pPr>
            <a:endParaRPr lang="ru-RU" sz="2000" dirty="0">
              <a:latin typeface="Century Gothic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8C5753-18FC-1800-0DF8-AAAD7D46A6F8}"/>
              </a:ext>
            </a:extLst>
          </p:cNvPr>
          <p:cNvSpPr txBox="1"/>
          <p:nvPr/>
        </p:nvSpPr>
        <p:spPr>
          <a:xfrm>
            <a:off x="4630816" y="243402"/>
            <a:ext cx="2874884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/>
              <a:t>Фаза подъема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EB55BC-403F-8E93-7FFD-3863C83466E8}"/>
              </a:ext>
            </a:extLst>
          </p:cNvPr>
          <p:cNvSpPr txBox="1"/>
          <p:nvPr/>
        </p:nvSpPr>
        <p:spPr>
          <a:xfrm>
            <a:off x="218184" y="4087501"/>
            <a:ext cx="4691200" cy="22467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2000" dirty="0">
                <a:solidFill>
                  <a:schemeClr val="bg1"/>
                </a:solidFill>
              </a:rPr>
              <a:t>Фаза подъёма штанги в жиме лёжа — самая энергозатратная и технически сложная часть упражнения. Она начинается с нижней точки амплитуды и заканчивается в верхней точке, когда руки полностью выпрямлены</a:t>
            </a:r>
          </a:p>
        </p:txBody>
      </p:sp>
    </p:spTree>
    <p:extLst>
      <p:ext uri="{BB962C8B-B14F-4D97-AF65-F5344CB8AC3E}">
        <p14:creationId xmlns:p14="http://schemas.microsoft.com/office/powerpoint/2010/main" val="56058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7BB70E2-07D2-0968-F265-59ADE0D64878}"/>
              </a:ext>
            </a:extLst>
          </p:cNvPr>
          <p:cNvSpPr/>
          <p:nvPr/>
        </p:nvSpPr>
        <p:spPr>
          <a:xfrm>
            <a:off x="9227127" y="6109855"/>
            <a:ext cx="2202872" cy="429490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77C0A79D-6191-6E85-5D8C-06A9536B5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7998-E51A-4AE9-AEC5-6A3CDEB3AA09}" type="datetime1">
              <a:rPr lang="ru-RU"/>
              <a:pPr/>
              <a:t>29.04.2025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43B5C0-8E46-3CEF-962B-13B7CB8DA789}"/>
              </a:ext>
            </a:extLst>
          </p:cNvPr>
          <p:cNvSpPr txBox="1"/>
          <p:nvPr/>
        </p:nvSpPr>
        <p:spPr>
          <a:xfrm>
            <a:off x="4255698" y="280488"/>
            <a:ext cx="3680603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dirty="0"/>
              <a:t>Фаза завершения</a:t>
            </a:r>
          </a:p>
        </p:txBody>
      </p:sp>
      <p:pic>
        <p:nvPicPr>
          <p:cNvPr id="7" name="Рисунок 6" descr="Изображение выглядит как Фитнес, Тренажерное оборудование, Гимнастический зал, Тренировка с отягощениями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3F62CF81-AD9C-DB49-FD3D-7B7984F042B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91278" y="1822646"/>
            <a:ext cx="5914598" cy="35496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D628DF-84F2-E0C3-A6E4-0ED02A44D7EE}"/>
              </a:ext>
            </a:extLst>
          </p:cNvPr>
          <p:cNvSpPr txBox="1"/>
          <p:nvPr/>
        </p:nvSpPr>
        <p:spPr>
          <a:xfrm>
            <a:off x="323933" y="1007753"/>
            <a:ext cx="11694580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Century Gothic"/>
                <a:ea typeface="+mn-lt"/>
                <a:cs typeface="+mn-lt"/>
              </a:rPr>
              <a:t>Фаза завершения в жиме лежа — это заключительная часть упражнения, когда атлет доводит штангу до полного выпрямления рук и фиксирует её в верхней точке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88C03E-06F3-3BF8-689F-81D848425692}"/>
              </a:ext>
            </a:extLst>
          </p:cNvPr>
          <p:cNvSpPr txBox="1"/>
          <p:nvPr/>
        </p:nvSpPr>
        <p:spPr>
          <a:xfrm>
            <a:off x="323622" y="5479341"/>
            <a:ext cx="11573103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buFont typeface=""/>
              <a:buChar char="•"/>
            </a:pP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В начале фазы завершения (перед тем, как руки полностью выпрямляются): угол в локтевом суставе составляет примерно 30–45 градусов .</a:t>
            </a:r>
          </a:p>
          <a:p>
            <a:pPr algn="l">
              <a:buFont typeface=""/>
              <a:buChar char="•"/>
            </a:pP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В конечной точке (полностью выпрямленные руки): угол в локтевом суставе составляет 0 градусов .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43359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6B55E30-91B8-6731-1580-CB97CCD1B764}"/>
              </a:ext>
            </a:extLst>
          </p:cNvPr>
          <p:cNvSpPr/>
          <p:nvPr/>
        </p:nvSpPr>
        <p:spPr>
          <a:xfrm>
            <a:off x="9143999" y="5735781"/>
            <a:ext cx="2272145" cy="997527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70032A16-03E8-11D4-A161-D3CDCEA0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FF28E-8732-492E-8C30-B888A2F98CBA}" type="datetime1">
              <a:rPr lang="ru-RU"/>
              <a:pPr/>
              <a:t>29.04.2025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74C5B-8AB4-8332-3203-3D1549C5EEC4}"/>
              </a:ext>
            </a:extLst>
          </p:cNvPr>
          <p:cNvSpPr txBox="1"/>
          <p:nvPr/>
        </p:nvSpPr>
        <p:spPr>
          <a:xfrm>
            <a:off x="295193" y="1466849"/>
            <a:ext cx="5457907" cy="19389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Положение рук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 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 играет ключевую роль в распределении нагрузки на различные группы мышц,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 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 Ширина хвата и размещение рук на грифе могут существенно изменить биомеханику движения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4E61D5-E897-144C-AF91-E346868F3696}"/>
              </a:ext>
            </a:extLst>
          </p:cNvPr>
          <p:cNvSpPr txBox="1"/>
          <p:nvPr/>
        </p:nvSpPr>
        <p:spPr>
          <a:xfrm>
            <a:off x="1504950" y="335972"/>
            <a:ext cx="889635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dirty="0">
                <a:highlight>
                  <a:srgbClr val="0000FF"/>
                </a:highlight>
              </a:rPr>
              <a:t>Влияние положения рук и спины </a:t>
            </a:r>
            <a:endParaRPr lang="ru-RU" dirty="0">
              <a:highlight>
                <a:srgbClr val="0000FF"/>
              </a:highlight>
            </a:endParaRPr>
          </a:p>
          <a:p>
            <a:pPr algn="ctr"/>
            <a:r>
              <a:rPr lang="ru-RU" sz="2800" dirty="0">
                <a:highlight>
                  <a:srgbClr val="0000FF"/>
                </a:highlight>
              </a:rPr>
              <a:t>на технику выполнения жима лежа</a:t>
            </a:r>
            <a:endParaRPr lang="ru-RU" dirty="0">
              <a:highlight>
                <a:srgbClr val="0000FF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35417A-1C3B-954B-6315-E93AA5458316}"/>
              </a:ext>
            </a:extLst>
          </p:cNvPr>
          <p:cNvSpPr txBox="1"/>
          <p:nvPr/>
        </p:nvSpPr>
        <p:spPr>
          <a:xfrm>
            <a:off x="6286500" y="1614709"/>
            <a:ext cx="5609358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Положение спины в жиме лежа важную роль в эффективности выполнения упражнения. Правильное положение спины позволяет оптимизировать биомеханику движения</a:t>
            </a:r>
          </a:p>
        </p:txBody>
      </p:sp>
      <p:pic>
        <p:nvPicPr>
          <p:cNvPr id="9" name="Рисунок 8" descr="Изображение выглядит как зарисовка, Штриховая графика, рисунок, графическая вставка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6050596E-3580-DDCE-B9D4-90D4C88D18C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6142" y="3563561"/>
            <a:ext cx="5628409" cy="3170616"/>
          </a:xfrm>
          <a:prstGeom prst="rect">
            <a:avLst/>
          </a:prstGeom>
        </p:spPr>
      </p:pic>
      <p:pic>
        <p:nvPicPr>
          <p:cNvPr id="10" name="Рисунок 9" descr="Изображение выглядит как зарисовка, Штриховая графика, рисунок, диаграмма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278C87C8-4800-6866-3201-DD3E273A9B3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3562693"/>
            <a:ext cx="5799858" cy="317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60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C3CCF6B-7645-B0BC-C0A1-2F3C850C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0624-6DB6-45A1-B0B9-D505A1226C86}" type="datetime1">
              <a:rPr lang="ru-RU"/>
              <a:pPr/>
              <a:t>29.04.2025</a:t>
            </a:fld>
            <a:endParaRPr lang="en-US"/>
          </a:p>
        </p:txBody>
      </p:sp>
      <p:pic>
        <p:nvPicPr>
          <p:cNvPr id="5" name="Рисунок 4" descr="Изображение выглядит как Детское искусство, рисунок, зарисовка, графическая вставка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79F1CF96-BC11-0EE5-CA87-A8833792CB6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44319" y="2507892"/>
            <a:ext cx="4221077" cy="4169122"/>
          </a:xfrm>
          <a:prstGeom prst="rect">
            <a:avLst/>
          </a:prstGeom>
        </p:spPr>
      </p:pic>
      <p:pic>
        <p:nvPicPr>
          <p:cNvPr id="7" name="Рисунок 6" descr="Изображение выглядит как рисунок, графическая вставка, Детское искусство, зарисовка&#10;&#10;Содержимое, созданное ИИ, может быть неверным.">
            <a:extLst>
              <a:ext uri="{FF2B5EF4-FFF2-40B4-BE49-F238E27FC236}">
                <a16:creationId xmlns:a16="http://schemas.microsoft.com/office/drawing/2014/main" id="{E6F17D84-2906-F304-D976-1E430A03B34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26606" y="2498196"/>
            <a:ext cx="4217533" cy="416211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D6E2273-531F-5C15-C620-9F9F8104D276}"/>
              </a:ext>
            </a:extLst>
          </p:cNvPr>
          <p:cNvSpPr txBox="1"/>
          <p:nvPr/>
        </p:nvSpPr>
        <p:spPr>
          <a:xfrm>
            <a:off x="2587337" y="304799"/>
            <a:ext cx="7020789" cy="523220"/>
          </a:xfrm>
          <a:prstGeom prst="rect">
            <a:avLst/>
          </a:prstGeom>
          <a:solidFill>
            <a:srgbClr val="0202E4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>
                <a:latin typeface="Century Gothic"/>
                <a:ea typeface="system-ui"/>
                <a:cs typeface="system-ui"/>
              </a:rPr>
              <a:t>Ошибки</a:t>
            </a:r>
            <a:r>
              <a:rPr lang="ru-RU" sz="2800" b="0" i="0" dirty="0">
                <a:latin typeface="Century Gothic"/>
                <a:ea typeface="system-ui"/>
                <a:cs typeface="system-ui"/>
              </a:rPr>
              <a:t> </a:t>
            </a:r>
            <a:r>
              <a:rPr lang="ru-RU" sz="2800" dirty="0">
                <a:latin typeface="Century Gothic"/>
                <a:ea typeface="system-ui"/>
                <a:cs typeface="system-ui"/>
              </a:rPr>
              <a:t>при </a:t>
            </a:r>
            <a:r>
              <a:rPr lang="ru-RU" sz="2800" b="0" i="0" dirty="0">
                <a:latin typeface="Century Gothic"/>
                <a:ea typeface="system-ui"/>
                <a:cs typeface="system-ui"/>
              </a:rPr>
              <a:t>выполнении жима лежа</a:t>
            </a:r>
            <a:endParaRPr lang="ru-RU" sz="2800" dirty="0">
              <a:latin typeface="Century Gothic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DFD903-DEE3-872E-07CA-E0B5960CC3B7}"/>
              </a:ext>
            </a:extLst>
          </p:cNvPr>
          <p:cNvSpPr txBox="1"/>
          <p:nvPr/>
        </p:nvSpPr>
        <p:spPr>
          <a:xfrm>
            <a:off x="1095375" y="1085850"/>
            <a:ext cx="4516368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Неправильное положение </a:t>
            </a:r>
            <a:r>
              <a:rPr lang="ru-RU" sz="200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спины: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  <a:p>
            <a:pPr algn="ctr"/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Лопатки не сведены прогиб в пояснице отсутствует или чрезмерен.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6D9BDE-9B5C-52F2-C53F-7A1F86667D06}"/>
              </a:ext>
            </a:extLst>
          </p:cNvPr>
          <p:cNvSpPr txBox="1"/>
          <p:nvPr/>
        </p:nvSpPr>
        <p:spPr>
          <a:xfrm>
            <a:off x="6580257" y="1085849"/>
            <a:ext cx="4516368" cy="1323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Неправильное положение запястий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: Запястья согнуты или </a:t>
            </a:r>
            <a:r>
              <a:rPr lang="ru-RU" sz="2000" b="0" i="0" dirty="0" err="1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переразогнуты</a:t>
            </a:r>
            <a:r>
              <a:rPr lang="ru-RU" sz="2000" b="0" i="0" dirty="0">
                <a:solidFill>
                  <a:schemeClr val="bg1"/>
                </a:solidFill>
                <a:latin typeface="Century Gothic"/>
                <a:ea typeface="system-ui"/>
                <a:cs typeface="system-ui"/>
              </a:rPr>
              <a:t>, штанга давит на пальцы.</a:t>
            </a:r>
            <a:endParaRPr lang="ru-RU" sz="2000" dirty="0">
              <a:solidFill>
                <a:schemeClr val="bg1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602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550</Words>
  <Application>Microsoft Office PowerPoint</Application>
  <PresentationFormat>Широкоэкранный</PresentationFormat>
  <Paragraphs>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Century Gothic</vt:lpstr>
      <vt:lpstr>system-ui</vt:lpstr>
      <vt:lpstr>Wingdings 2</vt:lpstr>
      <vt:lpstr>Quotable</vt:lpstr>
      <vt:lpstr>Биомеханика жима лежа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Биомеханика жима лежа</dc:title>
  <dc:creator>ADM</dc:creator>
  <cp:lastModifiedBy>Анна Мотина</cp:lastModifiedBy>
  <cp:revision>459</cp:revision>
  <dcterms:created xsi:type="dcterms:W3CDTF">2025-04-14T18:23:57Z</dcterms:created>
  <dcterms:modified xsi:type="dcterms:W3CDTF">2025-04-29T14:18:09Z</dcterms:modified>
</cp:coreProperties>
</file>