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6" r:id="rId2"/>
    <p:sldId id="273" r:id="rId3"/>
    <p:sldId id="274" r:id="rId4"/>
    <p:sldId id="276" r:id="rId5"/>
    <p:sldId id="281" r:id="rId6"/>
    <p:sldId id="283" r:id="rId7"/>
    <p:sldId id="275" r:id="rId8"/>
    <p:sldId id="284" r:id="rId9"/>
    <p:sldId id="285" r:id="rId10"/>
    <p:sldId id="469" r:id="rId11"/>
    <p:sldId id="287" r:id="rId12"/>
    <p:sldId id="461" r:id="rId13"/>
    <p:sldId id="468" r:id="rId14"/>
    <p:sldId id="470" r:id="rId15"/>
    <p:sldId id="471" r:id="rId16"/>
    <p:sldId id="474" r:id="rId17"/>
    <p:sldId id="472" r:id="rId18"/>
    <p:sldId id="475" r:id="rId19"/>
    <p:sldId id="476" r:id="rId20"/>
    <p:sldId id="272" r:id="rId2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/>
    <p:restoredTop sz="94925"/>
  </p:normalViewPr>
  <p:slideViewPr>
    <p:cSldViewPr snapToGrid="0">
      <p:cViewPr>
        <p:scale>
          <a:sx n="116" d="100"/>
          <a:sy n="116" d="100"/>
        </p:scale>
        <p:origin x="56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4086AF0-AD3B-0F45-AF21-FB379D96CF14}" type="datetimeFigureOut">
              <a:rPr lang="ru-RU"/>
              <a:t>18.05.2025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E7F9ABA-2C2C-9740-BD54-64E1AC19CE04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2B9A422-A7A9-462D-A9C5-E3F68BC4D9A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9DE13EA-AB0C-4465-815D-7F98B09701E4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2B9A422-A7A9-462D-A9C5-E3F68BC4D9AB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2B9A422-A7A9-462D-A9C5-E3F68BC4D9A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4206875"/>
            <a:ext cx="12192000" cy="2651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/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90AF0CD-628E-5744-A14E-0E6F4E117595}" type="datetimeFigureOut">
              <a:rPr lang="en-US"/>
              <a:t>5/18/25</a:t>
            </a:fld>
            <a:endParaRPr lang="en-US" dirty="0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57EF8D-ED5A-2046-A638-68E82A9160F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579C1-C511-A34C-BB57-A21BAEE5A288}" type="datetimeFigureOut">
              <a:rPr lang="en-US"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915E4-7A9B-8748-A749-2416871B9C87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7108825" y="0"/>
            <a:ext cx="50831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7618413" y="6356350"/>
            <a:ext cx="2522537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06010A1-4A74-E34F-A2A8-F88685A9654D}" type="datetimeFigureOut">
              <a:rPr lang="en-US"/>
              <a:t>5/18/25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091A591-7BE4-4E43-82BE-864D788CB66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B4E78-5EDC-1945-A114-DF8AAD18F536}" type="datetimeFigureOut">
              <a:rPr lang="en-US"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417A-71D7-CC43-8E46-D79066A8984D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0"/>
            <a:ext cx="12192000" cy="42243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/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D1015-4D6B-2D46-A2FB-571860554F2E}" type="datetimeFigureOut">
              <a:rPr lang="en-US"/>
              <a:t>5/18/25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47408-BF63-5146-8F15-033E99E57382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3F456-E699-B54C-8B09-A34A8DB1F56E}" type="datetimeFigureOut">
              <a:rPr lang="en-US"/>
              <a:t>5/18/25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DE9DD-290A-9644-B3A2-FC383ABC22ED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03C94-A34F-0143-A1DC-01F08A640F7B}" type="datetimeFigureOut">
              <a:rPr lang="en-US"/>
              <a:t>5/18/25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1C1C-DF81-7449-864D-1B882C4E37A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C24FC-9A71-4D48-B35A-7F715E10D4D8}" type="datetimeFigureOut">
              <a:rPr lang="en-US"/>
              <a:t>5/18/25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8C6C0-228C-9E45-9595-5A0271A8C6CF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BC79-B3A5-5543-BC15-1626E591E8E3}" type="datetimeFigureOut">
              <a:rPr lang="en-US"/>
              <a:t>5/18/25</a:t>
            </a:fld>
            <a:endParaRPr lang="en-US" dirty="0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55D2E-F8CE-2248-9677-BAC9E1087C29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6D00-C26C-8747-89D7-7FB88EE650B0}" type="datetimeFigureOut">
              <a:rPr lang="en-US"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5314D-7A27-EE48-98B9-22D64DCF52D7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64037-F478-4C4B-8A26-196F8A8758BD}" type="datetimeFigureOut">
              <a:rPr lang="en-US"/>
              <a:t>5/18/25</a:t>
            </a:fld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8B366-3335-AD46-8C58-BF74264F9F02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22653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438" y="317500"/>
            <a:ext cx="10267950" cy="170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438" y="2587625"/>
            <a:ext cx="10267950" cy="3594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04038" y="6356350"/>
            <a:ext cx="3236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pc="5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9ABD7FE-6495-D147-AA8E-7FA9188343B1}" type="datetimeFigureOut">
              <a:rPr lang="en-US"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0438" y="6356350"/>
            <a:ext cx="5503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cap="all" spc="50" baseline="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96525" y="6356350"/>
            <a:ext cx="9318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46EDA1B-E86C-ED46-BAE8-AA40C4423B52}" type="slidenum">
              <a:rPr lang="en-US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600" kern="1200" cap="all" spc="12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600">
          <a:solidFill>
            <a:schemeClr val="bg1"/>
          </a:solidFill>
          <a:latin typeface="Franklin Gothic Demi Cond" panose="020B0603020102020204" pitchFamily="34" charset="0"/>
        </a:defRPr>
      </a:lvl9pPr>
    </p:titleStyle>
    <p:bodyStyle>
      <a:lvl1pPr algn="l" rtl="0" fontAlgn="base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defRPr sz="2600" kern="1200" spc="50">
          <a:solidFill>
            <a:schemeClr val="tx1"/>
          </a:solidFill>
          <a:latin typeface="+mn-lt"/>
          <a:ea typeface="+mn-ea"/>
          <a:cs typeface="+mn-cs"/>
        </a:defRPr>
      </a:lvl1pPr>
      <a:lvl2pPr marL="273050" indent="-273050" algn="l" rtl="0" fontAlgn="base">
        <a:lnSpc>
          <a:spcPct val="101000"/>
        </a:lnSpc>
        <a:spcBef>
          <a:spcPts val="400"/>
        </a:spcBef>
        <a:spcAft>
          <a:spcPts val="400"/>
        </a:spcAft>
        <a:buFont typeface="Wingdings" panose="05000000000000000000" pitchFamily="2" charset="2"/>
        <a:buChar char="§"/>
        <a:defRPr sz="2300" kern="1200" spc="50">
          <a:solidFill>
            <a:schemeClr val="tx1"/>
          </a:solidFill>
          <a:latin typeface="+mn-lt"/>
          <a:ea typeface="+mn-ea"/>
          <a:cs typeface="+mn-cs"/>
        </a:defRPr>
      </a:lvl2pPr>
      <a:lvl3pPr marL="273050" algn="l" rtl="0" fontAlgn="base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defRPr b="1" kern="1200" spc="5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273050" algn="l" rtl="0" fontAlgn="base">
        <a:lnSpc>
          <a:spcPct val="101000"/>
        </a:lnSpc>
        <a:spcBef>
          <a:spcPts val="400"/>
        </a:spcBef>
        <a:spcAft>
          <a:spcPts val="400"/>
        </a:spcAft>
        <a:buFont typeface="Wingdings" panose="05000000000000000000" pitchFamily="2" charset="2"/>
        <a:buChar char="§"/>
        <a:defRPr kern="1200" spc="50">
          <a:solidFill>
            <a:schemeClr val="tx1"/>
          </a:solidFill>
          <a:latin typeface="+mn-lt"/>
          <a:ea typeface="+mn-ea"/>
          <a:cs typeface="+mn-cs"/>
        </a:defRPr>
      </a:lvl4pPr>
      <a:lvl5pPr marL="593725" algn="l" rtl="0" fontAlgn="base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defRPr b="1" kern="1200" spc="5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dn.who.int/media/docs/default-source/gho-documents/global-health-estimates/ghe2019_yld_global_2000_2019c417f68b-841d-4a7a-9e5c-f087f9f86e48_4a694273-e334-4099-975e-8534ea25feb9.xlsx?sfvrsn=dac29788_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 descr="&quot;&quot;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2" name="Rectangle 1041" descr="&quot;&quot;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657725" y="736600"/>
            <a:ext cx="7534275" cy="538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2869" y="1986927"/>
            <a:ext cx="5927725" cy="249507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br>
              <a:rPr lang="ru-RU" sz="4800" dirty="0">
                <a:solidFill>
                  <a:schemeClr val="bg1"/>
                </a:solidFill>
              </a:rPr>
            </a:br>
            <a:r>
              <a:rPr lang="ru-RU" sz="4800" dirty="0">
                <a:solidFill>
                  <a:schemeClr val="bg1"/>
                </a:solidFill>
              </a:rPr>
              <a:t>Проект «Утреннее единство: Прогулки и зарядка для старшего поколения»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06626" y="4956355"/>
            <a:ext cx="5927725" cy="1057275"/>
          </a:xfrm>
        </p:spPr>
        <p:txBody>
          <a:bodyPr>
            <a:normAutofit/>
          </a:bodyPr>
          <a:lstStyle/>
          <a:p>
            <a:pPr algn="l" fontAlgn="auto">
              <a:lnSpc>
                <a:spcPct val="91000"/>
              </a:lnSpc>
              <a:defRPr/>
            </a:pPr>
            <a:r>
              <a:rPr lang="ru-RU" sz="1800" dirty="0"/>
              <a:t>Ильясова Карина</a:t>
            </a:r>
          </a:p>
          <a:p>
            <a:pPr algn="l" fontAlgn="auto">
              <a:lnSpc>
                <a:spcPct val="91000"/>
              </a:lnSpc>
              <a:defRPr/>
            </a:pPr>
            <a:r>
              <a:rPr lang="ru-RU" sz="1800" dirty="0"/>
              <a:t>Малахова Александра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7" y="930839"/>
            <a:ext cx="4606471" cy="46064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20">
            <a:extLst>
              <a:ext uri="{FF2B5EF4-FFF2-40B4-BE49-F238E27FC236}">
                <a16:creationId xmlns:a16="http://schemas.microsoft.com/office/drawing/2014/main" id="{060E3D9F-2F96-448A-E82F-8ADFED88E210}"/>
              </a:ext>
            </a:extLst>
          </p:cNvPr>
          <p:cNvSpPr/>
          <p:nvPr/>
        </p:nvSpPr>
        <p:spPr>
          <a:xfrm flipH="1">
            <a:off x="7108840" y="3692945"/>
            <a:ext cx="10873" cy="1459739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5" name="Line 16">
            <a:extLst>
              <a:ext uri="{FF2B5EF4-FFF2-40B4-BE49-F238E27FC236}">
                <a16:creationId xmlns:a16="http://schemas.microsoft.com/office/drawing/2014/main" id="{265B6AEE-6BD4-CF3F-702B-48248CA48823}"/>
              </a:ext>
            </a:extLst>
          </p:cNvPr>
          <p:cNvSpPr/>
          <p:nvPr/>
        </p:nvSpPr>
        <p:spPr>
          <a:xfrm>
            <a:off x="9630083" y="3286760"/>
            <a:ext cx="133676" cy="2601016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" name="Line 20"/>
          <p:cNvSpPr/>
          <p:nvPr/>
        </p:nvSpPr>
        <p:spPr>
          <a:xfrm flipH="1">
            <a:off x="9095966" y="3284220"/>
            <a:ext cx="120424" cy="156242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3" name="Line 20"/>
          <p:cNvSpPr/>
          <p:nvPr/>
        </p:nvSpPr>
        <p:spPr>
          <a:xfrm flipH="1">
            <a:off x="4769577" y="3262938"/>
            <a:ext cx="309780" cy="191675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6" name="Line 20"/>
          <p:cNvSpPr/>
          <p:nvPr/>
        </p:nvSpPr>
        <p:spPr>
          <a:xfrm>
            <a:off x="3102658" y="2681923"/>
            <a:ext cx="65087" cy="168173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7" name="Line 20"/>
          <p:cNvSpPr/>
          <p:nvPr/>
        </p:nvSpPr>
        <p:spPr>
          <a:xfrm flipH="1">
            <a:off x="2453699" y="2635885"/>
            <a:ext cx="325107" cy="279971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8" name="Oval 6"/>
          <p:cNvSpPr/>
          <p:nvPr/>
        </p:nvSpPr>
        <p:spPr>
          <a:xfrm>
            <a:off x="4704446" y="819468"/>
            <a:ext cx="3001962" cy="1082992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600" b="1" dirty="0">
                <a:solidFill>
                  <a:srgbClr val="000000"/>
                </a:solidFill>
                <a:latin typeface="Calibri" panose="020F0502020204030204" charset="0"/>
              </a:rPr>
              <a:t> </a:t>
            </a:r>
            <a:r>
              <a:rPr lang="ru-RU" altLang="ru-RU" sz="1100" b="1" dirty="0">
                <a:solidFill>
                  <a:srgbClr val="000000"/>
                </a:solidFill>
                <a:latin typeface="Calibri" panose="020F0502020204030204" charset="0"/>
              </a:rPr>
              <a:t>«Утреннее единство: </a:t>
            </a:r>
          </a:p>
          <a:p>
            <a:pPr algn="ctr" eaLnBrk="1" hangingPunct="1"/>
            <a:r>
              <a:rPr lang="ru-RU" altLang="ru-RU" sz="1100" b="1" dirty="0">
                <a:solidFill>
                  <a:srgbClr val="000000"/>
                </a:solidFill>
                <a:latin typeface="Calibri" panose="020F0502020204030204" charset="0"/>
              </a:rPr>
              <a:t>Прогулки и зарядка для старшего поколения»</a:t>
            </a:r>
            <a:endParaRPr lang="ru-RU" altLang="ru-RU" sz="2800" b="1" dirty="0">
              <a:solidFill>
                <a:srgbClr val="000000"/>
              </a:solidFill>
              <a:latin typeface="Calibri" panose="020F0502020204030204" charset="0"/>
            </a:endParaRPr>
          </a:p>
        </p:txBody>
      </p:sp>
      <p:sp>
        <p:nvSpPr>
          <p:cNvPr id="9" name="Oval 9"/>
          <p:cNvSpPr/>
          <p:nvPr/>
        </p:nvSpPr>
        <p:spPr>
          <a:xfrm>
            <a:off x="1599613" y="1819910"/>
            <a:ext cx="2907030" cy="86233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Разработать 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программу занятий утренней зарядки и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скандинавской ходьбы</a:t>
            </a:r>
          </a:p>
        </p:txBody>
      </p:sp>
      <p:sp>
        <p:nvSpPr>
          <p:cNvPr id="10" name="Oval 11"/>
          <p:cNvSpPr/>
          <p:nvPr/>
        </p:nvSpPr>
        <p:spPr>
          <a:xfrm>
            <a:off x="6355580" y="3021531"/>
            <a:ext cx="2053860" cy="67945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3. 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Организовать набор людей </a:t>
            </a:r>
          </a:p>
          <a:p>
            <a:pPr algn="ctr"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пожилого возраста 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200" dirty="0">
                <a:solidFill>
                  <a:srgbClr val="000000"/>
                </a:solidFill>
                <a:latin typeface="-apple-system"/>
              </a:rPr>
              <a:t> </a:t>
            </a:r>
          </a:p>
        </p:txBody>
      </p:sp>
      <p:sp>
        <p:nvSpPr>
          <p:cNvPr id="11" name="Oval 12"/>
          <p:cNvSpPr/>
          <p:nvPr/>
        </p:nvSpPr>
        <p:spPr>
          <a:xfrm>
            <a:off x="1727883" y="3004820"/>
            <a:ext cx="1925955" cy="121793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 Определить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этапы и план занятий,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адаптированных под людей 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пожилого возраста </a:t>
            </a:r>
          </a:p>
        </p:txBody>
      </p:sp>
      <p:sp>
        <p:nvSpPr>
          <p:cNvPr id="12" name="Oval 13"/>
          <p:cNvSpPr/>
          <p:nvPr/>
        </p:nvSpPr>
        <p:spPr>
          <a:xfrm>
            <a:off x="1599613" y="5435600"/>
            <a:ext cx="1747838" cy="132715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 Обеспечение 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необходимым 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спортивным инвентарем</a:t>
            </a:r>
          </a:p>
        </p:txBody>
      </p:sp>
      <p:sp>
        <p:nvSpPr>
          <p:cNvPr id="13" name="Oval 14"/>
          <p:cNvSpPr/>
          <p:nvPr/>
        </p:nvSpPr>
        <p:spPr>
          <a:xfrm>
            <a:off x="6301417" y="5152684"/>
            <a:ext cx="1954556" cy="914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</a:t>
            </a:r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Организовать регистрацию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 отбор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16"/>
          <p:cNvSpPr/>
          <p:nvPr/>
        </p:nvSpPr>
        <p:spPr>
          <a:xfrm flipH="1">
            <a:off x="3714796" y="1467117"/>
            <a:ext cx="1020917" cy="38962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5" name="Line 17"/>
          <p:cNvSpPr/>
          <p:nvPr/>
        </p:nvSpPr>
        <p:spPr>
          <a:xfrm flipH="1">
            <a:off x="5363452" y="1829435"/>
            <a:ext cx="63305" cy="500996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6" name="Line 18"/>
          <p:cNvSpPr/>
          <p:nvPr/>
        </p:nvSpPr>
        <p:spPr>
          <a:xfrm flipH="1">
            <a:off x="2355260" y="2658893"/>
            <a:ext cx="151233" cy="388471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7" name="Line 19"/>
          <p:cNvSpPr/>
          <p:nvPr/>
        </p:nvSpPr>
        <p:spPr>
          <a:xfrm>
            <a:off x="7706408" y="1467117"/>
            <a:ext cx="1241230" cy="82523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8" name="Line 20"/>
          <p:cNvSpPr/>
          <p:nvPr/>
        </p:nvSpPr>
        <p:spPr>
          <a:xfrm>
            <a:off x="7320088" y="3713516"/>
            <a:ext cx="10034" cy="44765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9" name="Овал 1"/>
          <p:cNvSpPr/>
          <p:nvPr/>
        </p:nvSpPr>
        <p:spPr>
          <a:xfrm>
            <a:off x="8393478" y="2205990"/>
            <a:ext cx="2094865" cy="107696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/>
          <a:p>
            <a:pPr algn="ctr"/>
            <a:endParaRPr lang="ru-RU" altLang="ru-RU">
              <a:solidFill>
                <a:srgbClr val="FFFFFF"/>
              </a:solidFill>
              <a:latin typeface="Calibri" panose="020F0502020204030204" charset="0"/>
            </a:endParaRPr>
          </a:p>
        </p:txBody>
      </p:sp>
      <p:sp>
        <p:nvSpPr>
          <p:cNvPr id="20" name="Oval 11"/>
          <p:cNvSpPr/>
          <p:nvPr/>
        </p:nvSpPr>
        <p:spPr>
          <a:xfrm>
            <a:off x="8233458" y="3726815"/>
            <a:ext cx="2282825" cy="914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Организация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</a:t>
            </a:r>
          </a:p>
          <a:p>
            <a:pPr algn="ctr" eaLnBrk="1" hangingPunct="1"/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11"/>
          <p:cNvSpPr/>
          <p:nvPr/>
        </p:nvSpPr>
        <p:spPr>
          <a:xfrm>
            <a:off x="8327083" y="4824624"/>
            <a:ext cx="2162175" cy="914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Начать проведение занятий</a:t>
            </a:r>
          </a:p>
        </p:txBody>
      </p:sp>
      <p:sp>
        <p:nvSpPr>
          <p:cNvPr id="23" name="Line 16"/>
          <p:cNvSpPr/>
          <p:nvPr/>
        </p:nvSpPr>
        <p:spPr>
          <a:xfrm>
            <a:off x="6928419" y="1840865"/>
            <a:ext cx="290898" cy="1180666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4" name="Line 16"/>
          <p:cNvSpPr/>
          <p:nvPr/>
        </p:nvSpPr>
        <p:spPr>
          <a:xfrm>
            <a:off x="5331277" y="3286760"/>
            <a:ext cx="14909" cy="2905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5" name="Oval 12"/>
          <p:cNvSpPr/>
          <p:nvPr/>
        </p:nvSpPr>
        <p:spPr>
          <a:xfrm>
            <a:off x="1580246" y="4265295"/>
            <a:ext cx="2063750" cy="914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 Оборудование 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специализированных мест 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тренировок</a:t>
            </a:r>
          </a:p>
          <a:p>
            <a:pPr algn="ctr" eaLnBrk="1" hangingPunct="1"/>
            <a:r>
              <a:rPr lang="ru-RU" altLang="ru-RU" sz="1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(площадки, залы).</a:t>
            </a:r>
          </a:p>
        </p:txBody>
      </p:sp>
      <p:sp>
        <p:nvSpPr>
          <p:cNvPr id="27" name="TextBox 15"/>
          <p:cNvSpPr txBox="1"/>
          <p:nvPr/>
        </p:nvSpPr>
        <p:spPr>
          <a:xfrm>
            <a:off x="8575406" y="2422525"/>
            <a:ext cx="1819910" cy="9906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algn="ctr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Осуществить занятия утренней зарядки и скандинавской ходьбы</a:t>
            </a:r>
          </a:p>
        </p:txBody>
      </p:sp>
      <p:sp>
        <p:nvSpPr>
          <p:cNvPr id="28" name="Oval 11"/>
          <p:cNvSpPr/>
          <p:nvPr/>
        </p:nvSpPr>
        <p:spPr>
          <a:xfrm>
            <a:off x="4114484" y="2348220"/>
            <a:ext cx="2470150" cy="9318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Подобрать квалифицированных </a:t>
            </a: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тренеров </a:t>
            </a:r>
            <a:r>
              <a:rPr lang="ru-RU" altLang="ru-RU" sz="1200" dirty="0">
                <a:solidFill>
                  <a:srgbClr val="000000"/>
                </a:solidFill>
                <a:latin typeface="-apple-system"/>
                <a:sym typeface="+mn-ea"/>
              </a:rPr>
              <a:t> </a:t>
            </a: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11"/>
          <p:cNvSpPr/>
          <p:nvPr/>
        </p:nvSpPr>
        <p:spPr>
          <a:xfrm>
            <a:off x="3821533" y="5171211"/>
            <a:ext cx="2499995" cy="165354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2.2. Повысить квалификацию</a:t>
            </a:r>
            <a:b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тренеров (Для работы с "одинокими"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пенсионерами)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 также провести лекцию о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Оказанию первой помощи</a:t>
            </a:r>
            <a:b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Поиск спонсоров и партнеров для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финансирования проекта.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11"/>
          <p:cNvSpPr/>
          <p:nvPr/>
        </p:nvSpPr>
        <p:spPr>
          <a:xfrm>
            <a:off x="3944302" y="3595062"/>
            <a:ext cx="2455545" cy="1251585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2.1. Набор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квалифицированных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тренеров, прошедших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специальные психологические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курсы для работы 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 пенсионерами</a:t>
            </a:r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-apple-system"/>
              </a:rPr>
              <a:t>.</a:t>
            </a:r>
          </a:p>
        </p:txBody>
      </p:sp>
      <p:sp>
        <p:nvSpPr>
          <p:cNvPr id="31" name="Line 16"/>
          <p:cNvSpPr/>
          <p:nvPr/>
        </p:nvSpPr>
        <p:spPr>
          <a:xfrm flipH="1">
            <a:off x="9418834" y="3286760"/>
            <a:ext cx="0" cy="44005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32" name="Заголовок 1"/>
          <p:cNvSpPr txBox="1"/>
          <p:nvPr/>
        </p:nvSpPr>
        <p:spPr>
          <a:xfrm>
            <a:off x="263451" y="177180"/>
            <a:ext cx="11665097" cy="64764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«Дерево» целей</a:t>
            </a:r>
          </a:p>
        </p:txBody>
      </p:sp>
      <p:sp>
        <p:nvSpPr>
          <p:cNvPr id="4" name="Oval 11">
            <a:extLst>
              <a:ext uri="{FF2B5EF4-FFF2-40B4-BE49-F238E27FC236}">
                <a16:creationId xmlns:a16="http://schemas.microsoft.com/office/drawing/2014/main" id="{1E84816C-DFA2-5064-33DC-A8158065CE15}"/>
              </a:ext>
            </a:extLst>
          </p:cNvPr>
          <p:cNvSpPr/>
          <p:nvPr/>
        </p:nvSpPr>
        <p:spPr>
          <a:xfrm>
            <a:off x="8158172" y="5887776"/>
            <a:ext cx="2499995" cy="914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4.3.Улучшение социальной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через взаимодействие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участниками и тренерами.</a:t>
            </a:r>
          </a:p>
        </p:txBody>
      </p:sp>
      <p:sp>
        <p:nvSpPr>
          <p:cNvPr id="22" name="Oval 11">
            <a:extLst>
              <a:ext uri="{FF2B5EF4-FFF2-40B4-BE49-F238E27FC236}">
                <a16:creationId xmlns:a16="http://schemas.microsoft.com/office/drawing/2014/main" id="{DBC2D71A-492B-62CF-EF39-D6CAB000E8A0}"/>
              </a:ext>
            </a:extLst>
          </p:cNvPr>
          <p:cNvSpPr/>
          <p:nvPr/>
        </p:nvSpPr>
        <p:spPr>
          <a:xfrm>
            <a:off x="6390884" y="4161173"/>
            <a:ext cx="1757912" cy="807434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Организация 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</a:t>
            </a:r>
          </a:p>
          <a:p>
            <a:pPr algn="ctr" eaLnBrk="1" hangingPunct="1"/>
            <a:r>
              <a:rPr lang="ru-RU" altLang="ru-RU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</a:t>
            </a:r>
          </a:p>
          <a:p>
            <a:pPr algn="ctr" eaLnBrk="1" hangingPunct="1"/>
            <a:endParaRPr lang="ru-RU" altLang="ru-RU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59" y="2633923"/>
            <a:ext cx="8079390" cy="3594100"/>
          </a:xfrm>
        </p:spPr>
        <p:txBody>
          <a:bodyPr>
            <a:normAutofit fontScale="8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altLang="en-US" dirty="0"/>
              <a:t>Создать необходимые материальные условия для проведения занятий;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Разработать программу и тактику занятий;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Сформировать команду из тренерского состава и наставников для реализации мероприятия;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Организовать открытие набора секции для привлечения пенсионеров;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Осуществить занятия утренней зарядки и скандинавской ходьбы с обеспечением психологической поддержки для участников.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749" y="2628480"/>
            <a:ext cx="3599543" cy="359954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9" name="Таблица 14338"/>
          <p:cNvGraphicFramePr/>
          <p:nvPr>
            <p:custDataLst>
              <p:tags r:id="rId1"/>
            </p:custDataLst>
          </p:nvPr>
        </p:nvGraphicFramePr>
        <p:xfrm>
          <a:off x="1553845" y="694055"/>
          <a:ext cx="9307195" cy="6278245"/>
        </p:xfrm>
        <a:graphic>
          <a:graphicData uri="http://schemas.openxmlformats.org/drawingml/2006/table">
            <a:tbl>
              <a:tblPr/>
              <a:tblGrid>
                <a:gridCol w="658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1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1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298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</a:p>
                  </a:txBody>
                  <a:tcPr marT="45693" marB="4569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</a:p>
                  </a:txBody>
                  <a:tcPr marT="45693" marB="4569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</a:t>
                      </a:r>
                    </a:p>
                    <a:p>
                      <a:pPr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исполнители</a:t>
                      </a:r>
                    </a:p>
                  </a:txBody>
                  <a:tcPr marT="45693" marB="4569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</a:p>
                  </a:txBody>
                  <a:tcPr marT="45693" marB="4569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565">
                <a:tc gridSpan="4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spcBef>
                          <a:spcPct val="20000"/>
                        </a:spcBef>
                        <a:buNone/>
                      </a:pPr>
                      <a:endParaRPr lang="ru-RU" altLang="ru-RU"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93" marB="4569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700">
                <a:tc gridSpan="4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spcBef>
                          <a:spcPct val="20000"/>
                        </a:spcBef>
                        <a:buNone/>
                      </a:pPr>
                      <a:endParaRPr lang="ru-RU" alt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93" marB="4569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355" name="Таблица 14354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08132909"/>
              </p:ext>
            </p:extLst>
          </p:nvPr>
        </p:nvGraphicFramePr>
        <p:xfrm>
          <a:off x="1553845" y="1475105"/>
          <a:ext cx="9306560" cy="4358640"/>
        </p:xfrm>
        <a:graphic>
          <a:graphicData uri="http://schemas.openxmlformats.org/drawingml/2006/table">
            <a:tbl>
              <a:tblPr/>
              <a:tblGrid>
                <a:gridCol w="636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1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3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80">
                <a:tc gridSpan="4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1. Создать необходимые материальные условия для проведения занятий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16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помещения</a:t>
                      </a:r>
                    </a:p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мебели: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Скамейки;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Спортивные коврики;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Спортивные резинки;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Треккинговые</a:t>
                      </a: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палки;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инвентарь</a:t>
                      </a:r>
                    </a:p>
                    <a:p>
                      <a:pPr eaLnBrk="1" hangingPunct="1">
                        <a:buChar char="-"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Бейджик (пропуск)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Авторы проекта,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организаторы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15-17 май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Обеспечить доступ к необходимым ресурсам для участников и персонала - браслет (пропуск)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Авторы проекта,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организаторы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15-17 май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 gridSpan="4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2. </a:t>
                      </a:r>
                      <a:r>
                        <a:rPr lang="en-US" alt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Разработать</a:t>
                      </a:r>
                      <a:r>
                        <a:rPr lang="en-US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программу</a:t>
                      </a:r>
                      <a:r>
                        <a:rPr lang="en-US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тактику</a:t>
                      </a:r>
                      <a:r>
                        <a:rPr lang="en-US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занятий</a:t>
                      </a:r>
                      <a:r>
                        <a:rPr lang="ru-RU" altLang="ru-RU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обязательную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программу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преподавания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разделом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организаторов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проектов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чтобы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их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профессиональный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20-23 май 2024г.</a:t>
                      </a:r>
                    </a:p>
                  </a:txBody>
                  <a:tcPr marT="45716" marB="4571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384" name="Таблица 14383"/>
          <p:cNvGraphicFramePr/>
          <p:nvPr>
            <p:custDataLst>
              <p:tags r:id="rId3"/>
            </p:custDataLst>
          </p:nvPr>
        </p:nvGraphicFramePr>
        <p:xfrm>
          <a:off x="1564005" y="5833745"/>
          <a:ext cx="9244330" cy="1030146"/>
        </p:xfrm>
        <a:graphic>
          <a:graphicData uri="http://schemas.openxmlformats.org/drawingml/2006/table">
            <a:tbl>
              <a:tblPr/>
              <a:tblGrid>
                <a:gridCol w="62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0146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Подобрать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материалы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пособия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помогут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сотрудникам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квалификацию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оказанию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первой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20- 25 май 2024г.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 txBox="1"/>
          <p:nvPr/>
        </p:nvSpPr>
        <p:spPr>
          <a:xfrm>
            <a:off x="263451" y="177180"/>
            <a:ext cx="11665097" cy="64764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План деятельности по проекту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Группа 15361"/>
          <p:cNvGrpSpPr/>
          <p:nvPr/>
        </p:nvGrpSpPr>
        <p:grpSpPr>
          <a:xfrm>
            <a:off x="1139190" y="28575"/>
            <a:ext cx="9958705" cy="3399790"/>
            <a:chOff x="0" y="18"/>
            <a:chExt cx="5760" cy="2017"/>
          </a:xfrm>
        </p:grpSpPr>
        <p:sp>
          <p:nvSpPr>
            <p:cNvPr id="15363" name="Прямоугольник 15362"/>
            <p:cNvSpPr/>
            <p:nvPr/>
          </p:nvSpPr>
          <p:spPr>
            <a:xfrm>
              <a:off x="0" y="18"/>
              <a:ext cx="5760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sz="20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 3. Сформировать команду тренерского состава и наставников для реализации мероприятий</a:t>
              </a:r>
            </a:p>
          </p:txBody>
        </p:sp>
        <p:sp>
          <p:nvSpPr>
            <p:cNvPr id="15364" name="Прямоугольник 15363"/>
            <p:cNvSpPr/>
            <p:nvPr/>
          </p:nvSpPr>
          <p:spPr>
            <a:xfrm>
              <a:off x="0" y="460"/>
              <a:ext cx="397" cy="44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sz="2000" dirty="0">
                  <a:solidFill>
                    <a:srgbClr val="000000"/>
                  </a:solidFill>
                  <a:latin typeface="Calibri" panose="020F0502020204030204" charset="0"/>
                </a:rPr>
                <a:t>3.1.</a:t>
              </a:r>
            </a:p>
          </p:txBody>
        </p:sp>
        <p:sp>
          <p:nvSpPr>
            <p:cNvPr id="15365" name="Прямоугольник 15364"/>
            <p:cNvSpPr/>
            <p:nvPr/>
          </p:nvSpPr>
          <p:spPr>
            <a:xfrm>
              <a:off x="397" y="460"/>
              <a:ext cx="3174" cy="44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Провести набор и отбор квалифицированного тренерского состава</a:t>
              </a:r>
            </a:p>
          </p:txBody>
        </p:sp>
        <p:sp>
          <p:nvSpPr>
            <p:cNvPr id="15366" name="Прямоугольник 15365"/>
            <p:cNvSpPr/>
            <p:nvPr/>
          </p:nvSpPr>
          <p:spPr>
            <a:xfrm>
              <a:off x="3571" y="460"/>
              <a:ext cx="1196" cy="44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>
                <a:buNone/>
              </a:pPr>
              <a:r>
                <a:rPr lang="ru-RU" altLang="ru-RU" sz="1600">
                  <a:solidFill>
                    <a:srgbClr val="000000"/>
                  </a:solidFill>
                  <a:latin typeface="Calibri" panose="020F0502020204030204" charset="0"/>
                  <a:sym typeface="+mn-ea"/>
                </a:rPr>
                <a:t>специалист по подбору персонала</a:t>
              </a:r>
              <a:endParaRPr lang="ru-RU" altLang="ru-RU" sz="1600" dirty="0">
                <a:solidFill>
                  <a:srgbClr val="000000"/>
                </a:solidFill>
                <a:latin typeface="Calibri" panose="020F0502020204030204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5367" name="Прямоугольник 15366"/>
            <p:cNvSpPr/>
            <p:nvPr/>
          </p:nvSpPr>
          <p:spPr>
            <a:xfrm>
              <a:off x="4761" y="460"/>
              <a:ext cx="999" cy="44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25-30 май</a:t>
              </a:r>
            </a:p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2024г.</a:t>
              </a:r>
            </a:p>
          </p:txBody>
        </p:sp>
        <p:sp>
          <p:nvSpPr>
            <p:cNvPr id="15368" name="Прямоугольник 15367"/>
            <p:cNvSpPr/>
            <p:nvPr/>
          </p:nvSpPr>
          <p:spPr>
            <a:xfrm>
              <a:off x="0" y="901"/>
              <a:ext cx="397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sz="2000">
                  <a:solidFill>
                    <a:srgbClr val="000000"/>
                  </a:solidFill>
                  <a:latin typeface="Calibri" panose="020F0502020204030204" charset="0"/>
                </a:rPr>
                <a:t>3.2.</a:t>
              </a:r>
            </a:p>
          </p:txBody>
        </p:sp>
        <p:sp>
          <p:nvSpPr>
            <p:cNvPr id="15369" name="Прямоугольник 15368"/>
            <p:cNvSpPr/>
            <p:nvPr/>
          </p:nvSpPr>
          <p:spPr>
            <a:xfrm>
              <a:off x="397" y="901"/>
              <a:ext cx="3174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Составить график и план работы команды</a:t>
              </a:r>
            </a:p>
          </p:txBody>
        </p:sp>
        <p:sp>
          <p:nvSpPr>
            <p:cNvPr id="15370" name="Прямоугольник 15369"/>
            <p:cNvSpPr/>
            <p:nvPr/>
          </p:nvSpPr>
          <p:spPr>
            <a:xfrm>
              <a:off x="3571" y="901"/>
              <a:ext cx="1190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Методист</a:t>
              </a:r>
            </a:p>
          </p:txBody>
        </p:sp>
        <p:sp>
          <p:nvSpPr>
            <p:cNvPr id="15371" name="Прямоугольник 15370"/>
            <p:cNvSpPr/>
            <p:nvPr/>
          </p:nvSpPr>
          <p:spPr>
            <a:xfrm>
              <a:off x="4761" y="901"/>
              <a:ext cx="999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1-5 июнь</a:t>
              </a:r>
            </a:p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2024г.</a:t>
              </a:r>
            </a:p>
          </p:txBody>
        </p:sp>
        <p:sp>
          <p:nvSpPr>
            <p:cNvPr id="15372" name="Прямоугольник 15371"/>
            <p:cNvSpPr/>
            <p:nvPr/>
          </p:nvSpPr>
          <p:spPr>
            <a:xfrm>
              <a:off x="0" y="1343"/>
              <a:ext cx="5760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 4. Организовать открытие набора секции для привлечения пенсионеров</a:t>
              </a:r>
            </a:p>
          </p:txBody>
        </p:sp>
        <p:sp>
          <p:nvSpPr>
            <p:cNvPr id="15373" name="Прямоугольник 15372"/>
            <p:cNvSpPr/>
            <p:nvPr/>
          </p:nvSpPr>
          <p:spPr>
            <a:xfrm>
              <a:off x="0" y="1593"/>
              <a:ext cx="397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ru-RU" altLang="ru-RU" sz="2000">
                  <a:solidFill>
                    <a:srgbClr val="000000"/>
                  </a:solidFill>
                  <a:latin typeface="Calibri" panose="020F0502020204030204" charset="0"/>
                </a:rPr>
                <a:t>4.1</a:t>
              </a:r>
            </a:p>
          </p:txBody>
        </p:sp>
        <p:sp>
          <p:nvSpPr>
            <p:cNvPr id="15374" name="Прямоугольник 15373"/>
            <p:cNvSpPr/>
            <p:nvPr/>
          </p:nvSpPr>
          <p:spPr>
            <a:xfrm>
              <a:off x="391" y="1563"/>
              <a:ext cx="3140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eaLnBrk="1" hangingPunct="1"/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Развесить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объявления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бесплатной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спортивной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секции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пенсионеров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поликлиниках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магазинах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дома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чтобы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привлечь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их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пробное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занятие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5375" name="Прямоугольник 15374"/>
            <p:cNvSpPr/>
            <p:nvPr/>
          </p:nvSpPr>
          <p:spPr>
            <a:xfrm>
              <a:off x="3571" y="1593"/>
              <a:ext cx="1190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Промоутеры</a:t>
              </a:r>
            </a:p>
          </p:txBody>
        </p:sp>
        <p:sp>
          <p:nvSpPr>
            <p:cNvPr id="15376" name="Прямоугольник 15375"/>
            <p:cNvSpPr/>
            <p:nvPr/>
          </p:nvSpPr>
          <p:spPr>
            <a:xfrm>
              <a:off x="4761" y="1593"/>
              <a:ext cx="999" cy="44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tIns="45716" bIns="45716"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5-15 июнь</a:t>
              </a:r>
            </a:p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2024г.</a:t>
              </a:r>
            </a:p>
          </p:txBody>
        </p:sp>
        <p:sp>
          <p:nvSpPr>
            <p:cNvPr id="15377" name="Прямое соединение 15376"/>
            <p:cNvSpPr/>
            <p:nvPr/>
          </p:nvSpPr>
          <p:spPr>
            <a:xfrm>
              <a:off x="0" y="18"/>
              <a:ext cx="5760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78" name="Прямое соединение 15377"/>
            <p:cNvSpPr/>
            <p:nvPr/>
          </p:nvSpPr>
          <p:spPr>
            <a:xfrm>
              <a:off x="0" y="460"/>
              <a:ext cx="576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79" name="Прямое соединение 15378"/>
            <p:cNvSpPr/>
            <p:nvPr/>
          </p:nvSpPr>
          <p:spPr>
            <a:xfrm>
              <a:off x="0" y="901"/>
              <a:ext cx="576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0" name="Прямое соединение 15379"/>
            <p:cNvSpPr/>
            <p:nvPr/>
          </p:nvSpPr>
          <p:spPr>
            <a:xfrm>
              <a:off x="0" y="1343"/>
              <a:ext cx="576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1" name="Прямое соединение 15380"/>
            <p:cNvSpPr/>
            <p:nvPr/>
          </p:nvSpPr>
          <p:spPr>
            <a:xfrm>
              <a:off x="0" y="1593"/>
              <a:ext cx="576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2" name="Прямое соединение 15381"/>
            <p:cNvSpPr/>
            <p:nvPr/>
          </p:nvSpPr>
          <p:spPr>
            <a:xfrm>
              <a:off x="0" y="2035"/>
              <a:ext cx="5760" cy="0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3" name="Прямое соединение 15382"/>
            <p:cNvSpPr/>
            <p:nvPr/>
          </p:nvSpPr>
          <p:spPr>
            <a:xfrm>
              <a:off x="0" y="18"/>
              <a:ext cx="0" cy="2017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4" name="Прямое соединение 15383"/>
            <p:cNvSpPr/>
            <p:nvPr/>
          </p:nvSpPr>
          <p:spPr>
            <a:xfrm>
              <a:off x="397" y="460"/>
              <a:ext cx="0" cy="883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5" name="Прямое соединение 15384"/>
            <p:cNvSpPr/>
            <p:nvPr/>
          </p:nvSpPr>
          <p:spPr>
            <a:xfrm>
              <a:off x="397" y="1593"/>
              <a:ext cx="0" cy="44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6" name="Прямое соединение 15385"/>
            <p:cNvSpPr/>
            <p:nvPr/>
          </p:nvSpPr>
          <p:spPr>
            <a:xfrm>
              <a:off x="3571" y="460"/>
              <a:ext cx="0" cy="883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7" name="Прямое соединение 15386"/>
            <p:cNvSpPr/>
            <p:nvPr/>
          </p:nvSpPr>
          <p:spPr>
            <a:xfrm>
              <a:off x="3571" y="1593"/>
              <a:ext cx="0" cy="44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8" name="Прямое соединение 15387"/>
            <p:cNvSpPr/>
            <p:nvPr/>
          </p:nvSpPr>
          <p:spPr>
            <a:xfrm>
              <a:off x="4761" y="460"/>
              <a:ext cx="0" cy="883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89" name="Прямое соединение 15388"/>
            <p:cNvSpPr/>
            <p:nvPr/>
          </p:nvSpPr>
          <p:spPr>
            <a:xfrm>
              <a:off x="4761" y="1593"/>
              <a:ext cx="0" cy="44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90" name="Прямое соединение 15389"/>
            <p:cNvSpPr/>
            <p:nvPr/>
          </p:nvSpPr>
          <p:spPr>
            <a:xfrm>
              <a:off x="5760" y="18"/>
              <a:ext cx="0" cy="2017"/>
            </a:xfrm>
            <a:prstGeom prst="line">
              <a:avLst/>
            </a:prstGeom>
            <a:ln w="127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grpSp>
        <p:nvGrpSpPr>
          <p:cNvPr id="15391" name="Группа 15390"/>
          <p:cNvGrpSpPr/>
          <p:nvPr/>
        </p:nvGrpSpPr>
        <p:grpSpPr>
          <a:xfrm>
            <a:off x="1139190" y="3428365"/>
            <a:ext cx="9958705" cy="3431540"/>
            <a:chOff x="0" y="2035"/>
            <a:chExt cx="5760" cy="2285"/>
          </a:xfrm>
        </p:grpSpPr>
        <p:sp>
          <p:nvSpPr>
            <p:cNvPr id="15392" name="Прямоугольник 15391"/>
            <p:cNvSpPr/>
            <p:nvPr/>
          </p:nvSpPr>
          <p:spPr>
            <a:xfrm>
              <a:off x="0" y="2035"/>
              <a:ext cx="395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4.2</a:t>
              </a:r>
            </a:p>
          </p:txBody>
        </p:sp>
        <p:sp>
          <p:nvSpPr>
            <p:cNvPr id="15393" name="Прямоугольник 15392"/>
            <p:cNvSpPr/>
            <p:nvPr/>
          </p:nvSpPr>
          <p:spPr>
            <a:xfrm>
              <a:off x="395" y="2035"/>
              <a:ext cx="3179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>
                <a:buNone/>
              </a:pPr>
              <a:r>
                <a:rPr lang="ru-RU" altLang="ru-RU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Создание группы участников для посещения культурных мероприятий</a:t>
              </a:r>
              <a:endPara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94" name="Прямоугольник 15393"/>
            <p:cNvSpPr/>
            <p:nvPr/>
          </p:nvSpPr>
          <p:spPr>
            <a:xfrm>
              <a:off x="3574" y="2035"/>
              <a:ext cx="1193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Тренер(студент-практикант)</a:t>
              </a:r>
            </a:p>
          </p:txBody>
        </p:sp>
        <p:sp>
          <p:nvSpPr>
            <p:cNvPr id="15395" name="Прямоугольник 15394"/>
            <p:cNvSpPr/>
            <p:nvPr/>
          </p:nvSpPr>
          <p:spPr>
            <a:xfrm>
              <a:off x="4767" y="2035"/>
              <a:ext cx="993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15-25 июнь 2024г.</a:t>
              </a:r>
            </a:p>
          </p:txBody>
        </p:sp>
        <p:sp>
          <p:nvSpPr>
            <p:cNvPr id="15396" name="Прямоугольник 15395"/>
            <p:cNvSpPr/>
            <p:nvPr/>
          </p:nvSpPr>
          <p:spPr>
            <a:xfrm>
              <a:off x="0" y="2611"/>
              <a:ext cx="5760" cy="441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 5. Осуществить занятия утренней зарядки и скандинавской ходьбы с обеспечением психологической поддержки для участников</a:t>
              </a:r>
            </a:p>
            <a:p>
              <a:pPr eaLnBrk="1" hangingPunct="1"/>
              <a:endPara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/>
              <a:endPara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97" name="Прямоугольник 15396"/>
            <p:cNvSpPr/>
            <p:nvPr/>
          </p:nvSpPr>
          <p:spPr>
            <a:xfrm>
              <a:off x="0" y="3052"/>
              <a:ext cx="395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5.1</a:t>
              </a:r>
            </a:p>
          </p:txBody>
        </p:sp>
        <p:sp>
          <p:nvSpPr>
            <p:cNvPr id="15398" name="Прямоугольник 15397"/>
            <p:cNvSpPr/>
            <p:nvPr/>
          </p:nvSpPr>
          <p:spPr>
            <a:xfrm>
              <a:off x="395" y="3052"/>
              <a:ext cx="3179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endParaRPr lang="ru-RU" altLang="ru-RU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5399" name="Прямоугольник 15398"/>
            <p:cNvSpPr/>
            <p:nvPr/>
          </p:nvSpPr>
          <p:spPr>
            <a:xfrm>
              <a:off x="3574" y="3052"/>
              <a:ext cx="1193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Тренер(студент-практикант)</a:t>
              </a:r>
            </a:p>
          </p:txBody>
        </p:sp>
        <p:sp>
          <p:nvSpPr>
            <p:cNvPr id="15400" name="Прямоугольник 15399"/>
            <p:cNvSpPr/>
            <p:nvPr/>
          </p:nvSpPr>
          <p:spPr>
            <a:xfrm>
              <a:off x="4767" y="3052"/>
              <a:ext cx="993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25-10 июль 2024г.</a:t>
              </a:r>
            </a:p>
          </p:txBody>
        </p:sp>
        <p:sp>
          <p:nvSpPr>
            <p:cNvPr id="15401" name="Прямоугольник 15400"/>
            <p:cNvSpPr/>
            <p:nvPr/>
          </p:nvSpPr>
          <p:spPr>
            <a:xfrm>
              <a:off x="0" y="3686"/>
              <a:ext cx="395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5.2</a:t>
              </a:r>
            </a:p>
          </p:txBody>
        </p:sp>
        <p:sp>
          <p:nvSpPr>
            <p:cNvPr id="15402" name="Прямоугольник 15401"/>
            <p:cNvSpPr/>
            <p:nvPr/>
          </p:nvSpPr>
          <p:spPr>
            <a:xfrm>
              <a:off x="395" y="3686"/>
              <a:ext cx="3179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Создание регулярной оценки эффективности физической подготовки и роста в эмоциональной и социальной сфере</a:t>
              </a:r>
            </a:p>
          </p:txBody>
        </p:sp>
        <p:sp>
          <p:nvSpPr>
            <p:cNvPr id="15403" name="Прямоугольник 15402"/>
            <p:cNvSpPr/>
            <p:nvPr/>
          </p:nvSpPr>
          <p:spPr>
            <a:xfrm>
              <a:off x="3574" y="3686"/>
              <a:ext cx="1193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Авторы проекта</a:t>
              </a:r>
            </a:p>
          </p:txBody>
        </p:sp>
        <p:sp>
          <p:nvSpPr>
            <p:cNvPr id="15404" name="Прямоугольник 15403"/>
            <p:cNvSpPr/>
            <p:nvPr/>
          </p:nvSpPr>
          <p:spPr>
            <a:xfrm>
              <a:off x="4767" y="3686"/>
              <a:ext cx="993" cy="63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10-25 июль 2024г.</a:t>
              </a:r>
            </a:p>
          </p:txBody>
        </p:sp>
        <p:sp>
          <p:nvSpPr>
            <p:cNvPr id="15405" name="Прямое соединение 15404"/>
            <p:cNvSpPr/>
            <p:nvPr/>
          </p:nvSpPr>
          <p:spPr>
            <a:xfrm>
              <a:off x="0" y="2035"/>
              <a:ext cx="576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06" name="Прямое соединение 15405"/>
            <p:cNvSpPr/>
            <p:nvPr/>
          </p:nvSpPr>
          <p:spPr>
            <a:xfrm>
              <a:off x="0" y="2611"/>
              <a:ext cx="57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07" name="Прямое соединение 15406"/>
            <p:cNvSpPr/>
            <p:nvPr/>
          </p:nvSpPr>
          <p:spPr>
            <a:xfrm>
              <a:off x="0" y="3052"/>
              <a:ext cx="57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08" name="Прямое соединение 15407"/>
            <p:cNvSpPr/>
            <p:nvPr/>
          </p:nvSpPr>
          <p:spPr>
            <a:xfrm>
              <a:off x="0" y="3686"/>
              <a:ext cx="57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09" name="Прямое соединение 15408"/>
            <p:cNvSpPr/>
            <p:nvPr/>
          </p:nvSpPr>
          <p:spPr>
            <a:xfrm>
              <a:off x="0" y="4320"/>
              <a:ext cx="5760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0" name="Прямое соединение 15409"/>
            <p:cNvSpPr/>
            <p:nvPr/>
          </p:nvSpPr>
          <p:spPr>
            <a:xfrm>
              <a:off x="0" y="2035"/>
              <a:ext cx="0" cy="2285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1" name="Прямое соединение 15410"/>
            <p:cNvSpPr/>
            <p:nvPr/>
          </p:nvSpPr>
          <p:spPr>
            <a:xfrm>
              <a:off x="395" y="2035"/>
              <a:ext cx="0" cy="57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2" name="Прямое соединение 15411"/>
            <p:cNvSpPr/>
            <p:nvPr/>
          </p:nvSpPr>
          <p:spPr>
            <a:xfrm>
              <a:off x="395" y="3052"/>
              <a:ext cx="0" cy="126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3" name="Прямое соединение 15412"/>
            <p:cNvSpPr/>
            <p:nvPr/>
          </p:nvSpPr>
          <p:spPr>
            <a:xfrm>
              <a:off x="3574" y="2035"/>
              <a:ext cx="0" cy="57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4" name="Прямое соединение 15413"/>
            <p:cNvSpPr/>
            <p:nvPr/>
          </p:nvSpPr>
          <p:spPr>
            <a:xfrm>
              <a:off x="3571" y="3025"/>
              <a:ext cx="0" cy="126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5" name="Прямое соединение 15414"/>
            <p:cNvSpPr/>
            <p:nvPr/>
          </p:nvSpPr>
          <p:spPr>
            <a:xfrm>
              <a:off x="4767" y="2035"/>
              <a:ext cx="0" cy="57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6" name="Прямое соединение 15415"/>
            <p:cNvSpPr/>
            <p:nvPr/>
          </p:nvSpPr>
          <p:spPr>
            <a:xfrm>
              <a:off x="4767" y="3052"/>
              <a:ext cx="0" cy="126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17" name="Прямое соединение 15416"/>
            <p:cNvSpPr/>
            <p:nvPr/>
          </p:nvSpPr>
          <p:spPr>
            <a:xfrm>
              <a:off x="5760" y="2035"/>
              <a:ext cx="0" cy="2285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2" name="Текстовое поле 1"/>
          <p:cNvSpPr txBox="1"/>
          <p:nvPr/>
        </p:nvSpPr>
        <p:spPr>
          <a:xfrm>
            <a:off x="1825580" y="5075216"/>
            <a:ext cx="4984115" cy="6724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eaLnBrk="1" hangingPunct="1"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Проводить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тренировки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 прогулки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заранее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составленному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расписанию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3" name="Таблица 16412"/>
          <p:cNvGraphicFramePr/>
          <p:nvPr>
            <p:custDataLst>
              <p:tags r:id="rId1"/>
            </p:custDataLst>
          </p:nvPr>
        </p:nvGraphicFramePr>
        <p:xfrm>
          <a:off x="-18415" y="503555"/>
          <a:ext cx="12216130" cy="3655695"/>
        </p:xfrm>
        <a:graphic>
          <a:graphicData uri="http://schemas.openxmlformats.org/drawingml/2006/table">
            <a:tbl>
              <a:tblPr/>
              <a:tblGrid>
                <a:gridCol w="803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9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02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449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3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7316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008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b="1">
                          <a:latin typeface="Calibri" panose="020F0502020204030204" charset="0"/>
                        </a:rPr>
                        <a:t>№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Мероприятия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(работы)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Требуемые ресурсы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Объем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Цена за ед.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b="1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Общие затраты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35">
                <a:tc gridSpan="10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Задача 1. Создать необходимую материальную базу для проведения занятий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32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1.1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Аренда помещения</a:t>
                      </a:r>
                    </a:p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Приобретение мебели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 помещение;</a:t>
                      </a:r>
                    </a:p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 скамейки;</a:t>
                      </a:r>
                    </a:p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 мячи для упражнений;</a:t>
                      </a:r>
                    </a:p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 скакалки;</a:t>
                      </a:r>
                    </a:p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 спортивный инвентарь.</a:t>
                      </a:r>
                    </a:p>
                    <a:p>
                      <a:pPr marL="1905" eaLnBrk="1" hangingPunct="1"/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-т</a:t>
                      </a:r>
                      <a:r>
                        <a:rPr lang="ru-RU" altLang="ru-RU" sz="16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реккинговые</a:t>
                      </a: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палки;</a:t>
                      </a: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7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30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30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40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60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86 400 р.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5 450 р. 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886 р.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142 р.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1 099 р.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en-US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1 366</a:t>
                      </a:r>
                      <a:r>
                        <a:rPr lang="ru-RU" altLang="en-US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  <a:sym typeface="+mn-ea"/>
                        </a:rPr>
                        <a:t>86 400 р.</a:t>
                      </a: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38 150 р.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26 580 р.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4 260 р.</a:t>
                      </a: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43 960 р.</a:t>
                      </a:r>
                    </a:p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81 960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1.2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Обеспечить доступ к необходимым ресурсам для участников и персонала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пропуск </a:t>
                      </a: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(бейджик)</a:t>
                      </a: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60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127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7 620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6388" name="Группа 16387"/>
          <p:cNvGrpSpPr/>
          <p:nvPr/>
        </p:nvGrpSpPr>
        <p:grpSpPr>
          <a:xfrm>
            <a:off x="-158750" y="4159250"/>
            <a:ext cx="12350750" cy="3518061"/>
            <a:chOff x="-12" y="2499"/>
            <a:chExt cx="5785" cy="2212"/>
          </a:xfrm>
        </p:grpSpPr>
        <p:sp>
          <p:nvSpPr>
            <p:cNvPr id="16389" name="Прямоугольник 16388"/>
            <p:cNvSpPr/>
            <p:nvPr/>
          </p:nvSpPr>
          <p:spPr>
            <a:xfrm>
              <a:off x="50" y="2499"/>
              <a:ext cx="5723" cy="17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 dirty="0">
                  <a:solidFill>
                    <a:srgbClr val="000000"/>
                  </a:solidFill>
                  <a:latin typeface="Calibri" panose="020F0502020204030204" charset="0"/>
                </a:rPr>
                <a:t>Задача 2.</a:t>
              </a:r>
              <a:r>
                <a:rPr lang="ru-RU" altLang="ru-RU" dirty="0">
                  <a:solidFill>
                    <a:srgbClr val="FFFFFF"/>
                  </a:solidFill>
                  <a:latin typeface="Calibri" panose="020F0502020204030204" charset="0"/>
                </a:rPr>
                <a:t> </a:t>
              </a:r>
              <a:r>
                <a:rPr lang="ru-RU" altLang="ru-RU" dirty="0">
                  <a:solidFill>
                    <a:srgbClr val="000000"/>
                  </a:solidFill>
                  <a:latin typeface="Calibri" panose="020F0502020204030204" charset="0"/>
                </a:rPr>
                <a:t>Разработать программу и тактику занятий</a:t>
              </a:r>
            </a:p>
          </p:txBody>
        </p:sp>
        <p:sp>
          <p:nvSpPr>
            <p:cNvPr id="16390" name="Прямоугольник 16389"/>
            <p:cNvSpPr/>
            <p:nvPr/>
          </p:nvSpPr>
          <p:spPr>
            <a:xfrm>
              <a:off x="50" y="2758"/>
              <a:ext cx="388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2.1</a:t>
              </a:r>
            </a:p>
          </p:txBody>
        </p:sp>
        <p:sp>
          <p:nvSpPr>
            <p:cNvPr id="16391" name="Прямоугольник 16390"/>
            <p:cNvSpPr/>
            <p:nvPr/>
          </p:nvSpPr>
          <p:spPr>
            <a:xfrm>
              <a:off x="438" y="2758"/>
              <a:ext cx="2307" cy="54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>
                <a:buNone/>
              </a:pP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Создать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обязательную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программу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обучения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включая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методы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преподавания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и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дополнить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курс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разделом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для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организаторов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проектов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чтобы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повысить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их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профессиональный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уровень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.</a:t>
              </a:r>
              <a:endParaRPr lang="ru-RU" altLang="ru-RU" sz="1600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6392" name="Прямоугольник 16391"/>
            <p:cNvSpPr/>
            <p:nvPr/>
          </p:nvSpPr>
          <p:spPr>
            <a:xfrm>
              <a:off x="2745" y="2758"/>
              <a:ext cx="1006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endParaRPr lang="ru-RU" altLang="ru-RU" sz="1600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6393" name="Прямоугольник 16392"/>
            <p:cNvSpPr/>
            <p:nvPr/>
          </p:nvSpPr>
          <p:spPr>
            <a:xfrm>
              <a:off x="3751" y="2758"/>
              <a:ext cx="276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endParaRPr lang="ru-RU" altLang="ru-RU" sz="1600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6394" name="Прямоугольник 16393"/>
            <p:cNvSpPr/>
            <p:nvPr/>
          </p:nvSpPr>
          <p:spPr>
            <a:xfrm>
              <a:off x="4027" y="2758"/>
              <a:ext cx="930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endParaRPr lang="ru-RU" altLang="ru-RU" sz="1600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6395" name="Прямоугольник 16394"/>
            <p:cNvSpPr/>
            <p:nvPr/>
          </p:nvSpPr>
          <p:spPr>
            <a:xfrm>
              <a:off x="4957" y="2758"/>
              <a:ext cx="803" cy="6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16 000 р</a:t>
              </a:r>
            </a:p>
          </p:txBody>
        </p:sp>
        <p:sp>
          <p:nvSpPr>
            <p:cNvPr id="16396" name="Прямоугольник 16395"/>
            <p:cNvSpPr/>
            <p:nvPr/>
          </p:nvSpPr>
          <p:spPr>
            <a:xfrm>
              <a:off x="50" y="3430"/>
              <a:ext cx="388" cy="8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2.2</a:t>
              </a:r>
            </a:p>
          </p:txBody>
        </p:sp>
        <p:sp>
          <p:nvSpPr>
            <p:cNvPr id="16397" name="Прямоугольник 16396"/>
            <p:cNvSpPr/>
            <p:nvPr/>
          </p:nvSpPr>
          <p:spPr>
            <a:xfrm>
              <a:off x="438" y="3485"/>
              <a:ext cx="2307" cy="7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>
                <a:buNone/>
              </a:pP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Подобрать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учебные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материалы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и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пособия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которые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помогут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сотрудникам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повысить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квалификацию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,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в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том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числе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оказанию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первой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помощи</a:t>
              </a:r>
              <a:r>
                <a:rPr lang="en-US" altLang="ru-RU" sz="16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.</a:t>
              </a:r>
              <a:endParaRPr lang="ru-RU" altLang="ru-RU" sz="1600">
                <a:solidFill>
                  <a:srgbClr val="000000"/>
                </a:solidFill>
                <a:latin typeface="Calibri" panose="020F0502020204030204" charset="0"/>
              </a:endParaRPr>
            </a:p>
          </p:txBody>
        </p:sp>
        <p:sp>
          <p:nvSpPr>
            <p:cNvPr id="16398" name="Прямоугольник 16397"/>
            <p:cNvSpPr/>
            <p:nvPr/>
          </p:nvSpPr>
          <p:spPr>
            <a:xfrm>
              <a:off x="2745" y="3430"/>
              <a:ext cx="1006" cy="8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 sz="1600">
                  <a:solidFill>
                    <a:srgbClr val="000000"/>
                  </a:solidFill>
                  <a:latin typeface="Calibri" panose="020F0502020204030204" charset="0"/>
                </a:rPr>
                <a:t>Методист</a:t>
              </a:r>
            </a:p>
          </p:txBody>
        </p:sp>
        <p:sp>
          <p:nvSpPr>
            <p:cNvPr id="16400" name="Прямоугольник 16399"/>
            <p:cNvSpPr/>
            <p:nvPr/>
          </p:nvSpPr>
          <p:spPr>
            <a:xfrm>
              <a:off x="4027" y="3430"/>
              <a:ext cx="930" cy="8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eaLnBrk="1" hangingPunct="1"/>
              <a:r>
                <a:rPr lang="ru-RU" altLang="ru-RU" sz="1600">
                  <a:solidFill>
                    <a:srgbClr val="000000"/>
                  </a:solidFill>
                  <a:latin typeface="Calibri" panose="020F0502020204030204" charset="0"/>
                </a:rPr>
                <a:t>   16 000 р.</a:t>
              </a:r>
            </a:p>
          </p:txBody>
        </p:sp>
        <p:sp>
          <p:nvSpPr>
            <p:cNvPr id="16401" name="Прямоугольник 16400"/>
            <p:cNvSpPr/>
            <p:nvPr/>
          </p:nvSpPr>
          <p:spPr>
            <a:xfrm>
              <a:off x="4957" y="3430"/>
              <a:ext cx="803" cy="8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ctr" eaLnBrk="1" hangingPunct="1"/>
              <a:r>
                <a:rPr lang="ru-RU" altLang="ru-RU">
                  <a:solidFill>
                    <a:srgbClr val="000000"/>
                  </a:solidFill>
                  <a:latin typeface="Calibri" panose="020F0502020204030204" charset="0"/>
                </a:rPr>
                <a:t>  16 000 р.</a:t>
              </a:r>
            </a:p>
          </p:txBody>
        </p:sp>
        <p:sp>
          <p:nvSpPr>
            <p:cNvPr id="16402" name="Прямое соединение 16401"/>
            <p:cNvSpPr/>
            <p:nvPr/>
          </p:nvSpPr>
          <p:spPr>
            <a:xfrm>
              <a:off x="50" y="2527"/>
              <a:ext cx="5710" cy="0"/>
            </a:xfrm>
            <a:prstGeom prst="line">
              <a:avLst/>
            </a:prstGeom>
            <a:ln w="3175" cap="sq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3" name="Прямое соединение 16402"/>
            <p:cNvSpPr/>
            <p:nvPr/>
          </p:nvSpPr>
          <p:spPr>
            <a:xfrm>
              <a:off x="50" y="2758"/>
              <a:ext cx="5710" cy="0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4" name="Прямое соединение 16403"/>
            <p:cNvSpPr/>
            <p:nvPr/>
          </p:nvSpPr>
          <p:spPr>
            <a:xfrm>
              <a:off x="50" y="3430"/>
              <a:ext cx="5710" cy="0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5" name="Прямое соединение 16404"/>
            <p:cNvSpPr/>
            <p:nvPr/>
          </p:nvSpPr>
          <p:spPr>
            <a:xfrm>
              <a:off x="-12" y="4711"/>
              <a:ext cx="5710" cy="0"/>
            </a:xfrm>
            <a:prstGeom prst="line">
              <a:avLst/>
            </a:prstGeom>
            <a:ln w="3175" cap="sq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6" name="Прямое соединение 16405"/>
            <p:cNvSpPr/>
            <p:nvPr/>
          </p:nvSpPr>
          <p:spPr>
            <a:xfrm>
              <a:off x="50" y="2527"/>
              <a:ext cx="0" cy="1728"/>
            </a:xfrm>
            <a:prstGeom prst="line">
              <a:avLst/>
            </a:prstGeom>
            <a:ln w="3175" cap="sq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7" name="Прямое соединение 16406"/>
            <p:cNvSpPr/>
            <p:nvPr/>
          </p:nvSpPr>
          <p:spPr>
            <a:xfrm>
              <a:off x="438" y="2758"/>
              <a:ext cx="0" cy="1497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8" name="Прямое соединение 16407"/>
            <p:cNvSpPr/>
            <p:nvPr/>
          </p:nvSpPr>
          <p:spPr>
            <a:xfrm>
              <a:off x="2745" y="2758"/>
              <a:ext cx="0" cy="1497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09" name="Прямое соединение 16408"/>
            <p:cNvSpPr/>
            <p:nvPr/>
          </p:nvSpPr>
          <p:spPr>
            <a:xfrm>
              <a:off x="3751" y="2758"/>
              <a:ext cx="0" cy="1497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10" name="Прямое соединение 16409"/>
            <p:cNvSpPr/>
            <p:nvPr/>
          </p:nvSpPr>
          <p:spPr>
            <a:xfrm>
              <a:off x="4027" y="2758"/>
              <a:ext cx="0" cy="1497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11" name="Прямое соединение 16410"/>
            <p:cNvSpPr/>
            <p:nvPr/>
          </p:nvSpPr>
          <p:spPr>
            <a:xfrm>
              <a:off x="4957" y="2758"/>
              <a:ext cx="0" cy="1497"/>
            </a:xfrm>
            <a:prstGeom prst="line">
              <a:avLst/>
            </a:prstGeom>
            <a:ln w="3175" cap="flat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12" name="Прямое соединение 16411"/>
            <p:cNvSpPr/>
            <p:nvPr/>
          </p:nvSpPr>
          <p:spPr>
            <a:xfrm>
              <a:off x="5760" y="2527"/>
              <a:ext cx="0" cy="1728"/>
            </a:xfrm>
            <a:prstGeom prst="line">
              <a:avLst/>
            </a:prstGeom>
            <a:ln w="3175" cap="sq" cmpd="sng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5732608" y="4598199"/>
            <a:ext cx="2090209" cy="106877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 eaLnBrk="1" hangingPunct="1"/>
            <a:r>
              <a:rPr lang="ru-RU" altLang="ru-RU" sz="1600" dirty="0">
                <a:solidFill>
                  <a:srgbClr val="000000"/>
                </a:solidFill>
                <a:latin typeface="Calibri" panose="020F0502020204030204" charset="0"/>
              </a:rPr>
              <a:t>Методист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96478" y="4570894"/>
            <a:ext cx="1850133" cy="106934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eaLnBrk="1" hangingPunct="1"/>
            <a:r>
              <a:rPr lang="ru-RU" altLang="ru-RU" sz="1600" dirty="0">
                <a:solidFill>
                  <a:srgbClr val="000000"/>
                </a:solidFill>
                <a:latin typeface="Calibri" panose="020F0502020204030204" charset="0"/>
              </a:rPr>
              <a:t>    16 000 р.</a:t>
            </a:r>
          </a:p>
        </p:txBody>
      </p:sp>
      <p:sp>
        <p:nvSpPr>
          <p:cNvPr id="2" name="Заголовок 1"/>
          <p:cNvSpPr txBox="1"/>
          <p:nvPr/>
        </p:nvSpPr>
        <p:spPr>
          <a:xfrm>
            <a:off x="263451" y="92733"/>
            <a:ext cx="11665097" cy="427213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Смета проекта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Таблица 17410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81771306"/>
              </p:ext>
            </p:extLst>
          </p:nvPr>
        </p:nvGraphicFramePr>
        <p:xfrm>
          <a:off x="17780" y="0"/>
          <a:ext cx="12174220" cy="4005580"/>
        </p:xfrm>
        <a:graphic>
          <a:graphicData uri="http://schemas.openxmlformats.org/drawingml/2006/table">
            <a:tbl>
              <a:tblPr/>
              <a:tblGrid>
                <a:gridCol w="683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0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5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7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2300">
                <a:tc gridSpan="6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Задача 3. Сформировать команду тренерского состава и наставников для реализации мероприятий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0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3.1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Провести набор и отбор квалифицированного тренерского состава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  <a:sym typeface="+mn-ea"/>
                        </a:rPr>
                        <a:t>Специалист по подбору персонала</a:t>
                      </a: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  <a:p>
                      <a:pPr eaLnBrk="1" hangingPunct="1">
                        <a:buNone/>
                      </a:pP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 3 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5 000 р. 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15 000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3.2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Составить график и план работы команды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Методист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latin typeface="Calibri" panose="020F0502020204030204" charset="0"/>
                        </a:rPr>
                        <a:t>16 000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latin typeface="Calibri" panose="020F0502020204030204" charset="0"/>
                        </a:rPr>
                        <a:t>16 000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 gridSpan="6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Задача 4. Организовать открытие набора секции для привлечения пенсионеров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10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4.1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/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Развесить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объявления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бесплатной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спортивной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секции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для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пенсионеров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в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поликлиниках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магазинах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у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дома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до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конца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месяца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,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чтобы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привлечь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их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на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пробное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занятие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</a:t>
                      </a: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Промоутеры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10 по 3ч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150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4 500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137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4.2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Создание группы участников для посещения культурных мероприятий</a:t>
                      </a: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Тренер(студент- практикант)</a:t>
                      </a:r>
                      <a:endParaRPr lang="ru-RU" alt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eaLnBrk="1" hangingPunct="1">
                        <a:buNone/>
                      </a:pP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latin typeface="Calibri" panose="020F0502020204030204" charset="0"/>
                        </a:rPr>
                        <a:t>45 000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  <a:sym typeface="+mn-ea"/>
                        </a:rPr>
                        <a:t>45 000 р.</a:t>
                      </a:r>
                      <a:endParaRPr lang="ru-RU" altLang="ru-RU" sz="1600" dirty="0"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457" name="Таблица 17456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43506712"/>
              </p:ext>
            </p:extLst>
          </p:nvPr>
        </p:nvGraphicFramePr>
        <p:xfrm>
          <a:off x="17780" y="3953510"/>
          <a:ext cx="12173585" cy="1618615"/>
        </p:xfrm>
        <a:graphic>
          <a:graphicData uri="http://schemas.openxmlformats.org/drawingml/2006/table">
            <a:tbl>
              <a:tblPr/>
              <a:tblGrid>
                <a:gridCol w="692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1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36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505">
                <a:tc gridSpan="6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Задача 5. </a:t>
                      </a: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Осуществить занятия утренней зарядки и скандинавской ходьбы с обеспечением психологической поддержки для участников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5.1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Проводить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тренировки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и прогулки </a:t>
                      </a:r>
                      <a:r>
                        <a:rPr lang="en-US" altLang="en-US" sz="16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по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заранее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составленному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расписанию</a:t>
                      </a:r>
                      <a:r>
                        <a:rPr lang="en-US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</a:t>
                      </a: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l" eaLnBrk="1" hangingPunct="1"/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Тренер(студент-практикант)</a:t>
                      </a: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  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latin typeface="Calibri" panose="020F0502020204030204" charset="0"/>
                          <a:sym typeface="+mn-ea"/>
                        </a:rPr>
                        <a:t>45 000 р.</a:t>
                      </a:r>
                      <a:endParaRPr lang="ru-RU" altLang="ru-RU" sz="1600"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>
                          <a:latin typeface="Calibri" panose="020F0502020204030204" charset="0"/>
                          <a:sym typeface="+mn-ea"/>
                        </a:rPr>
                        <a:t>45 000 р.</a:t>
                      </a:r>
                      <a:endParaRPr lang="ru-RU" altLang="ru-RU" sz="1600">
                        <a:latin typeface="Calibri" panose="020F0502020204030204" charset="0"/>
                      </a:endParaRPr>
                    </a:p>
                    <a:p>
                      <a:pPr algn="ctr"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99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5.2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60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Создание регулярной оценки эффективности физического здоровья и роста в эмоциональной и социальной сфере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endParaRPr lang="ru-RU" altLang="ru-RU" sz="1600" dirty="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endParaRPr lang="ru-RU" altLang="ru-RU" sz="16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eaLnBrk="1" hangingPunct="1">
                        <a:buNone/>
                      </a:pPr>
                      <a:r>
                        <a:rPr lang="ru-RU" altLang="ru-RU" sz="1400" dirty="0" err="1">
                          <a:latin typeface="Calibri" panose="020F0502020204030204" charset="0"/>
                          <a:sym typeface="+mn-ea"/>
                        </a:rPr>
                        <a:t>Софинансирование</a:t>
                      </a:r>
                      <a:endParaRPr lang="ru-RU" altLang="ru-RU" sz="1400" dirty="0">
                        <a:latin typeface="Calibri" panose="020F0502020204030204" charset="0"/>
                      </a:endParaRPr>
                    </a:p>
                    <a:p>
                      <a:pPr eaLnBrk="1" hangingPunct="1">
                        <a:buNone/>
                      </a:pPr>
                      <a:endParaRPr lang="ru-RU" altLang="ru-RU" sz="1600" dirty="0">
                        <a:latin typeface="Calibri" panose="020F0502020204030204" charset="0"/>
                      </a:endParaRP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 eaLnBrk="1" hangingPunct="1">
                        <a:buNone/>
                      </a:pPr>
                      <a:r>
                        <a:rPr lang="ru-RU" altLang="ru-RU" sz="1600" dirty="0">
                          <a:solidFill>
                            <a:srgbClr val="000000"/>
                          </a:solidFill>
                          <a:latin typeface="Calibri" panose="020F0502020204030204" charset="0"/>
                        </a:rPr>
                        <a:t>700 р.</a:t>
                      </a:r>
                    </a:p>
                  </a:txBody>
                  <a:tcPr>
                    <a:lnL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3175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482" name="TextBox 6"/>
          <p:cNvSpPr txBox="1"/>
          <p:nvPr/>
        </p:nvSpPr>
        <p:spPr>
          <a:xfrm>
            <a:off x="0" y="5713095"/>
            <a:ext cx="12191365" cy="2052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r>
              <a:rPr lang="ru-RU" altLang="ru-RU" sz="1600">
                <a:latin typeface="Arial" panose="020B0604020202020204" pitchFamily="34" charset="0"/>
              </a:rPr>
              <a:t>Итого: 438 810 р.     Софинансирование:   700 р.   Итого общей затраченной суммы: 439 510 р.</a:t>
            </a:r>
          </a:p>
          <a:p>
            <a:r>
              <a:rPr lang="en-US" altLang="ru-RU" sz="900">
                <a:latin typeface="Arial" panose="020B0604020202020204" pitchFamily="34" charset="0"/>
              </a:rPr>
              <a:t>https://www.avito.ru/kazan/sport_i_otdyh/sportivnyy_zal_voleybol_basketbol_futbol_4303812772?utm_campaign=native&amp;utm_medium=item_page_ios&amp;utm_source=soc_sharing</a:t>
            </a:r>
          </a:p>
          <a:p>
            <a:r>
              <a:rPr lang="en-US" altLang="ru-RU" sz="900">
                <a:latin typeface="Arial" panose="020B0604020202020204" pitchFamily="34" charset="0"/>
              </a:rPr>
              <a:t>https://www.avito.ru/kazan/predlozheniya_uslug/razdam_listovki_7310657370?context=H4sIAAAAAAAA_wE_AMD_YToyOntzOjEzOiJsb2NhbFByaW9yaXR5IjtiOjA7czoxOiJ4IjtzOjE2OiJZTmFYckJ6aE9kRDRROXphIjt9qfndED8AAAA</a:t>
            </a:r>
          </a:p>
          <a:p>
            <a:r>
              <a:rPr lang="en-US" altLang="ru-RU" sz="900">
                <a:latin typeface="Arial" panose="020B0604020202020204" pitchFamily="34" charset="0"/>
              </a:rPr>
              <a:t>https://market.yandex.ru/product--skandinavskie-palki-berger-explorer-3-sektsionnye-67-135-sm-korichnevyi/1753344439?sku=101747590392&amp;uniqueId=892410&amp;do-waremd5=sqxmabzOHJN5hWaMsr38FA&amp;utm_term=65289017%7C1753344439&amp;clid=1601&amp;utm_source=yandex&amp;utm_medium=search&amp;utm_campaign=ymp_offer_dp_sport_model_mrkscr_top_bko_dyb_search_rus&amp;utm_content=cid%3A115711203%7Cgid%3A5567476897%7Caid%3A1873276143576159826%7Cph%3A205567476897%7Cpt%3Apremium%7Cpn%3A4%7Csrc%3Anone%7Cst%3Asearch%7Crid%3A205567476897%7Ccgcid%3A0&amp;yclid=8550233096416395263</a:t>
            </a:r>
          </a:p>
          <a:p>
            <a:endParaRPr lang="en-US" altLang="ru-RU" sz="9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/>
              <a:t>Источники финансирования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0755" y="2587625"/>
            <a:ext cx="10267950" cy="3860165"/>
          </a:xfrm>
        </p:spPr>
        <p:txBody>
          <a:bodyPr>
            <a:normAutofit fontScale="77500" lnSpcReduction="20000"/>
          </a:bodyPr>
          <a:lstStyle/>
          <a:p>
            <a:r>
              <a:rPr lang="ru-RU" altLang="x-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Грантовый конкурс "Спорт для всех"- 100 000 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руб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Грант (Росмолодёжь) – 135 000 руб. 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Грантовый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конкурс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проектов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для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старшего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поколения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Узоры</a:t>
            </a:r>
            <a:r>
              <a:rPr lang="en-US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серебра</a:t>
            </a:r>
            <a:r>
              <a:rPr lang="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- 135 000 руб.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Краудфандинговые платформы (</a:t>
            </a:r>
            <a:r>
              <a:rPr lang="en" altLang="ru-RU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Boomstarter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- 38 810 руб.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5.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x-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Грантовый конкурс "Активное поколение"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30 000 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руб</a:t>
            </a:r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Итого: 438 810 руб.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dirty="0"/>
              <a:t>        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/>
          <p:nvPr/>
        </p:nvSpPr>
        <p:spPr>
          <a:xfrm>
            <a:off x="263451" y="177180"/>
            <a:ext cx="11665097" cy="64764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Показатели результативности проекта</a:t>
            </a:r>
          </a:p>
        </p:txBody>
      </p:sp>
      <p:graphicFrame>
        <p:nvGraphicFramePr>
          <p:cNvPr id="5" name="Таблица 4"/>
          <p:cNvGraphicFramePr/>
          <p:nvPr>
            <p:extLst>
              <p:ext uri="{D42A27DB-BD31-4B8C-83A1-F6EECF244321}">
                <p14:modId xmlns:p14="http://schemas.microsoft.com/office/powerpoint/2010/main" val="1029901025"/>
              </p:ext>
            </p:extLst>
          </p:nvPr>
        </p:nvGraphicFramePr>
        <p:xfrm>
          <a:off x="2145266" y="719062"/>
          <a:ext cx="8064500" cy="4426819"/>
        </p:xfrm>
        <a:graphic>
          <a:graphicData uri="http://schemas.openxmlformats.org/drawingml/2006/table">
            <a:tbl>
              <a:tblPr/>
              <a:tblGrid>
                <a:gridCol w="5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7375">
                <a:tc row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№№</a:t>
                      </a:r>
                    </a:p>
                  </a:txBody>
                  <a:tcPr marT="45699" marB="4569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Показатель</a:t>
                      </a:r>
                    </a:p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(наименование)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Единица измерения</a:t>
                      </a:r>
                      <a:endParaRPr dirty="0"/>
                    </a:p>
                  </a:txBody>
                  <a:tcPr marT="45699" marB="456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Значения показателей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cap="flat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cap="flat">
                      <a:noFill/>
                    </a:lnB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Начало</a:t>
                      </a:r>
                    </a:p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проекта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Окончание</a:t>
                      </a:r>
                    </a:p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проекта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087">
                <a:tc gridSpan="5"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b="1" dirty="0">
                          <a:latin typeface="Calibri" panose="020F0502020204030204" charset="0"/>
                        </a:rPr>
                        <a:t>Цель: создание спортивной секции «Утреннее единство»</a:t>
                      </a:r>
                      <a:br>
                        <a:rPr lang="ru-RU" altLang="ru-RU" sz="2000" b="1" dirty="0">
                          <a:latin typeface="Calibri" panose="020F0502020204030204" charset="0"/>
                        </a:rPr>
                      </a:br>
                      <a:endParaRPr lang="ru-RU" altLang="ru-RU" sz="2000" b="1" dirty="0">
                        <a:latin typeface="Calibri" panose="020F0502020204030204" charset="0"/>
                      </a:endParaRPr>
                    </a:p>
                  </a:txBody>
                  <a:tcPr marT="45699" marB="4569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cap="flat">
                      <a:noFill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9688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1. </a:t>
                      </a:r>
                    </a:p>
                  </a:txBody>
                  <a:tcPr marT="45699" marB="4569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Участники спортивных мероприятий</a:t>
                      </a:r>
                      <a:endParaRPr lang="ru-RU" altLang="ru-RU" sz="2000">
                        <a:solidFill>
                          <a:srgbClr val="000000"/>
                        </a:solidFill>
                        <a:latin typeface="Calibri" panose="020F0502020204030204" charset="0"/>
                      </a:endParaRP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чел.</a:t>
                      </a:r>
                    </a:p>
                  </a:txBody>
                  <a:tcPr marT="45699" marB="456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-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60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2.</a:t>
                      </a:r>
                    </a:p>
                  </a:txBody>
                  <a:tcPr marT="45699" marB="4569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just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Участвующие </a:t>
                      </a:r>
                    </a:p>
                    <a:p>
                      <a:pPr algn="just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в показательных мероприятиях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чел.</a:t>
                      </a:r>
                    </a:p>
                  </a:txBody>
                  <a:tcPr marT="45699" marB="456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charset="0"/>
                        </a:rPr>
                        <a:t>-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charset="0"/>
                        </a:rPr>
                        <a:t>35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432E5D1-83CD-C676-99C0-F243C1C358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431356"/>
              </p:ext>
            </p:extLst>
          </p:nvPr>
        </p:nvGraphicFramePr>
        <p:xfrm>
          <a:off x="2145266" y="5145881"/>
          <a:ext cx="8064500" cy="1310598"/>
        </p:xfrm>
        <a:graphic>
          <a:graphicData uri="http://schemas.openxmlformats.org/drawingml/2006/table">
            <a:tbl>
              <a:tblPr/>
              <a:tblGrid>
                <a:gridCol w="576263">
                  <a:extLst>
                    <a:ext uri="{9D8B030D-6E8A-4147-A177-3AD203B41FA5}">
                      <a16:colId xmlns:a16="http://schemas.microsoft.com/office/drawing/2014/main" val="4230151331"/>
                    </a:ext>
                  </a:extLst>
                </a:gridCol>
                <a:gridCol w="2808287">
                  <a:extLst>
                    <a:ext uri="{9D8B030D-6E8A-4147-A177-3AD203B41FA5}">
                      <a16:colId xmlns:a16="http://schemas.microsoft.com/office/drawing/2014/main" val="2141642119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188115315"/>
                    </a:ext>
                  </a:extLst>
                </a:gridCol>
                <a:gridCol w="1512887">
                  <a:extLst>
                    <a:ext uri="{9D8B030D-6E8A-4147-A177-3AD203B41FA5}">
                      <a16:colId xmlns:a16="http://schemas.microsoft.com/office/drawing/2014/main" val="360028258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833651509"/>
                    </a:ext>
                  </a:extLst>
                </a:gridCol>
              </a:tblGrid>
              <a:tr h="1260856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pitchFamily="34" charset="0"/>
                        </a:rPr>
                        <a:t>3. </a:t>
                      </a:r>
                    </a:p>
                  </a:txBody>
                  <a:tcPr marT="45699" marB="4569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Привлеченные студенты-практиканты решили работать по специальности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pitchFamily="34" charset="0"/>
                        </a:rPr>
                        <a:t>чел.</a:t>
                      </a:r>
                    </a:p>
                  </a:txBody>
                  <a:tcPr marT="45699" marB="4569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dirty="0"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T="45699" marB="4569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4584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/>
          <p:nvPr/>
        </p:nvSpPr>
        <p:spPr>
          <a:xfrm>
            <a:off x="263451" y="177180"/>
            <a:ext cx="11665097" cy="64764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Управление рисками проекта</a:t>
            </a:r>
          </a:p>
        </p:txBody>
      </p:sp>
      <p:graphicFrame>
        <p:nvGraphicFramePr>
          <p:cNvPr id="3" name="Таблица 2"/>
          <p:cNvGraphicFramePr/>
          <p:nvPr>
            <p:extLst>
              <p:ext uri="{D42A27DB-BD31-4B8C-83A1-F6EECF244321}">
                <p14:modId xmlns:p14="http://schemas.microsoft.com/office/powerpoint/2010/main" val="7826908"/>
              </p:ext>
            </p:extLst>
          </p:nvPr>
        </p:nvGraphicFramePr>
        <p:xfrm>
          <a:off x="1883567" y="707870"/>
          <a:ext cx="8424863" cy="6155703"/>
        </p:xfrm>
        <a:graphic>
          <a:graphicData uri="http://schemas.openxmlformats.org/drawingml/2006/table">
            <a:tbl>
              <a:tblPr/>
              <a:tblGrid>
                <a:gridCol w="403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866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b="1">
                          <a:latin typeface="Calibri" panose="020F0502020204030204" charset="0"/>
                        </a:rPr>
                        <a:t>Риски</a:t>
                      </a:r>
                    </a:p>
                  </a:txBody>
                  <a:tcPr marL="91441" marR="91441" marT="45723" marB="4572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ctr"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2000" b="1">
                          <a:latin typeface="Calibri" panose="020F0502020204030204" charset="0"/>
                        </a:rPr>
                        <a:t>Меры реагирования</a:t>
                      </a:r>
                    </a:p>
                  </a:txBody>
                  <a:tcPr marL="91441" marR="91441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650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905" indent="455295" algn="just">
                        <a:spcBef>
                          <a:spcPct val="20000"/>
                        </a:spcBef>
                        <a:buFont typeface="Arial" panose="020B0604020202020204" pitchFamily="34" charset="0"/>
                        <a:buAutoNum type="arabicPeriod"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Низкая активность старшего поколения</a:t>
                      </a:r>
                    </a:p>
                  </a:txBody>
                  <a:tcPr marL="91441" marR="91441" marT="45723" marB="4572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- Встречи со спортсменами старшего поколения, вышедших на региональный уровень и активных представителей, которые поднимут мотивацию к спорту;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- Розыгрыш среди участников секции путевки в профилактический пансионат за лучшие результаты на показательных мероприятиях.</a:t>
                      </a:r>
                    </a:p>
                  </a:txBody>
                  <a:tcPr marL="91441" marR="91441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0501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>
                          <a:latin typeface="Calibri" panose="020F0502020204030204" charset="0"/>
                        </a:rPr>
                        <a:t>2. </a:t>
                      </a:r>
                      <a:r>
                        <a:rPr kumimoji="0" lang="ru-RU" alt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Недостаточная организация проекта</a:t>
                      </a:r>
                      <a:endParaRPr lang="ru-RU" altLang="ru-RU" sz="1600" dirty="0">
                        <a:latin typeface="Calibri" panose="020F0502020204030204" charset="0"/>
                      </a:endParaRPr>
                    </a:p>
                  </a:txBody>
                  <a:tcPr marL="91441" marR="91441" marT="45723" marB="4572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- Нехватка квалифицированных тренеров(студентов практикантов) и волонтеров;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- Проблемы с выездными мероприятиями (транспортировка пенсионеров, доступ к спортивным площадкам).</a:t>
                      </a:r>
                    </a:p>
                  </a:txBody>
                  <a:tcPr marL="91441" marR="91441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3933"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800" dirty="0">
                          <a:latin typeface="Calibri" panose="020F0502020204030204" charset="0"/>
                        </a:rPr>
                        <a:t>3.    Нежелание потенциальных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800" dirty="0">
                          <a:latin typeface="Calibri" panose="020F0502020204030204" charset="0"/>
                        </a:rPr>
                        <a:t>спонсоров участвовать в проекте 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endParaRPr lang="ru-RU" altLang="ru-RU" sz="1600" dirty="0">
                        <a:latin typeface="Calibri" panose="020F0502020204030204" charset="0"/>
                      </a:endParaRPr>
                    </a:p>
                  </a:txBody>
                  <a:tcPr marL="91441" marR="91441" marT="45723" marB="45723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ru-RU" altLang="ru-RU" sz="1600" dirty="0">
                          <a:latin typeface="Calibri" panose="020F0502020204030204" charset="0"/>
                        </a:rPr>
                        <a:t>Проведение информационной кампании (упор сделается на том, что помогать пожилым людям – это актуально и очень поощряемо обществом) по популяризации проекта и сбору денежных средств.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endParaRPr lang="ru-RU" altLang="ru-RU" sz="1600" dirty="0">
                        <a:latin typeface="Calibri" panose="020F0502020204030204" charset="0"/>
                      </a:endParaRPr>
                    </a:p>
                  </a:txBody>
                  <a:tcPr marL="91441" marR="91441" marT="45723" marB="45723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91D327-B4C8-0748-D3E5-B2C6E0E862C5}"/>
              </a:ext>
            </a:extLst>
          </p:cNvPr>
          <p:cNvSpPr txBox="1"/>
          <p:nvPr/>
        </p:nvSpPr>
        <p:spPr>
          <a:xfrm>
            <a:off x="372093" y="1502688"/>
            <a:ext cx="1144781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  </a:t>
            </a:r>
            <a:r>
              <a:rPr lang="ru-RU" dirty="0" err="1"/>
              <a:t>Бальсевич</a:t>
            </a:r>
            <a:r>
              <a:rPr lang="ru-RU" dirty="0"/>
              <a:t>, В.К. Физическая культура для всех и для каждого / В.К. </a:t>
            </a:r>
            <a:r>
              <a:rPr lang="ru-RU" dirty="0" err="1"/>
              <a:t>Бальсевич</a:t>
            </a:r>
            <a:r>
              <a:rPr lang="ru-RU" dirty="0"/>
              <a:t>. - М.: Физкультура и спорт, 1988. </a:t>
            </a:r>
          </a:p>
          <a:p>
            <a:endParaRPr lang="ru-RU" dirty="0"/>
          </a:p>
          <a:p>
            <a:r>
              <a:rPr lang="ru-RU" dirty="0"/>
              <a:t>2.    Готовцев П.И. Долголетие и физическая культура / П.И. Готовцев. - М.: Физкультура и спорт, 1985.</a:t>
            </a:r>
          </a:p>
          <a:p>
            <a:endParaRPr lang="ru-RU" dirty="0"/>
          </a:p>
          <a:p>
            <a:r>
              <a:rPr lang="ru-RU" dirty="0"/>
              <a:t>3.     Иноземцева В.В., </a:t>
            </a:r>
            <a:r>
              <a:rPr lang="ru-RU" dirty="0" err="1"/>
              <a:t>Крамида</a:t>
            </a:r>
            <a:r>
              <a:rPr lang="ru-RU" dirty="0"/>
              <a:t> И.Е. Занятия практикума на основе гимнастики </a:t>
            </a:r>
            <a:r>
              <a:rPr lang="ru-RU" dirty="0" err="1"/>
              <a:t>цигун</a:t>
            </a:r>
            <a:r>
              <a:rPr lang="ru-RU" dirty="0"/>
              <a:t> как динамичный фактор развития личностных компонентов здорового образа жизни у студентов //Актуальные проблемы авиации и космонавтики. 2014. Т. 2. № 10. С. 363-364.</a:t>
            </a:r>
          </a:p>
          <a:p>
            <a:endParaRPr lang="ru-RU" dirty="0"/>
          </a:p>
          <a:p>
            <a:r>
              <a:rPr lang="ru-RU" dirty="0"/>
              <a:t>4.   Железняк, Ю.Д. Основы научно-методической деятельности в физической культуре и спорте / Ю.Д. Железняк. - М.: Академия (</a:t>
            </a:r>
            <a:r>
              <a:rPr lang="en" dirty="0"/>
              <a:t>Academia), 2013.</a:t>
            </a:r>
          </a:p>
          <a:p>
            <a:endParaRPr lang="en" dirty="0"/>
          </a:p>
          <a:p>
            <a:r>
              <a:rPr lang="en" dirty="0"/>
              <a:t>5.   </a:t>
            </a:r>
            <a:r>
              <a:rPr lang="ru-RU" dirty="0"/>
              <a:t>Березина, В.А. Развитие креативности в системе российского образования / В.А. Березина, Д.И. Кузьмина – М.: Культура, 2023.  </a:t>
            </a:r>
          </a:p>
          <a:p>
            <a:endParaRPr lang="ru-RU" dirty="0"/>
          </a:p>
          <a:p>
            <a:r>
              <a:rPr lang="ru-RU" dirty="0"/>
              <a:t>6.    Мартынова, М.Л. Проектная деятельность в образовании / М.Л. Мартынова // Дополнительное образование. – 2023. - №3.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A8EDB5B-21C7-D4C9-3433-11D699E025AA}"/>
              </a:ext>
            </a:extLst>
          </p:cNvPr>
          <p:cNvSpPr txBox="1">
            <a:spLocks/>
          </p:cNvSpPr>
          <p:nvPr/>
        </p:nvSpPr>
        <p:spPr>
          <a:xfrm>
            <a:off x="960438" y="317500"/>
            <a:ext cx="10267950" cy="1048162"/>
          </a:xfrm>
          <a:prstGeom prst="rect">
            <a:avLst/>
          </a:prstGeom>
        </p:spPr>
        <p:txBody>
          <a:bodyPr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 kern="1200" cap="all" spc="1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600">
                <a:solidFill>
                  <a:schemeClr val="bg1"/>
                </a:solidFill>
                <a:latin typeface="Franklin Gothic Demi Cond" panose="020B0603020102020204" pitchFamily="34" charset="0"/>
              </a:defRPr>
            </a:lvl9pPr>
          </a:lstStyle>
          <a:p>
            <a:pPr algn="ctr" eaLnBrk="1" hangingPunct="1"/>
            <a:r>
              <a:rPr lang="ru-RU" sz="5400" dirty="0">
                <a:solidFill>
                  <a:schemeClr val="tx1"/>
                </a:solidFill>
              </a:rPr>
              <a:t>Список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val="32785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51" y="292786"/>
            <a:ext cx="11665097" cy="1701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ОПИСАНИЕ САМОЙ ПРОБЛЕМЫ И АКТУАЛЬНОСТЬ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924" y="2442791"/>
            <a:ext cx="9242590" cy="4302182"/>
          </a:xfrm>
        </p:spPr>
        <p:txBody>
          <a:bodyPr>
            <a:normAutofit lnSpcReduction="10000"/>
          </a:bodyPr>
          <a:lstStyle/>
          <a:p>
            <a:r>
              <a:rPr lang="ru-RU" sz="1800" dirty="0"/>
              <a:t>Проблема: Низкий уровень физической активности у пенсионеров и пожилых людей.</a:t>
            </a:r>
          </a:p>
          <a:p>
            <a:r>
              <a:rPr lang="ru-RU" sz="1800" dirty="0"/>
              <a:t>В настоящее время людям пожилого возраста практически невозможно начать заниматься спортивной деятельностью. Связано это с социальной изоляцией, физическими ограничениями, отсутствием информации, страха травм. Некоторые пожилые люди могут не иметь финансовых средств для участия в спортивных мероприятиях. Таким образом, имеются ограничения в развитии спортивной деятельности среди старшего поколения.   </a:t>
            </a:r>
          </a:p>
          <a:p>
            <a:r>
              <a:rPr lang="ru-RU" sz="1800" dirty="0"/>
              <a:t>Согласно </a:t>
            </a:r>
            <a:r>
              <a:rPr lang="ru-RU" sz="1800" dirty="0">
                <a:hlinkClick r:id="rId2"/>
              </a:rPr>
              <a:t>Оценке ВОЗ в области глобального здравоохранения (ОГЗ) за 2020 г.</a:t>
            </a:r>
            <a:r>
              <a:rPr lang="ru-RU" sz="1800" dirty="0"/>
              <a:t>, даже в пожилом возрасте (65+) рекомендуется заниматься хотя бы один раз в неделю каким-либо видом деятельности из этих вариантов: Физическая активность умеренной интенсивности: Аэробные физические нагрузки (ходьба, бег, плавание и т. д.) низкой интенсивности — на таком уровне усилий, при котором учащается дыхание и частота сердечных сокращений, но при этом возможно параллельно разговаривать. </a:t>
            </a: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3514" y="3250101"/>
            <a:ext cx="2687562" cy="268756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939445"/>
            <a:ext cx="6114985" cy="2298326"/>
          </a:xfrm>
          <a:prstGeom prst="rect">
            <a:avLst/>
          </a:prstGeom>
          <a:solidFill>
            <a:schemeClr val="tx1">
              <a:alpha val="9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60120" y="2261870"/>
            <a:ext cx="4670425" cy="1814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6600" cap="all" spc="12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  <p:sp useBgFill="1"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" y="4237771"/>
            <a:ext cx="6114982" cy="809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8450" y="1169425"/>
            <a:ext cx="4519149" cy="451914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/>
              <a:t>ПРИЧИНа</a:t>
            </a:r>
            <a:r>
              <a:rPr lang="ru-RU" dirty="0"/>
              <a:t> проблемы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0981" y="2410058"/>
            <a:ext cx="7547888" cy="418918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Пожилые люди нередко оказываются в ситуации социальной изоляции, вызванной выходом на пенсию или изменениями в жизни. Это часто приводит к утрате интереса к физической активности, особенно при отсутствии компании для совместных занятий. Проблема усугубляется ограниченным доступом к спортивным мероприятиям и инфраструктуре. Хотя польза спорта для физического, социального и психологического здоровья старшего поколения очевидна, поддержка со стороны государственных и частных структур остается недостаточной.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527" y="2704880"/>
            <a:ext cx="3599543" cy="35995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828" y="294532"/>
            <a:ext cx="11120344" cy="1744705"/>
          </a:xfrm>
        </p:spPr>
        <p:txBody>
          <a:bodyPr>
            <a:noAutofit/>
          </a:bodyPr>
          <a:lstStyle/>
          <a:p>
            <a:pPr algn="ctr"/>
            <a:r>
              <a:rPr lang="ru-RU" sz="6000" dirty="0"/>
              <a:t>Последствия проблемы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55" y="2504254"/>
            <a:ext cx="7637323" cy="425907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Ограниченный доступ к физической активности и спортивным событиям приводит к снижению физической активности среди пожилых людей, что, в свою очередь, может привести к ухудшению их физического состояния, повышению уровня хронических заболеваний и уменьшению общей жизненной энергии. Это также может способствовать ухудшению психоэмоционального состояния. В результате, пожилые люди могут испытывать снижение удовлетворенности жизнью, что негативно сказывается на их общем здоровье и благополучии.</a:t>
            </a:r>
          </a:p>
          <a:p>
            <a:endParaRPr lang="ru-R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2925" y="2421125"/>
            <a:ext cx="4259075" cy="42590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Анализ схожих проектов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13534" y="2357610"/>
            <a:ext cx="8413044" cy="4373695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1. Проект «Возраст - спорту не помеха!»</a:t>
            </a:r>
          </a:p>
          <a:p>
            <a:r>
              <a:rPr lang="ru-RU" dirty="0"/>
              <a:t>   - Описание: Программа, направленная на продвижение и расширение практик здорового образа жизни среди пожилых людей. </a:t>
            </a:r>
          </a:p>
          <a:p>
            <a:r>
              <a:rPr lang="ru-RU" dirty="0"/>
              <a:t>   - Результаты: Повышение качества жизни людей старшего поколения и людей с ОВЗ, формированию и развитию толерантной среды общения для людей старшего возраста и людей с ОВЗ.</a:t>
            </a:r>
          </a:p>
          <a:p>
            <a:r>
              <a:rPr lang="ru-RU" b="1" dirty="0"/>
              <a:t>2. Проект «Школа фитнеса для "Золотого возраста"»</a:t>
            </a:r>
          </a:p>
          <a:p>
            <a:r>
              <a:rPr lang="ru-RU" dirty="0"/>
              <a:t>   - Описание: Данный проект направлен на массовое развитие физической культуры и спорта среди жителей старшего поколения.</a:t>
            </a:r>
          </a:p>
          <a:p>
            <a:r>
              <a:rPr lang="ru-RU" dirty="0"/>
              <a:t>   - Результаты: Положительный рост физической возможности участников, массовое вовлечение населения в активный двигательный процесс, их общение между собой и как следствие, повышение самооценки и качества жизни пенсионеров, улучшение эмоционального состояния.</a:t>
            </a:r>
          </a:p>
          <a:p>
            <a:r>
              <a:rPr lang="ru-RU" b="1" dirty="0"/>
              <a:t>3. Спортивно-оздоровительная среда для граждан пожилого возраста и инвалидов. </a:t>
            </a:r>
            <a:r>
              <a:rPr lang="ru-RU" dirty="0"/>
              <a:t>Данный проект рассчитан на создание условий для регулярных, бесплатных занятий физической культурой и оздоровлением людей старшего поколения.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89" y="3254735"/>
            <a:ext cx="2738441" cy="27384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51" y="292786"/>
            <a:ext cx="11665097" cy="17018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Миссия и цель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619" y="2700922"/>
            <a:ext cx="4104192" cy="378591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Миссия:</a:t>
            </a:r>
          </a:p>
          <a:p>
            <a:r>
              <a:rPr lang="ru-RU" sz="1800" dirty="0"/>
              <a:t>Основная миссия проекта заключается в создании активного и здорового образа жизни среди пенсионеров через утреннюю зарядку и скандинавскую ходьбу. Проект направлен на стремление не только улучшить физическую форму людей старшего поколения , а также укрепить их эмоциональное и психическое здоровье.</a:t>
            </a:r>
          </a:p>
          <a:p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802" y="3105722"/>
            <a:ext cx="2687562" cy="2687562"/>
          </a:xfrm>
          <a:prstGeom prst="rect">
            <a:avLst/>
          </a:prstGeom>
        </p:spPr>
      </p:pic>
      <p:sp>
        <p:nvSpPr>
          <p:cNvPr id="5" name="Объект 2"/>
          <p:cNvSpPr txBox="1"/>
          <p:nvPr/>
        </p:nvSpPr>
        <p:spPr>
          <a:xfrm>
            <a:off x="7471355" y="2700922"/>
            <a:ext cx="4104192" cy="37859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algn="l" rtl="0" fontAlgn="base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defRPr sz="26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3050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23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3725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3725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sz="2800" b="1" dirty="0"/>
              <a:t>Цель:</a:t>
            </a:r>
          </a:p>
          <a:p>
            <a:pPr eaLnBrk="1" hangingPunct="1"/>
            <a:r>
              <a:rPr lang="ru-RU" sz="1800" dirty="0"/>
              <a:t>Организация программы утренней зарядки и скандинавской ходьбы для пенсионеров, направленной на укрепление физического здоровья, улучшение координации, а также на повышение уверенности в себе и социальной активности участников</a:t>
            </a:r>
          </a:p>
          <a:p>
            <a:pPr eaLnBrk="1" hangingPunct="1"/>
            <a:r>
              <a:rPr lang="ru-RU" sz="1800" dirty="0"/>
              <a:t>Показатели результативности будут строиться из изначального количества участников мероприятий и конечного количества участвующих в показательных мероприятиях.</a:t>
            </a:r>
          </a:p>
          <a:p>
            <a:pPr eaLnBrk="1" hangingPunct="1"/>
            <a:endParaRPr lang="ru-RU" sz="1800" dirty="0"/>
          </a:p>
          <a:p>
            <a:pPr eaLnBrk="1" hangingPunct="1"/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/>
          <p:nvPr/>
        </p:nvSpPr>
        <p:spPr>
          <a:xfrm>
            <a:off x="2322056" y="1334407"/>
            <a:ext cx="7547888" cy="418918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rtl="0" fontAlgn="base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defRPr sz="26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3050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23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3725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3725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b="1" dirty="0"/>
              <a:t>Целевая группа: </a:t>
            </a:r>
            <a:r>
              <a:rPr lang="ru-RU" dirty="0"/>
              <a:t>Люди пожилого возраста </a:t>
            </a:r>
          </a:p>
          <a:p>
            <a:pPr eaLnBrk="1" hangingPunct="1"/>
            <a:r>
              <a:rPr lang="ru-RU" b="1" dirty="0"/>
              <a:t>Возраст: </a:t>
            </a:r>
            <a:r>
              <a:rPr lang="ru-RU" dirty="0"/>
              <a:t>60-80</a:t>
            </a:r>
          </a:p>
          <a:p>
            <a:pPr eaLnBrk="1" hangingPunct="1"/>
            <a:r>
              <a:rPr lang="ru-RU" b="1" dirty="0"/>
              <a:t>Количественный охват: </a:t>
            </a:r>
            <a:r>
              <a:rPr lang="ru-RU" dirty="0"/>
              <a:t>60 пенсионеров</a:t>
            </a:r>
          </a:p>
          <a:p>
            <a:pPr eaLnBrk="1" hangingPunct="1"/>
            <a:r>
              <a:rPr lang="ru-RU" b="1" dirty="0"/>
              <a:t>Территориальное представительство: </a:t>
            </a:r>
            <a:r>
              <a:rPr lang="ru-RU" dirty="0"/>
              <a:t>г. Казань Республика Татарстан</a:t>
            </a:r>
          </a:p>
          <a:p>
            <a:pPr eaLnBrk="1" hangingPunct="1"/>
            <a:r>
              <a:rPr lang="ru-RU" b="1" dirty="0"/>
              <a:t>Срок реализации проекта: </a:t>
            </a:r>
          </a:p>
          <a:p>
            <a:pPr eaLnBrk="1" hangingPunct="1"/>
            <a:r>
              <a:rPr lang="ru-RU" dirty="0"/>
              <a:t>Начало реализации: 10.09.2025</a:t>
            </a:r>
          </a:p>
          <a:p>
            <a:pPr eaLnBrk="1" hangingPunct="1"/>
            <a:r>
              <a:rPr lang="ru-RU" dirty="0"/>
              <a:t>Окончание реализации: 10.03.2026</a:t>
            </a:r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51" y="292786"/>
            <a:ext cx="11665097" cy="17018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Описание продукта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981" y="2419108"/>
            <a:ext cx="8787951" cy="4340507"/>
          </a:xfrm>
        </p:spPr>
        <p:txBody>
          <a:bodyPr>
            <a:normAutofit fontScale="70000" lnSpcReduction="20000"/>
          </a:bodyPr>
          <a:lstStyle/>
          <a:p>
            <a:r>
              <a:rPr lang="ru-RU" sz="2800" b="1" dirty="0"/>
              <a:t>1. Функциональные характеристики:</a:t>
            </a:r>
          </a:p>
          <a:p>
            <a:r>
              <a:rPr lang="ru-RU" sz="2800" dirty="0"/>
              <a:t>- Программы обучения: Разработка структурированных программ и занятий, включающих в себя основы утренней зарядки и основы скандинавской ходьбы, развивающие физическую силу, проходящие в арендованном спортивном зале.</a:t>
            </a:r>
          </a:p>
          <a:p>
            <a:r>
              <a:rPr lang="ru-RU" sz="2800" dirty="0"/>
              <a:t>- Социальные мероприятия: Организация выездных мероприятий на безопасные и удобные маршруты с скамейками и местами для отдыха, где люди пожилого поколения могут практиковать свои навыки и умения в скандинавской ходьбе, опирающиеся на укрепление физического духа и текущего состояния, а также на взаимодействие с другими людьми пожилого возраста.</a:t>
            </a:r>
          </a:p>
          <a:p>
            <a:r>
              <a:rPr lang="ru-RU" sz="2800" dirty="0"/>
              <a:t>- Мониторинг прогресса: Регулярная оценка физической подготовки пенсионеров (создание специализированных нормативов; опрос, направленный на улучшение здоровья), а также их роста в эмоциональной и духовной сферах (анкетирование).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0932" y="3185084"/>
            <a:ext cx="3034175" cy="30341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51" y="292786"/>
            <a:ext cx="11665097" cy="17018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Описание продукта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748" y="2338086"/>
            <a:ext cx="4653022" cy="4421529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5000" b="1" dirty="0"/>
              <a:t>2. Состав курса:</a:t>
            </a:r>
          </a:p>
          <a:p>
            <a:br>
              <a:rPr lang="ru-RU" sz="5000" dirty="0"/>
            </a:br>
            <a:r>
              <a:rPr lang="ru-RU" sz="5000" dirty="0"/>
              <a:t>1 Этап: Общее введение и техника безопасности</a:t>
            </a:r>
          </a:p>
          <a:p>
            <a:r>
              <a:rPr lang="ru-RU" sz="5000" dirty="0"/>
              <a:t>2 Этап: Физическая подготовка, освоение необходимой основы физический упражнений и ознакомление с маршрутами</a:t>
            </a:r>
          </a:p>
          <a:p>
            <a:r>
              <a:rPr lang="ru-RU" sz="5000" dirty="0"/>
              <a:t>3 Этап: Проведение занятий</a:t>
            </a:r>
          </a:p>
          <a:p>
            <a:r>
              <a:rPr lang="ru-RU" sz="5000" dirty="0"/>
              <a:t>4 Этап: Показательные соревнования по группам и демонстрации</a:t>
            </a:r>
          </a:p>
          <a:p>
            <a:r>
              <a:rPr lang="ru-RU" sz="5000" dirty="0"/>
              <a:t>5 Этап: Обратная связь</a:t>
            </a:r>
          </a:p>
          <a:p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33" y="3047849"/>
            <a:ext cx="2687562" cy="2687562"/>
          </a:xfrm>
          <a:prstGeom prst="rect">
            <a:avLst/>
          </a:prstGeom>
        </p:spPr>
      </p:pic>
      <p:sp>
        <p:nvSpPr>
          <p:cNvPr id="5" name="Объект 2"/>
          <p:cNvSpPr txBox="1"/>
          <p:nvPr/>
        </p:nvSpPr>
        <p:spPr>
          <a:xfrm>
            <a:off x="7132596" y="2338086"/>
            <a:ext cx="4943656" cy="451991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algn="l" rtl="0" fontAlgn="base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defRPr sz="26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3050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2300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3725" indent="-273050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3725" algn="l" rtl="0" fontAlgn="base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defRPr b="1" kern="1200" spc="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sz="3200" b="1" dirty="0"/>
              <a:t>3. Условия реализации:</a:t>
            </a:r>
          </a:p>
          <a:p>
            <a:pPr eaLnBrk="1" hangingPunct="1"/>
            <a:br>
              <a:rPr lang="ru-RU" sz="3200" dirty="0"/>
            </a:br>
            <a:r>
              <a:rPr lang="ru-RU" sz="3600" dirty="0"/>
              <a:t>- Занятия будут проводиться сначала в оборудованном зале с подготовленным инвентарем, с соблюдением техники безопасности и под наблюдением ответственных лиц, а далее выходы на заранее подготовленные, безопасные и удобные маршруты.</a:t>
            </a:r>
          </a:p>
          <a:p>
            <a:pPr eaLnBrk="1" hangingPunct="1"/>
            <a:r>
              <a:rPr lang="ru-RU" sz="3600" dirty="0"/>
              <a:t>- Частота занятий: Регулярные тренировки 2-3 раза в неделю по 3 часа, с возможностью увеличения частоты в зависимости от желания группы.</a:t>
            </a:r>
            <a:br>
              <a:rPr lang="ru-RU" sz="3600" dirty="0"/>
            </a:br>
            <a:r>
              <a:rPr lang="ru-RU" sz="3600" dirty="0"/>
              <a:t>- Для участия требуется подать заявку или связаться по номеру телефону.</a:t>
            </a:r>
          </a:p>
          <a:p>
            <a:pPr eaLnBrk="1" hangingPunct="1"/>
            <a:endParaRPr lang="ru-RU" sz="1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32*494"/>
  <p:tag name="TABLE_ENDDRAG_RECT" val="122*54*732*49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32*331"/>
  <p:tag name="TABLE_ENDDRAG_RECT" val="107*127*732*3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80*81"/>
  <p:tag name="TABLE_ENDDRAG_RECT" val="123*459*680*8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61*211"/>
  <p:tag name="TABLE_ENDDRAG_RECT" val="-1*39*961*21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58*308"/>
  <p:tag name="TABLE_ENDDRAG_RECT" val="1*0*958*3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58*116"/>
  <p:tag name="TABLE_ENDDRAG_RECT" val="1*313*958*116"/>
</p:tagLst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2404</Words>
  <Application>Microsoft Macintosh PowerPoint</Application>
  <PresentationFormat>Широкоэкранный</PresentationFormat>
  <Paragraphs>332</Paragraphs>
  <Slides>20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-apple-system</vt:lpstr>
      <vt:lpstr>Arial</vt:lpstr>
      <vt:lpstr>Calibri</vt:lpstr>
      <vt:lpstr>Franklin Gothic Demi Cond</vt:lpstr>
      <vt:lpstr>Franklin Gothic Medium</vt:lpstr>
      <vt:lpstr>Times New Roman</vt:lpstr>
      <vt:lpstr>Wingdings</vt:lpstr>
      <vt:lpstr>JuxtaposeVTI</vt:lpstr>
      <vt:lpstr>        Проект «Утреннее единство: Прогулки и зарядка для старшего поколения»</vt:lpstr>
      <vt:lpstr>ОПИСАНИЕ САМОЙ ПРОБЛЕМЫ И АКТУАЛЬНОСТЬ </vt:lpstr>
      <vt:lpstr>ПРИЧИНа проблемы</vt:lpstr>
      <vt:lpstr>Последствия проблемы </vt:lpstr>
      <vt:lpstr>Анализ схожих проектов</vt:lpstr>
      <vt:lpstr>Миссия и цель проекта</vt:lpstr>
      <vt:lpstr>Презентация PowerPoint</vt:lpstr>
      <vt:lpstr>Описание продукта </vt:lpstr>
      <vt:lpstr>Описание продукта </vt:lpstr>
      <vt:lpstr>Презентация PowerPoint</vt:lpstr>
      <vt:lpstr>Задачи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 финансирования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Утро</dc:title>
  <dc:creator>Малахова Александра Сергеевна</dc:creator>
  <cp:lastModifiedBy>Малахова Александра Сергеевна</cp:lastModifiedBy>
  <cp:revision>48</cp:revision>
  <dcterms:created xsi:type="dcterms:W3CDTF">2023-03-12T11:51:00Z</dcterms:created>
  <dcterms:modified xsi:type="dcterms:W3CDTF">2025-05-18T12:52:42Z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66332E7BDDE7408FB4E7CC6434EB45EF_12</vt:lpwstr>
  </property>
  <property fmtid="{D5CDD505-2E9C-101B-9397-08002B2CF9AE}" pid="3" name="KSOProductBuildVer">
    <vt:lpwstr>1049-12.2.0.20795</vt:lpwstr>
  </property>
</Properties>
</file>