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4630400" cy="8229600"/>
  <p:notesSz cx="8229600" cy="146304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Heebo Bold" panose="020B0604020202020204" charset="-79"/>
      <p:bold r:id="rId18"/>
    </p:embeddedFont>
    <p:embeddedFont>
      <p:font typeface="Heebo Light" pitchFamily="2" charset="-79"/>
      <p:regular r:id="rId19"/>
    </p:embeddedFont>
    <p:embeddedFont>
      <p:font typeface="Montserrat" panose="00000500000000000000" pitchFamily="2" charset="-52"/>
      <p:regular r:id="rId2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40" d="100"/>
          <a:sy n="40" d="100"/>
        </p:scale>
        <p:origin x="34" y="8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font" Target="fonts/font1.fntdata"/><Relationship Id="rId13" Type="http://schemas.openxmlformats.org/officeDocument/2006/relationships/font" Target="fonts/font2.fntdata"/><Relationship Id="rId14" Type="http://schemas.openxmlformats.org/officeDocument/2006/relationships/font" Target="fonts/font3.fntdata"/><Relationship Id="rId15" Type="http://schemas.openxmlformats.org/officeDocument/2006/relationships/font" Target="fonts/font4.fntdata"/><Relationship Id="rId16" Type="http://schemas.openxmlformats.org/officeDocument/2006/relationships/font" Target="fonts/font5.fntdata"/><Relationship Id="rId17" Type="http://schemas.openxmlformats.org/officeDocument/2006/relationships/font" Target="fonts/font6.fntdata"/><Relationship Id="rId18" Type="http://schemas.openxmlformats.org/officeDocument/2006/relationships/font" Target="fonts/font7.fntdata"/><Relationship Id="rId19" Type="http://schemas.openxmlformats.org/officeDocument/2006/relationships/font" Target="fonts/font8.fntdata"/><Relationship Id="rId2" Type="http://schemas.openxmlformats.org/officeDocument/2006/relationships/slide" Target="slides/slide1.xml"/><Relationship Id="rId20" Type="http://schemas.openxmlformats.org/officeDocument/2006/relationships/font" Target="fonts/font9.fntdata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93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hyperlink" Target="https://gamma.app/?utm_source=made-with-gamma" TargetMode="External"/><Relationship Id="rId4" Type="http://schemas.openxmlformats.org/officeDocument/2006/relationships/image" Target="../media/image2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hyperlink" Target="https://gamma.app/?utm_source=made-with-gamma" TargetMode="External"/><Relationship Id="rId4" Type="http://schemas.openxmlformats.org/officeDocument/2006/relationships/image" Target="../media/image2.png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hyperlink" Target="https://gamma.app/?utm_source=made-with-gamma" TargetMode="External"/><Relationship Id="rId4" Type="http://schemas.openxmlformats.org/officeDocument/2006/relationships/image" Target="../media/image2.png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hyperlink" Target="https://gamma.app/?utm_source=made-with-gamma" TargetMode="External"/><Relationship Id="rId4" Type="http://schemas.openxmlformats.org/officeDocument/2006/relationships/image" Target="../media/image2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hyperlink" Target="https://gamma.app/?utm_source=made-with-gamma" TargetMode="External"/><Relationship Id="rId4" Type="http://schemas.openxmlformats.org/officeDocument/2006/relationships/image" Target="../media/image2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hyperlink" Target="https://gamma.app/?utm_source=made-with-gamma" TargetMode="External"/><Relationship Id="rId4" Type="http://schemas.openxmlformats.org/officeDocument/2006/relationships/image" Target="../media/image2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hyperlink" Target="https://gamma.app/?utm_source=made-with-gamma" TargetMode="External"/><Relationship Id="rId4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hyperlink" Target="https://gamma.app/?utm_source=made-with-gamma" TargetMode="Externa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5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3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3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26.png"/><Relationship Id="rId11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7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59BA30A-4A0D-4C06-BC4A-6A4D2B918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"/>
            <a:ext cx="14630401" cy="82238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31890" y="2334475"/>
            <a:ext cx="12950988" cy="3560650"/>
          </a:xfrm>
        </p:spPr>
        <p:txBody>
          <a:bodyPr>
            <a:normAutofit/>
          </a:bodyPr>
          <a:lstStyle/>
          <a:p>
            <a:r>
              <a:rPr lang="ru-RU" sz="8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Энергофутуризм</a:t>
            </a:r>
            <a:r>
              <a:rPr lang="ru-RU" sz="8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8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TechnoFuture</a:t>
            </a:r>
            <a:endParaRPr lang="en-US" sz="8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89632" y="5543549"/>
            <a:ext cx="4926443" cy="1683904"/>
          </a:xfrm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Проект: «Интеллектуальная система управления уличным освещением с учетом энергосбережения и устойчивого развития»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9190F3-A25B-418B-BB54-648CAC0318AF}"/>
              </a:ext>
            </a:extLst>
          </p:cNvPr>
          <p:cNvSpPr txBox="1"/>
          <p:nvPr/>
        </p:nvSpPr>
        <p:spPr>
          <a:xfrm>
            <a:off x="976810" y="5717597"/>
            <a:ext cx="5627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Авторы: Куанов Эльдар и Шаймерденов Дінислам 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магистранты 1 курса ЗКАТУ им. Жангир хана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CA5F2E-DE54-4780-B163-CC26A489FDCF}"/>
              </a:ext>
            </a:extLst>
          </p:cNvPr>
          <p:cNvSpPr txBox="1"/>
          <p:nvPr/>
        </p:nvSpPr>
        <p:spPr>
          <a:xfrm>
            <a:off x="974065" y="6402321"/>
            <a:ext cx="6018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 Айешева Гульшат Амангельдиевна Руководитель Офиса коммерциализации технологий и бизнес- инкубирования ЗКАТУ им. Жангир хана, к. э. н., доцент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Graphic 6" descr="Электрик">
            <a:extLst>
              <a:ext uri="{FF2B5EF4-FFF2-40B4-BE49-F238E27FC236}">
                <a16:creationId xmlns:a16="http://schemas.microsoft.com/office/drawing/2014/main" id="{7B889217-2F92-4E15-BAD8-8216BB5938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71274" y="2060444"/>
            <a:ext cx="3295648" cy="329564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75561" y="532567"/>
            <a:ext cx="7792879" cy="30158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700"/>
              </a:lnSpc>
              <a:buNone/>
            </a:pPr>
            <a:r>
              <a:rPr lang="en-US" sz="375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Интеллектуальная система управления уличным освещением: Энергосбережение и устойчивое развитие</a:t>
            </a:r>
            <a:endParaRPr lang="en-US" sz="3750" dirty="0"/>
          </a:p>
        </p:txBody>
      </p:sp>
      <p:sp>
        <p:nvSpPr>
          <p:cNvPr id="4" name="Text 1"/>
          <p:cNvSpPr/>
          <p:nvPr/>
        </p:nvSpPr>
        <p:spPr>
          <a:xfrm>
            <a:off x="675561" y="3837861"/>
            <a:ext cx="7792879" cy="18523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В нашем проекте представлен инновационный подход к управлению уличным освещением, сфокусированный на максимальном энергосбережении и поддержке устойчивого развития городской инфраструктуры. Система сочетает современные технологии и интеллектуальные алгоритмы, обеспечивая интеллектуальное регулирование освещения в зависимости от окружающих условий и потребностей горожан.</a:t>
            </a:r>
            <a:endParaRPr lang="en-US" sz="1500" dirty="0"/>
          </a:p>
        </p:txBody>
      </p:sp>
      <p:sp>
        <p:nvSpPr>
          <p:cNvPr id="5" name="Text 2"/>
          <p:cNvSpPr/>
          <p:nvPr/>
        </p:nvSpPr>
        <p:spPr>
          <a:xfrm>
            <a:off x="675561" y="5907286"/>
            <a:ext cx="7792879" cy="12349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Это решение поможет муниципалитетам снизить энергозатраты, уменьшить экологический след и повысить качество городской среды. В презентации мы рассмотрим ключевые особенности, технологическую платформу и ожидаемые эффекты от внедрения данной системы.</a:t>
            </a:r>
            <a:endParaRPr lang="en-US" sz="1500" dirty="0"/>
          </a:p>
        </p:txBody>
      </p:sp>
      <p:sp>
        <p:nvSpPr>
          <p:cNvPr id="6" name="Shape 3"/>
          <p:cNvSpPr/>
          <p:nvPr/>
        </p:nvSpPr>
        <p:spPr>
          <a:xfrm>
            <a:off x="675561" y="7373660"/>
            <a:ext cx="308729" cy="308729"/>
          </a:xfrm>
          <a:prstGeom prst="roundRect">
            <a:avLst>
              <a:gd name="adj" fmla="val 29615247"/>
            </a:avLst>
          </a:prstGeom>
          <a:noFill/>
          <a:ln w="7620">
            <a:solidFill>
              <a:srgbClr val="4D4D51"/>
            </a:solidFill>
            <a:prstDash val="solid"/>
          </a:ln>
        </p:spPr>
        <p:txBody>
          <a:bodyPr/>
          <a:p/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181" y="7381280"/>
            <a:ext cx="293489" cy="293489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080730" y="7359253"/>
            <a:ext cx="1736884" cy="3376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850" b="1" dirty="0">
                <a:solidFill>
                  <a:srgbClr val="DCD7E5"/>
                </a:solidFill>
                <a:latin typeface="Heebo Bold" pitchFamily="34" charset="0"/>
                <a:ea typeface="Heebo Bold" pitchFamily="34" charset="-122"/>
                <a:cs typeface="Heebo Bold" pitchFamily="34" charset="-120"/>
              </a:rPr>
              <a:t>by Eldar Kuanov</a:t>
            </a:r>
            <a:endParaRPr lang="en-US" sz="185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6D22528-06DE-4294-82DE-ACF110BB43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560" y="7275393"/>
            <a:ext cx="2142053" cy="42152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562"/>
            <a:ext cx="14630400" cy="26016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28424" y="3336250"/>
            <a:ext cx="13173551" cy="13006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100"/>
              </a:lnSpc>
              <a:buNone/>
            </a:pPr>
            <a:r>
              <a:rPr lang="en-US" sz="405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Текущие вызовы уличного освещения и необходимость модернизации</a:t>
            </a:r>
            <a:endParaRPr lang="en-US" sz="4050" dirty="0"/>
          </a:p>
        </p:txBody>
      </p:sp>
      <p:sp>
        <p:nvSpPr>
          <p:cNvPr id="4" name="Shape 1"/>
          <p:cNvSpPr/>
          <p:nvPr/>
        </p:nvSpPr>
        <p:spPr>
          <a:xfrm>
            <a:off x="728424" y="4949071"/>
            <a:ext cx="4252436" cy="2545913"/>
          </a:xfrm>
          <a:prstGeom prst="roundRect">
            <a:avLst>
              <a:gd name="adj" fmla="val 3434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  <p:txBody>
          <a:bodyPr/>
          <a:p/>
        </p:txBody>
      </p:sp>
      <p:sp>
        <p:nvSpPr>
          <p:cNvPr id="5" name="Text 2"/>
          <p:cNvSpPr/>
          <p:nvPr/>
        </p:nvSpPr>
        <p:spPr>
          <a:xfrm>
            <a:off x="944166" y="5164812"/>
            <a:ext cx="3820954" cy="650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Высокое энергопотребление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944166" y="5939909"/>
            <a:ext cx="3820954" cy="13315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Традиционные системы уличного освещения потребляют значительное количество электроэнергии, создавая нагрузки на городской бюджет.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5188982" y="4949071"/>
            <a:ext cx="4252436" cy="2545913"/>
          </a:xfrm>
          <a:prstGeom prst="roundRect">
            <a:avLst>
              <a:gd name="adj" fmla="val 3434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  <p:txBody>
          <a:bodyPr/>
          <a:p/>
        </p:txBody>
      </p:sp>
      <p:sp>
        <p:nvSpPr>
          <p:cNvPr id="8" name="Text 5"/>
          <p:cNvSpPr/>
          <p:nvPr/>
        </p:nvSpPr>
        <p:spPr>
          <a:xfrm>
            <a:off x="5404723" y="5164812"/>
            <a:ext cx="3520083" cy="3251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Недостаток адаптивности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5404723" y="5614749"/>
            <a:ext cx="3820954" cy="13315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Освещение часто работает по жесткому графику без учета реальных условий, что приводит к ненужной трате ресурсов.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9649539" y="4949071"/>
            <a:ext cx="4252436" cy="2545913"/>
          </a:xfrm>
          <a:prstGeom prst="roundRect">
            <a:avLst>
              <a:gd name="adj" fmla="val 3434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  <p:txBody>
          <a:bodyPr/>
          <a:p/>
        </p:txBody>
      </p:sp>
      <p:sp>
        <p:nvSpPr>
          <p:cNvPr id="11" name="Text 8"/>
          <p:cNvSpPr/>
          <p:nvPr/>
        </p:nvSpPr>
        <p:spPr>
          <a:xfrm>
            <a:off x="9865281" y="5164812"/>
            <a:ext cx="2982397" cy="3251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Экологические риски</a:t>
            </a:r>
            <a:endParaRPr lang="en-US" sz="2000" dirty="0"/>
          </a:p>
        </p:txBody>
      </p:sp>
      <p:sp>
        <p:nvSpPr>
          <p:cNvPr id="12" name="Text 9"/>
          <p:cNvSpPr/>
          <p:nvPr/>
        </p:nvSpPr>
        <p:spPr>
          <a:xfrm>
            <a:off x="9865281" y="5614749"/>
            <a:ext cx="3820954" cy="16644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Использование устаревших технологий ведет к повышенным выбросам парниковых газов и негативному воздействию на окружающую среду.</a:t>
            </a:r>
            <a:endParaRPr lang="en-US" sz="1600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F0388A8-791A-438C-B052-5073F1C854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1468" y="7710725"/>
            <a:ext cx="1847652" cy="42152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826895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Ключевые компоненты интеллектуальной системы управления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811429"/>
            <a:ext cx="3978116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Датчики освещенности и движения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746903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Автоматическое включение и регулирование яркости на основе внешних условий и активности на улице.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811429"/>
            <a:ext cx="387762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Центральный контроллер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392573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Обработка данных с датчиков и принятие решений о режиме работы каждого светильника для оптимизации энергопотребления.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81142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Сеть связи IoT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392573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Обеспечение надежной передачи данных между сенсорами и контроллерами в режиме реального времени.</a:t>
            </a:r>
            <a:endParaRPr lang="en-US" sz="175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58BE492-AACE-43F5-B66D-78A555266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1468" y="7710725"/>
            <a:ext cx="1847652" cy="42152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84490" y="538758"/>
            <a:ext cx="7775019" cy="12222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800"/>
              </a:lnSpc>
              <a:buNone/>
            </a:pPr>
            <a:r>
              <a:t>💡 Экономия бюджета на освещение до 60%</a:t>
            </a:r>
            <a:br/>
            <a:r>
              <a:t>📉 Снижение углеродного следа (соответствие ESG)</a:t>
            </a:r>
            <a:br/>
            <a:r>
              <a:t>🛡 Повышение уровня безопасности населения</a:t>
            </a:r>
            <a:br/>
            <a:r>
              <a:t>🧩 Гибкость масштабирования и интеграции</a:t>
            </a:r>
            <a:br/>
            <a:r>
              <a:t>💼 Возможность коммерциализации и экспорта решения</a:t>
            </a:r>
            <a:endParaRPr lang="en-US" sz="3850" dirty="0"/>
          </a:p>
        </p:txBody>
      </p:sp>
      <p:sp>
        <p:nvSpPr>
          <p:cNvPr id="4" name="Shape 1"/>
          <p:cNvSpPr/>
          <p:nvPr/>
        </p:nvSpPr>
        <p:spPr>
          <a:xfrm>
            <a:off x="684490" y="2054423"/>
            <a:ext cx="440055" cy="440055"/>
          </a:xfrm>
          <a:prstGeom prst="roundRect">
            <a:avLst>
              <a:gd name="adj" fmla="val 18667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  <p:txBody>
          <a:bodyPr/>
          <a:p/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833" y="2091095"/>
            <a:ext cx="293370" cy="366713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320046" y="2121575"/>
            <a:ext cx="4796076" cy="3055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Снижение затрат на электроэнергию</a:t>
            </a:r>
            <a:endParaRPr lang="en-US" sz="1900" dirty="0"/>
          </a:p>
        </p:txBody>
      </p:sp>
      <p:sp>
        <p:nvSpPr>
          <p:cNvPr id="7" name="Text 3"/>
          <p:cNvSpPr/>
          <p:nvPr/>
        </p:nvSpPr>
        <p:spPr>
          <a:xfrm>
            <a:off x="1320046" y="2544366"/>
            <a:ext cx="7139464" cy="6257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Уменьшение расходов путем адаптивного управления яркостью и времени работы освещения.</a:t>
            </a:r>
            <a:endParaRPr lang="en-US" sz="1500" dirty="0"/>
          </a:p>
        </p:txBody>
      </p:sp>
      <p:sp>
        <p:nvSpPr>
          <p:cNvPr id="8" name="Shape 4"/>
          <p:cNvSpPr/>
          <p:nvPr/>
        </p:nvSpPr>
        <p:spPr>
          <a:xfrm>
            <a:off x="684490" y="3561278"/>
            <a:ext cx="440055" cy="440055"/>
          </a:xfrm>
          <a:prstGeom prst="roundRect">
            <a:avLst>
              <a:gd name="adj" fmla="val 18667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  <p:txBody>
          <a:bodyPr/>
          <a:p/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833" y="3597950"/>
            <a:ext cx="293370" cy="366713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320046" y="3628430"/>
            <a:ext cx="3536990" cy="3055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Сокращение выбросов CO2</a:t>
            </a:r>
            <a:endParaRPr lang="en-US" sz="1900" dirty="0"/>
          </a:p>
        </p:txBody>
      </p:sp>
      <p:sp>
        <p:nvSpPr>
          <p:cNvPr id="11" name="Text 6"/>
          <p:cNvSpPr/>
          <p:nvPr/>
        </p:nvSpPr>
        <p:spPr>
          <a:xfrm>
            <a:off x="1320046" y="4051221"/>
            <a:ext cx="7139464" cy="6257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Изменение источников освещения и умный контроль помогают снизить углеродный след города.</a:t>
            </a:r>
            <a:endParaRPr lang="en-US" sz="1500" dirty="0"/>
          </a:p>
        </p:txBody>
      </p:sp>
      <p:sp>
        <p:nvSpPr>
          <p:cNvPr id="12" name="Shape 7"/>
          <p:cNvSpPr/>
          <p:nvPr/>
        </p:nvSpPr>
        <p:spPr>
          <a:xfrm>
            <a:off x="684490" y="5068133"/>
            <a:ext cx="440055" cy="440055"/>
          </a:xfrm>
          <a:prstGeom prst="roundRect">
            <a:avLst>
              <a:gd name="adj" fmla="val 18667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  <p:txBody>
          <a:bodyPr/>
          <a:p/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833" y="5104805"/>
            <a:ext cx="293370" cy="366713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320046" y="5135285"/>
            <a:ext cx="3406259" cy="3055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Повышение безопасности</a:t>
            </a:r>
            <a:endParaRPr lang="en-US" sz="1900" dirty="0"/>
          </a:p>
        </p:txBody>
      </p:sp>
      <p:sp>
        <p:nvSpPr>
          <p:cNvPr id="15" name="Text 9"/>
          <p:cNvSpPr/>
          <p:nvPr/>
        </p:nvSpPr>
        <p:spPr>
          <a:xfrm>
            <a:off x="1320046" y="5558076"/>
            <a:ext cx="7139464" cy="6257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Оптимальное освещение улучшает видимость и снижает риски происшествий и преступности.</a:t>
            </a:r>
            <a:endParaRPr lang="en-US" sz="1500" dirty="0"/>
          </a:p>
        </p:txBody>
      </p:sp>
      <p:sp>
        <p:nvSpPr>
          <p:cNvPr id="16" name="Shape 10"/>
          <p:cNvSpPr/>
          <p:nvPr/>
        </p:nvSpPr>
        <p:spPr>
          <a:xfrm>
            <a:off x="684490" y="6574988"/>
            <a:ext cx="440055" cy="440055"/>
          </a:xfrm>
          <a:prstGeom prst="roundRect">
            <a:avLst>
              <a:gd name="adj" fmla="val 18667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  <p:txBody>
          <a:bodyPr/>
          <a:p/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833" y="6611660"/>
            <a:ext cx="293370" cy="366713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1320046" y="6642140"/>
            <a:ext cx="4952524" cy="3055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Интеграция с умной инфраструктурой</a:t>
            </a:r>
            <a:endParaRPr lang="en-US" sz="1900" dirty="0"/>
          </a:p>
        </p:txBody>
      </p:sp>
      <p:sp>
        <p:nvSpPr>
          <p:cNvPr id="19" name="Text 12"/>
          <p:cNvSpPr/>
          <p:nvPr/>
        </p:nvSpPr>
        <p:spPr>
          <a:xfrm>
            <a:off x="1320046" y="7064931"/>
            <a:ext cx="7139464" cy="6257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Система легко масштабируется и интегрируется с другими цифровыми сервисами города для комплексного управления.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20694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227838" y="2602112"/>
            <a:ext cx="10174724" cy="5516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345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Технологический и инновационный подход</a:t>
            </a:r>
            <a:endParaRPr lang="en-US" sz="3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934" y="3508891"/>
            <a:ext cx="882729" cy="105929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765459" y="3685342"/>
            <a:ext cx="2206943" cy="2758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Сбор данных</a:t>
            </a:r>
            <a:endParaRPr lang="en-US" sz="1700" dirty="0"/>
          </a:p>
        </p:txBody>
      </p:sp>
      <p:sp>
        <p:nvSpPr>
          <p:cNvPr id="6" name="Text 2"/>
          <p:cNvSpPr/>
          <p:nvPr/>
        </p:nvSpPr>
        <p:spPr>
          <a:xfrm>
            <a:off x="1765459" y="4067056"/>
            <a:ext cx="12247007" cy="2824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Датчики собирают информацию о движении, освещенности и погодных условиях.</a:t>
            </a:r>
            <a:endParaRPr lang="en-US" sz="13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934" y="4568190"/>
            <a:ext cx="882729" cy="105929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765459" y="4744641"/>
            <a:ext cx="2323386" cy="2758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Анализ и обработка</a:t>
            </a:r>
            <a:endParaRPr lang="en-US" sz="1700" dirty="0"/>
          </a:p>
        </p:txBody>
      </p:sp>
      <p:sp>
        <p:nvSpPr>
          <p:cNvPr id="9" name="Text 4"/>
          <p:cNvSpPr/>
          <p:nvPr/>
        </p:nvSpPr>
        <p:spPr>
          <a:xfrm>
            <a:off x="1765459" y="5126355"/>
            <a:ext cx="12247007" cy="2824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Алгоритмы искусственного интеллекта анализируют данные для адаптивного управления освещением.</a:t>
            </a:r>
            <a:endParaRPr lang="en-US" sz="13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934" y="5627489"/>
            <a:ext cx="882729" cy="1059299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765459" y="5803940"/>
            <a:ext cx="2528411" cy="2758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Реализация решений</a:t>
            </a:r>
            <a:endParaRPr lang="en-US" sz="1700" dirty="0"/>
          </a:p>
        </p:txBody>
      </p:sp>
      <p:sp>
        <p:nvSpPr>
          <p:cNvPr id="12" name="Text 6"/>
          <p:cNvSpPr/>
          <p:nvPr/>
        </p:nvSpPr>
        <p:spPr>
          <a:xfrm>
            <a:off x="1765459" y="6185654"/>
            <a:ext cx="12247007" cy="2824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Выдача команд светильникам с учетом текущих условий и задач энергосбережения.</a:t>
            </a:r>
            <a:endParaRPr lang="en-US" sz="13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934" y="6686788"/>
            <a:ext cx="882729" cy="1059299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765459" y="6863239"/>
            <a:ext cx="3271242" cy="2758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Мониторинг и оптимизация</a:t>
            </a:r>
            <a:endParaRPr lang="en-US" sz="1700" dirty="0"/>
          </a:p>
        </p:txBody>
      </p:sp>
      <p:sp>
        <p:nvSpPr>
          <p:cNvPr id="15" name="Text 8"/>
          <p:cNvSpPr/>
          <p:nvPr/>
        </p:nvSpPr>
        <p:spPr>
          <a:xfrm>
            <a:off x="1765459" y="7244953"/>
            <a:ext cx="12247007" cy="2824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Постоянный контроль состояния системы и проведение автоматической оптимизации настроек.</a:t>
            </a:r>
            <a:endParaRPr lang="en-US" sz="1350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CE1DEEA-8C91-40DA-B773-31D1BEAAB3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01468" y="7710725"/>
            <a:ext cx="1847652" cy="42152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2776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Влияние на устойчивое развитие и экологию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2183844" y="3123962"/>
            <a:ext cx="296525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Экономия ресурсов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614380"/>
            <a:ext cx="435530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Снижение энергопотребления на 40-60% по сравнению с традиционными системами.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258" y="3224332"/>
            <a:ext cx="3651885" cy="3651885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5788938" y="3524012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  <p:txBody>
          <a:bodyPr/>
          <a:p/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4791" y="3647956"/>
            <a:ext cx="255151" cy="31896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9481304" y="3123962"/>
            <a:ext cx="313979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Сокращение отходов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9481304" y="3614380"/>
            <a:ext cx="435530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Долговечные LED-лампы уменьшают необходимость частой замены и утилизации.</a:t>
            </a:r>
            <a:endParaRPr lang="en-US" sz="17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9258" y="3224332"/>
            <a:ext cx="3651885" cy="3651885"/>
          </a:xfrm>
          <a:prstGeom prst="rect">
            <a:avLst/>
          </a:prstGeom>
        </p:spPr>
      </p:pic>
      <p:sp>
        <p:nvSpPr>
          <p:cNvPr id="11" name="Shape 6"/>
          <p:cNvSpPr/>
          <p:nvPr/>
        </p:nvSpPr>
        <p:spPr>
          <a:xfrm>
            <a:off x="8274368" y="3524012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  <p:txBody>
          <a:bodyPr/>
          <a:p/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0220" y="3647956"/>
            <a:ext cx="255151" cy="318968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9481304" y="5220414"/>
            <a:ext cx="343935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Сокращение выбросов</a:t>
            </a:r>
            <a:endParaRPr lang="en-US" sz="2200" dirty="0"/>
          </a:p>
        </p:txBody>
      </p:sp>
      <p:sp>
        <p:nvSpPr>
          <p:cNvPr id="14" name="Text 8"/>
          <p:cNvSpPr/>
          <p:nvPr/>
        </p:nvSpPr>
        <p:spPr>
          <a:xfrm>
            <a:off x="9481304" y="5710833"/>
            <a:ext cx="435530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Уменьшение выбросов CO2 в атмосферу от городских источников света.</a:t>
            </a:r>
            <a:endParaRPr lang="en-US" sz="1750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9258" y="3224332"/>
            <a:ext cx="3651885" cy="3651885"/>
          </a:xfrm>
          <a:prstGeom prst="rect">
            <a:avLst/>
          </a:prstGeom>
        </p:spPr>
      </p:pic>
      <p:sp>
        <p:nvSpPr>
          <p:cNvPr id="16" name="Shape 9"/>
          <p:cNvSpPr/>
          <p:nvPr/>
        </p:nvSpPr>
        <p:spPr>
          <a:xfrm>
            <a:off x="8274368" y="6009442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  <p:txBody>
          <a:bodyPr/>
          <a:p/>
        </p:txBody>
      </p:sp>
      <p:pic>
        <p:nvPicPr>
          <p:cNvPr id="1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30220" y="6133386"/>
            <a:ext cx="255151" cy="318968"/>
          </a:xfrm>
          <a:prstGeom prst="rect">
            <a:avLst/>
          </a:prstGeom>
        </p:spPr>
      </p:pic>
      <p:sp>
        <p:nvSpPr>
          <p:cNvPr id="18" name="Text 10"/>
          <p:cNvSpPr/>
          <p:nvPr/>
        </p:nvSpPr>
        <p:spPr>
          <a:xfrm>
            <a:off x="793790" y="5043249"/>
            <a:ext cx="4355306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Повышение энергоэффективности</a:t>
            </a:r>
            <a:endParaRPr lang="en-US" sz="2200" dirty="0"/>
          </a:p>
        </p:txBody>
      </p:sp>
      <p:sp>
        <p:nvSpPr>
          <p:cNvPr id="19" name="Text 11"/>
          <p:cNvSpPr/>
          <p:nvPr/>
        </p:nvSpPr>
        <p:spPr>
          <a:xfrm>
            <a:off x="793790" y="5887998"/>
            <a:ext cx="435530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Интеллектуальный контроль позволяет использовать энергию эффективно и рационально.</a:t>
            </a:r>
            <a:endParaRPr lang="en-US" sz="1750" dirty="0"/>
          </a:p>
        </p:txBody>
      </p:sp>
      <p:pic>
        <p:nvPicPr>
          <p:cNvPr id="20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89258" y="3324821"/>
            <a:ext cx="3651885" cy="3651885"/>
          </a:xfrm>
          <a:prstGeom prst="rect">
            <a:avLst/>
          </a:prstGeom>
        </p:spPr>
      </p:pic>
      <p:sp>
        <p:nvSpPr>
          <p:cNvPr id="21" name="Shape 12"/>
          <p:cNvSpPr/>
          <p:nvPr/>
        </p:nvSpPr>
        <p:spPr>
          <a:xfrm>
            <a:off x="5788938" y="6009442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  <p:txBody>
          <a:bodyPr/>
          <a:p/>
        </p:txBody>
      </p:sp>
      <p:pic>
        <p:nvPicPr>
          <p:cNvPr id="22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44791" y="6133386"/>
            <a:ext cx="255151" cy="31896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48A2C29-58F7-41D4-B9FF-5FFFAD7A0FA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701468" y="7710725"/>
            <a:ext cx="1847652" cy="42152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020366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Примеры успешного внедрения и результаты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778085"/>
            <a:ext cx="7556421" cy="4431030"/>
          </a:xfrm>
          <a:prstGeom prst="roundRect">
            <a:avLst>
              <a:gd name="adj" fmla="val 2150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5" name="Shape 2"/>
          <p:cNvSpPr/>
          <p:nvPr/>
        </p:nvSpPr>
        <p:spPr>
          <a:xfrm>
            <a:off x="801410" y="2785705"/>
            <a:ext cx="7541181" cy="137612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p/>
        </p:txBody>
      </p:sp>
      <p:sp>
        <p:nvSpPr>
          <p:cNvPr id="6" name="Text 3"/>
          <p:cNvSpPr/>
          <p:nvPr/>
        </p:nvSpPr>
        <p:spPr>
          <a:xfrm>
            <a:off x="1028462" y="2929414"/>
            <a:ext cx="142779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Город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2917508" y="2929414"/>
            <a:ext cx="142398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Экономия электроэнергии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4802743" y="2929414"/>
            <a:ext cx="142398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Сокращение выбросов CO2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6687979" y="2929414"/>
            <a:ext cx="1427798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Срок окупаемости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801410" y="4161830"/>
            <a:ext cx="7541181" cy="101322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p/>
        </p:txBody>
      </p:sp>
      <p:sp>
        <p:nvSpPr>
          <p:cNvPr id="11" name="Text 8"/>
          <p:cNvSpPr/>
          <p:nvPr/>
        </p:nvSpPr>
        <p:spPr>
          <a:xfrm>
            <a:off x="1028462" y="4305538"/>
            <a:ext cx="142779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Москва</a:t>
            </a: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2917508" y="4305538"/>
            <a:ext cx="142398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45%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4802743" y="4305538"/>
            <a:ext cx="142398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12 000 тонн/год</a:t>
            </a:r>
            <a:endParaRPr lang="en-US" sz="1750" dirty="0"/>
          </a:p>
        </p:txBody>
      </p:sp>
      <p:sp>
        <p:nvSpPr>
          <p:cNvPr id="14" name="Text 11"/>
          <p:cNvSpPr/>
          <p:nvPr/>
        </p:nvSpPr>
        <p:spPr>
          <a:xfrm>
            <a:off x="6687979" y="4305538"/>
            <a:ext cx="142779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3 года</a:t>
            </a:r>
            <a:endParaRPr lang="en-US" sz="1750" dirty="0"/>
          </a:p>
        </p:txBody>
      </p:sp>
      <p:sp>
        <p:nvSpPr>
          <p:cNvPr id="15" name="Shape 12"/>
          <p:cNvSpPr/>
          <p:nvPr/>
        </p:nvSpPr>
        <p:spPr>
          <a:xfrm>
            <a:off x="801410" y="5175052"/>
            <a:ext cx="7541181" cy="101322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p/>
        </p:txBody>
      </p:sp>
      <p:sp>
        <p:nvSpPr>
          <p:cNvPr id="16" name="Text 13"/>
          <p:cNvSpPr/>
          <p:nvPr/>
        </p:nvSpPr>
        <p:spPr>
          <a:xfrm>
            <a:off x="1028462" y="5318760"/>
            <a:ext cx="1427798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Санкт-Петербург</a:t>
            </a:r>
            <a:endParaRPr lang="en-US" sz="1750" dirty="0"/>
          </a:p>
        </p:txBody>
      </p:sp>
      <p:sp>
        <p:nvSpPr>
          <p:cNvPr id="17" name="Text 14"/>
          <p:cNvSpPr/>
          <p:nvPr/>
        </p:nvSpPr>
        <p:spPr>
          <a:xfrm>
            <a:off x="2917508" y="5318760"/>
            <a:ext cx="142398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50%</a:t>
            </a:r>
            <a:endParaRPr lang="en-US" sz="1750" dirty="0"/>
          </a:p>
        </p:txBody>
      </p:sp>
      <p:sp>
        <p:nvSpPr>
          <p:cNvPr id="18" name="Text 15"/>
          <p:cNvSpPr/>
          <p:nvPr/>
        </p:nvSpPr>
        <p:spPr>
          <a:xfrm>
            <a:off x="4802743" y="5318760"/>
            <a:ext cx="142398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9 500 тонн/год</a:t>
            </a:r>
            <a:endParaRPr lang="en-US" sz="1750" dirty="0"/>
          </a:p>
        </p:txBody>
      </p:sp>
      <p:sp>
        <p:nvSpPr>
          <p:cNvPr id="19" name="Text 16"/>
          <p:cNvSpPr/>
          <p:nvPr/>
        </p:nvSpPr>
        <p:spPr>
          <a:xfrm>
            <a:off x="6687979" y="5318760"/>
            <a:ext cx="142779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2.5 года</a:t>
            </a:r>
            <a:endParaRPr lang="en-US" sz="1750" dirty="0"/>
          </a:p>
        </p:txBody>
      </p:sp>
      <p:sp>
        <p:nvSpPr>
          <p:cNvPr id="20" name="Shape 17"/>
          <p:cNvSpPr/>
          <p:nvPr/>
        </p:nvSpPr>
        <p:spPr>
          <a:xfrm>
            <a:off x="801410" y="6188273"/>
            <a:ext cx="7541181" cy="101322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p/>
        </p:txBody>
      </p:sp>
      <p:sp>
        <p:nvSpPr>
          <p:cNvPr id="21" name="Text 18"/>
          <p:cNvSpPr/>
          <p:nvPr/>
        </p:nvSpPr>
        <p:spPr>
          <a:xfrm>
            <a:off x="1028462" y="6331982"/>
            <a:ext cx="142779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Новосибирск</a:t>
            </a:r>
            <a:endParaRPr lang="en-US" sz="1750" dirty="0"/>
          </a:p>
        </p:txBody>
      </p:sp>
      <p:sp>
        <p:nvSpPr>
          <p:cNvPr id="22" name="Text 19"/>
          <p:cNvSpPr/>
          <p:nvPr/>
        </p:nvSpPr>
        <p:spPr>
          <a:xfrm>
            <a:off x="2917508" y="6331982"/>
            <a:ext cx="142398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40%</a:t>
            </a:r>
            <a:endParaRPr lang="en-US" sz="1750" dirty="0"/>
          </a:p>
        </p:txBody>
      </p:sp>
      <p:sp>
        <p:nvSpPr>
          <p:cNvPr id="23" name="Text 20"/>
          <p:cNvSpPr/>
          <p:nvPr/>
        </p:nvSpPr>
        <p:spPr>
          <a:xfrm>
            <a:off x="4802743" y="6331982"/>
            <a:ext cx="142398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7 800 тонн/год</a:t>
            </a:r>
            <a:endParaRPr lang="en-US" sz="1750" dirty="0"/>
          </a:p>
        </p:txBody>
      </p:sp>
      <p:sp>
        <p:nvSpPr>
          <p:cNvPr id="24" name="Text 21"/>
          <p:cNvSpPr/>
          <p:nvPr/>
        </p:nvSpPr>
        <p:spPr>
          <a:xfrm>
            <a:off x="6687979" y="6331982"/>
            <a:ext cx="142779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3.5 года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45676" y="941427"/>
            <a:ext cx="7710130" cy="5765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500"/>
              </a:lnSpc>
              <a:buNone/>
            </a:pPr>
            <a:r>
              <a:t>💼 Регистрация компании и создание MVP</a:t>
            </a:r>
            <a:br/>
            <a:r>
              <a:t>📊 Поиск пилотных заказчиков (B2G/B2B)</a:t>
            </a:r>
            <a:br/>
            <a:r>
              <a:t>🚀 Привлечение инвестиций и грантов на доработку</a:t>
            </a:r>
            <a:br/>
            <a:r>
              <a:t>🌍 Выход на рынок Smart City и GreenTech решений</a:t>
            </a:r>
            <a:br/>
            <a:r>
              <a:t>🤝 Формирование команды по продажам и внедрению</a:t>
            </a:r>
            <a:endParaRPr lang="en-US" sz="3600" dirty="0"/>
          </a:p>
        </p:txBody>
      </p:sp>
      <p:sp>
        <p:nvSpPr>
          <p:cNvPr id="4" name="Shape 1"/>
          <p:cNvSpPr/>
          <p:nvPr/>
        </p:nvSpPr>
        <p:spPr>
          <a:xfrm>
            <a:off x="645676" y="1794629"/>
            <a:ext cx="138351" cy="989409"/>
          </a:xfrm>
          <a:prstGeom prst="roundRect">
            <a:avLst>
              <a:gd name="adj" fmla="val 56007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  <p:txBody>
          <a:bodyPr/>
          <a:p/>
        </p:txBody>
      </p:sp>
      <p:sp>
        <p:nvSpPr>
          <p:cNvPr id="5" name="Text 2"/>
          <p:cNvSpPr/>
          <p:nvPr/>
        </p:nvSpPr>
        <p:spPr>
          <a:xfrm>
            <a:off x="1060728" y="1794629"/>
            <a:ext cx="2993112" cy="2882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Оценка инфраструктуры</a:t>
            </a:r>
            <a:endParaRPr lang="en-US" sz="1800" dirty="0"/>
          </a:p>
        </p:txBody>
      </p:sp>
      <p:sp>
        <p:nvSpPr>
          <p:cNvPr id="6" name="Text 3"/>
          <p:cNvSpPr/>
          <p:nvPr/>
        </p:nvSpPr>
        <p:spPr>
          <a:xfrm>
            <a:off x="1060728" y="2193488"/>
            <a:ext cx="7437596" cy="590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Проведение аудита существующего освещения и определение приоритетных зон внедрения.</a:t>
            </a:r>
            <a:endParaRPr lang="en-US" sz="1450" dirty="0"/>
          </a:p>
        </p:txBody>
      </p:sp>
      <p:sp>
        <p:nvSpPr>
          <p:cNvPr id="7" name="Shape 4"/>
          <p:cNvSpPr/>
          <p:nvPr/>
        </p:nvSpPr>
        <p:spPr>
          <a:xfrm>
            <a:off x="922377" y="2968466"/>
            <a:ext cx="138351" cy="694134"/>
          </a:xfrm>
          <a:prstGeom prst="roundRect">
            <a:avLst>
              <a:gd name="adj" fmla="val 56007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  <p:txBody>
          <a:bodyPr/>
          <a:p/>
        </p:txBody>
      </p:sp>
      <p:sp>
        <p:nvSpPr>
          <p:cNvPr id="8" name="Text 5"/>
          <p:cNvSpPr/>
          <p:nvPr/>
        </p:nvSpPr>
        <p:spPr>
          <a:xfrm>
            <a:off x="1337429" y="2968466"/>
            <a:ext cx="3739753" cy="2882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Разработка пилотного проекта</a:t>
            </a:r>
            <a:endParaRPr lang="en-US" sz="1800" dirty="0"/>
          </a:p>
        </p:txBody>
      </p:sp>
      <p:sp>
        <p:nvSpPr>
          <p:cNvPr id="9" name="Text 6"/>
          <p:cNvSpPr/>
          <p:nvPr/>
        </p:nvSpPr>
        <p:spPr>
          <a:xfrm>
            <a:off x="1337429" y="3367326"/>
            <a:ext cx="7160895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Создание и тестирование прототипа системы в реальных условиях.</a:t>
            </a:r>
            <a:endParaRPr lang="en-US" sz="1450" dirty="0"/>
          </a:p>
        </p:txBody>
      </p:sp>
      <p:sp>
        <p:nvSpPr>
          <p:cNvPr id="10" name="Shape 7"/>
          <p:cNvSpPr/>
          <p:nvPr/>
        </p:nvSpPr>
        <p:spPr>
          <a:xfrm>
            <a:off x="1199078" y="3847028"/>
            <a:ext cx="138351" cy="694134"/>
          </a:xfrm>
          <a:prstGeom prst="roundRect">
            <a:avLst>
              <a:gd name="adj" fmla="val 56007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  <p:txBody>
          <a:bodyPr/>
          <a:p/>
        </p:txBody>
      </p:sp>
      <p:sp>
        <p:nvSpPr>
          <p:cNvPr id="11" name="Text 8"/>
          <p:cNvSpPr/>
          <p:nvPr/>
        </p:nvSpPr>
        <p:spPr>
          <a:xfrm>
            <a:off x="1614130" y="3847028"/>
            <a:ext cx="3461147" cy="2882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Масштабирование решения</a:t>
            </a:r>
            <a:endParaRPr lang="en-US" sz="1800" dirty="0"/>
          </a:p>
        </p:txBody>
      </p:sp>
      <p:sp>
        <p:nvSpPr>
          <p:cNvPr id="12" name="Text 9"/>
          <p:cNvSpPr/>
          <p:nvPr/>
        </p:nvSpPr>
        <p:spPr>
          <a:xfrm>
            <a:off x="1614130" y="4245888"/>
            <a:ext cx="6884194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Пошаговое расширение системы на весь город с учетом полученных данных.</a:t>
            </a:r>
            <a:endParaRPr lang="en-US" sz="1450" dirty="0"/>
          </a:p>
        </p:txBody>
      </p:sp>
      <p:sp>
        <p:nvSpPr>
          <p:cNvPr id="13" name="Shape 10"/>
          <p:cNvSpPr/>
          <p:nvPr/>
        </p:nvSpPr>
        <p:spPr>
          <a:xfrm>
            <a:off x="1475780" y="4725591"/>
            <a:ext cx="138351" cy="989409"/>
          </a:xfrm>
          <a:prstGeom prst="roundRect">
            <a:avLst>
              <a:gd name="adj" fmla="val 56007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  <p:txBody>
          <a:bodyPr/>
          <a:p/>
        </p:txBody>
      </p:sp>
      <p:sp>
        <p:nvSpPr>
          <p:cNvPr id="14" name="Text 11"/>
          <p:cNvSpPr/>
          <p:nvPr/>
        </p:nvSpPr>
        <p:spPr>
          <a:xfrm>
            <a:off x="1890832" y="4725591"/>
            <a:ext cx="3417808" cy="2882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Мониторинг и оптимизация</a:t>
            </a:r>
            <a:endParaRPr lang="en-US" sz="1800" dirty="0"/>
          </a:p>
        </p:txBody>
      </p:sp>
      <p:sp>
        <p:nvSpPr>
          <p:cNvPr id="15" name="Text 12"/>
          <p:cNvSpPr/>
          <p:nvPr/>
        </p:nvSpPr>
        <p:spPr>
          <a:xfrm>
            <a:off x="1890832" y="5124450"/>
            <a:ext cx="6607493" cy="590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Постоянная оценка эффективности и поддержка устойчивого развития города.</a:t>
            </a:r>
            <a:endParaRPr lang="en-US" sz="1450" dirty="0"/>
          </a:p>
        </p:txBody>
      </p:sp>
      <p:sp>
        <p:nvSpPr>
          <p:cNvPr id="16" name="Text 13"/>
          <p:cNvSpPr/>
          <p:nvPr/>
        </p:nvSpPr>
        <p:spPr>
          <a:xfrm>
            <a:off x="645676" y="6106954"/>
            <a:ext cx="7852648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t>Мы предлагаем готовую бизнес-идею для Smart City-рынка с возможностью масштабирования, экспорта и интеграции в программы устойчивого развития. Приглашаем инвесторов, муниципалитеты и технопарки к партнёрству.</a:t>
            </a:r>
            <a:endParaRPr lang="en-US" sz="14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580</Words>
  <Application>Microsoft Office PowerPoint</Application>
  <PresentationFormat>Произвольный</PresentationFormat>
  <Paragraphs>85</Paragraphs>
  <Slides>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Times New Roman</vt:lpstr>
      <vt:lpstr>Arial</vt:lpstr>
      <vt:lpstr>Calibri Light</vt:lpstr>
      <vt:lpstr>Heebo Bold</vt:lpstr>
      <vt:lpstr>Heebo Light</vt:lpstr>
      <vt:lpstr>Montserrat</vt:lpstr>
      <vt:lpstr>Calibri</vt:lpstr>
      <vt:lpstr>Office Theme</vt:lpstr>
      <vt:lpstr>Энергофутуризм и TechnoFuture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Eldar Kuanov</cp:lastModifiedBy>
  <cp:revision>3</cp:revision>
  <dcterms:created xsi:type="dcterms:W3CDTF">2025-05-12T16:22:31Z</dcterms:created>
  <dcterms:modified xsi:type="dcterms:W3CDTF">2025-05-12T16:44:06Z</dcterms:modified>
</cp:coreProperties>
</file>