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</p:embeddedFont>
    <p:embeddedFont>
      <p:font typeface="Roboto Medium" panose="02000000000000000000" pitchFamily="2" charset="0"/>
      <p:regular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19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702118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Интеллектуальная система уличного освещения для Smart City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6861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Эффективное управление светом повышает безопасность и снижает энергозатраты.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14957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Проект отвечает актуальным вызовам городов в эпоху цифровизации и устойчивого развития.</a:t>
            </a:r>
            <a:endParaRPr lang="en-US" sz="175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61961B-3DFD-483C-B9D6-2F0CE0867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9575" y="7362825"/>
            <a:ext cx="2790825" cy="8667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2E99AD-296F-412A-AC0A-321BFD3FC7DB}"/>
              </a:ext>
            </a:extLst>
          </p:cNvPr>
          <p:cNvSpPr txBox="1"/>
          <p:nvPr/>
        </p:nvSpPr>
        <p:spPr>
          <a:xfrm>
            <a:off x="8614555" y="6130528"/>
            <a:ext cx="611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Куанов Эльдар и Шаймерденов Дінислам Иманәліұлы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магистранты 1 курса ЗКАТУ им. Жангир хана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405791-BC50-4FBF-B0B8-8378AC01C2C7}"/>
              </a:ext>
            </a:extLst>
          </p:cNvPr>
          <p:cNvSpPr txBox="1"/>
          <p:nvPr/>
        </p:nvSpPr>
        <p:spPr>
          <a:xfrm>
            <a:off x="8611810" y="6815252"/>
            <a:ext cx="6018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Айешева Гульшат Амангельдиевна Руководитель Офиса коммерциализации технологий и бизнес- инкубирования ЗКАТУ им. Жангир хана, к. э. н., доцент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Graphic 6" descr="Электрик">
            <a:extLst>
              <a:ext uri="{FF2B5EF4-FFF2-40B4-BE49-F238E27FC236}">
                <a16:creationId xmlns:a16="http://schemas.microsoft.com/office/drawing/2014/main" id="{A397EA5D-4902-468C-AC6C-F02DA3028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80190" y="5962370"/>
            <a:ext cx="1988066" cy="19880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6511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Анализ рисков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02752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Выявление и оценка потенциальных угроз проекту.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64557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Разработка мер по снижению негативных последствий.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4904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Технические риски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5071586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Сбой оборудования, проблемы с обновлениями ПО, кибератаки.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332928" y="4490442"/>
            <a:ext cx="298073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Экономические риски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332928" y="5071586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Задержки в финансировании, изменение рыночных условий, высокая стоимость обслуживания.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872067" y="4490442"/>
            <a:ext cx="33016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Организационные риски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72067" y="5071586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Недостаток квалифицированных кадров, неоптимальные коммуникации с партнерами.</a:t>
            </a:r>
            <a:endParaRPr lang="en-US" sz="175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3D35C6-AFC2-456E-B10D-62900BFA5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6350" y="7362825"/>
            <a:ext cx="192405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913340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Социальное воздействие проекта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10727"/>
            <a:ext cx="3785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Экологическая устойчивость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5475"/>
            <a:ext cx="3785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Сокращение углеродного следа и защиты окружающей среды.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980033" y="449663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25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1</a:t>
            </a:r>
            <a:endParaRPr lang="en-US" sz="2500" dirty="0"/>
          </a:p>
        </p:txBody>
      </p:sp>
      <p:sp>
        <p:nvSpPr>
          <p:cNvPr id="7" name="Text 4"/>
          <p:cNvSpPr/>
          <p:nvPr/>
        </p:nvSpPr>
        <p:spPr>
          <a:xfrm>
            <a:off x="9597628" y="2861548"/>
            <a:ext cx="308776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Безопасность граждан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597628" y="3351967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Умное освещение снижает уровень преступности и аварий.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743230" y="3478649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25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2</a:t>
            </a:r>
            <a:endParaRPr lang="en-US" sz="2500" dirty="0"/>
          </a:p>
        </p:txBody>
      </p:sp>
      <p:sp>
        <p:nvSpPr>
          <p:cNvPr id="11" name="Text 7"/>
          <p:cNvSpPr/>
          <p:nvPr/>
        </p:nvSpPr>
        <p:spPr>
          <a:xfrm>
            <a:off x="9597628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Качество жизни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597628" y="5804535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Улучшение городской среды и комфорта жителей.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743230" y="5514618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25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3</a:t>
            </a:r>
            <a:endParaRPr lang="en-US" sz="25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0C62A8B-0D53-4B43-9F71-4369180072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6350" y="7362825"/>
            <a:ext cx="192405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88676"/>
            <a:ext cx="748784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Заключение и перспективы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37617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303973" y="2837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Кратко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3328035"/>
            <a:ext cx="70462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Интеллектуальное освещение — ключ к энергосбережению и устойчивому развитию.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4280654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644134" y="42806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Перспективы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771073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Рост рынка, расширение функций и новые партнерства.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5360789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984415" y="53607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Призыв к действию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851208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Внедряйте инновации для будущего умных городов.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34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Проблема и решение в уличном освещении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79225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017306" y="2870121"/>
            <a:ext cx="35649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Существующие проблемы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017306" y="3360539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Высокие энергозатраты и неэффективное управление освещением.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017306" y="4222433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Отсутствие мониторинга и здорового баланса экологичности.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80190" y="503896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017306" y="51168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Наше решение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7017306" y="5607248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Интеллектуальная система с AI и IoT для динамического контроля света.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7017306" y="6469142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Снижение потребления энергии и поддержка устойчивого развития городов.</a:t>
            </a:r>
            <a:endParaRPr lang="en-US" sz="175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B1C05F8-ECE9-4CC2-B93E-3A0C1AC31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6350" y="7362825"/>
            <a:ext cx="192405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76243"/>
            <a:ext cx="858631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Экономическая эффективность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53865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Интеллектуальная система снижает расходы на электроэнергию до 60%.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15670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Использование IoT и AI оптимизирует управление и обслуживание.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888105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60%</a:t>
            </a:r>
            <a:endParaRPr lang="en-US" sz="5850" dirty="0"/>
          </a:p>
        </p:txBody>
      </p:sp>
      <p:sp>
        <p:nvSpPr>
          <p:cNvPr id="6" name="Text 4"/>
          <p:cNvSpPr/>
          <p:nvPr/>
        </p:nvSpPr>
        <p:spPr>
          <a:xfrm>
            <a:off x="1436489" y="49199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Экономия энергии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93790" y="5410319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Сокращение затрат на электроэнергию благодаря автоматическому регулированию.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254704" y="3888105"/>
            <a:ext cx="412087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30%</a:t>
            </a:r>
            <a:endParaRPr lang="en-US" sz="5850" dirty="0"/>
          </a:p>
        </p:txBody>
      </p:sp>
      <p:sp>
        <p:nvSpPr>
          <p:cNvPr id="9" name="Text 7"/>
          <p:cNvSpPr/>
          <p:nvPr/>
        </p:nvSpPr>
        <p:spPr>
          <a:xfrm>
            <a:off x="5254704" y="4919901"/>
            <a:ext cx="41208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Уменьшение расходов на обслуживание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254704" y="5764649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Прогнозируемое техническое обслуживание снижает внезапные поломки.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715738" y="3888105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5</a:t>
            </a:r>
            <a:endParaRPr lang="en-US" sz="5850" dirty="0"/>
          </a:p>
        </p:txBody>
      </p:sp>
      <p:sp>
        <p:nvSpPr>
          <p:cNvPr id="12" name="Text 10"/>
          <p:cNvSpPr/>
          <p:nvPr/>
        </p:nvSpPr>
        <p:spPr>
          <a:xfrm>
            <a:off x="10358438" y="49199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Год окупаемости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9715738" y="5410319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Инвестиции быстро возвращаются благодаря снижению затрат.</a:t>
            </a:r>
            <a:endParaRPr lang="en-US" sz="175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C7D746-5152-469B-AFE9-1EDE5CFC5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6350" y="7362825"/>
            <a:ext cx="192405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23053"/>
            <a:ext cx="752415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Рынок и целевая аудитория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7988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Целевой рынок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799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Муниципалитеты средних и крупных городов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8221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Коммунальные предприятия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2643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Промышленные зоны и жилые комплексы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798808"/>
            <a:ext cx="30626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Потребности клиентов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43799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Снижение расходов на энергию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48221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Увеличение безопасности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52643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Устойчивое экологическое развитие</a:t>
            </a:r>
            <a:endParaRPr lang="en-US" sz="175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B3FB33-D591-4842-8DD1-3ED22E396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6350" y="7362825"/>
            <a:ext cx="192405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0171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Примеры Smart City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464118"/>
            <a:ext cx="3048000" cy="188380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631412"/>
            <a:ext cx="304800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Умное уличное освещение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476161"/>
            <a:ext cx="304800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Динамический свет, адаптирующийся к движению и погодным условиям.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278" y="2464118"/>
            <a:ext cx="3048119" cy="188380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25278" y="4631412"/>
            <a:ext cx="304811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Центр управления городом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4125278" y="5476161"/>
            <a:ext cx="304811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Единая платформа для мониторинга и оптимизации городских ресурсов.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6884" y="2464118"/>
            <a:ext cx="3048119" cy="188380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56884" y="4631412"/>
            <a:ext cx="304811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Управление транспортом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456884" y="5476161"/>
            <a:ext cx="304811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AI регулирует потоки, снижая пробки и повышая безопасность.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8491" y="2464118"/>
            <a:ext cx="3048119" cy="188380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788491" y="4631412"/>
            <a:ext cx="304811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Экологические инновации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10788491" y="5476161"/>
            <a:ext cx="304811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Использование возобновляемых источников энергии в городской инфраструктуре.</a:t>
            </a:r>
            <a:endParaRPr lang="en-US" sz="175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85680EA-CEAF-4698-9396-2D1463C81D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6350" y="7362825"/>
            <a:ext cx="192405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65033"/>
            <a:ext cx="817137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Экологические преимущества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32744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78860" y="336994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1530906" y="3405307"/>
            <a:ext cx="338197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Снижение выбросов CO2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530906" y="3895725"/>
            <a:ext cx="342149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Оптимальное освещение уменьшает ненужное потребление электроэнергии.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5235893" y="332744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320963" y="336994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7"/>
          <p:cNvSpPr/>
          <p:nvPr/>
        </p:nvSpPr>
        <p:spPr>
          <a:xfrm>
            <a:off x="5973008" y="3405307"/>
            <a:ext cx="28834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Сохранение ресурсов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973008" y="3895725"/>
            <a:ext cx="342149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Использование светодиодных технологий снижает затраты на производство и утилизацию.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677995" y="332744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63065" y="336994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3" name="Text 11"/>
          <p:cNvSpPr/>
          <p:nvPr/>
        </p:nvSpPr>
        <p:spPr>
          <a:xfrm>
            <a:off x="10415111" y="3405307"/>
            <a:ext cx="342149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Поддержка устойчивого развития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0415111" y="4250055"/>
            <a:ext cx="342149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Интеграция с возобновляемыми источниками энергии способствует экологиям города.</a:t>
            </a:r>
            <a:endParaRPr lang="en-US" sz="175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278F38C-A18C-4145-82CE-70103262E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6350" y="7362825"/>
            <a:ext cx="192405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33155"/>
            <a:ext cx="659558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Технологии и инновации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82096"/>
            <a:ext cx="3664863" cy="2402324"/>
          </a:xfrm>
          <a:prstGeom prst="roundRect">
            <a:avLst>
              <a:gd name="adj" fmla="val 3966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2716530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Искусственный интеллект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561278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Оптимизация освещения на основе анализа данных и поведения города.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482096"/>
            <a:ext cx="3664863" cy="2402324"/>
          </a:xfrm>
          <a:prstGeom prst="roundRect">
            <a:avLst>
              <a:gd name="adj" fmla="val 3966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27165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Интернет вещей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206948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Связь и управление каждым светильником в режиме реального времени.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111234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5345668"/>
            <a:ext cx="34443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Уникальные особенности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5836087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Адаптивность к погодным условиям и движению транспорта, удаленный мониторинг.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60151"/>
            <a:ext cx="103318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Монетизация и коммерческая модель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359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Источники дохода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0170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Платные услуги мониторинга и управления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45924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Продажа анонимизированных данных о движении и энергопотреблении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26434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Стратегические партнерства с коммунальными компаниями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4359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Преимущества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40170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Стабильный поток доходов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44592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Повышение ценности инфраструктуры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490144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Возможность масштабирования и локализации</a:t>
            </a:r>
            <a:endParaRPr lang="en-US" sz="175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FABA0E-7292-45F0-A5ED-D8D917008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6350" y="7362825"/>
            <a:ext cx="192405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8558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Масштабирование и внедрение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643307"/>
            <a:ext cx="1134070" cy="16698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8701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Пилотные проекты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360539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Тестирование в выбранных районах для оценки эффективности.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313158"/>
            <a:ext cx="1134070" cy="166985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5399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Партнерства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5030391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Сотрудничество с администрациями и поставщиками услуг.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983010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62098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Расширение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700242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Планомерное внедрение в новых городах и странах.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525</Words>
  <Application>Microsoft Office PowerPoint</Application>
  <PresentationFormat>Произвольный</PresentationFormat>
  <Paragraphs>114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Roboto</vt:lpstr>
      <vt:lpstr>Times New Roman</vt:lpstr>
      <vt:lpstr>Arial</vt:lpstr>
      <vt:lpstr>Calibri</vt:lpstr>
      <vt:lpstr>Roboto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Eldar Kuanov</cp:lastModifiedBy>
  <cp:revision>4</cp:revision>
  <dcterms:created xsi:type="dcterms:W3CDTF">2025-05-13T13:36:08Z</dcterms:created>
  <dcterms:modified xsi:type="dcterms:W3CDTF">2025-05-13T13:47:42Z</dcterms:modified>
</cp:coreProperties>
</file>