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200" y="368300"/>
            <a:ext cx="11544300" cy="3175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Министерство спорта российской федерации</a:t>
            </a:r>
            <a:br>
              <a:rPr lang="ru-RU" sz="1600" b="1" dirty="0" smtClean="0"/>
            </a:br>
            <a:r>
              <a:rPr lang="ru-RU" sz="1600" b="1" dirty="0" smtClean="0"/>
              <a:t>Федеральное государственное бюджетное образовательное учреждение высшего образования </a:t>
            </a:r>
            <a:br>
              <a:rPr lang="ru-RU" sz="1600" b="1" dirty="0" smtClean="0"/>
            </a:br>
            <a:r>
              <a:rPr lang="ru-RU" sz="1600" b="1" dirty="0" smtClean="0"/>
              <a:t>«волгоградская государственная академия физической культуры»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4000" b="1" dirty="0" smtClean="0"/>
              <a:t>«биомеханика бега»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3700" y="4466167"/>
            <a:ext cx="6400800" cy="194733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Выполнил: студент группы 201б Спорт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Шеин В. А.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Руководители: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. п. н., </a:t>
            </a:r>
            <a:r>
              <a:rPr lang="ru-RU" b="1" dirty="0" smtClean="0">
                <a:solidFill>
                  <a:schemeClr val="tx1"/>
                </a:solidFill>
              </a:rPr>
              <a:t>доцент </a:t>
            </a:r>
            <a:r>
              <a:rPr lang="ru-RU" b="1" dirty="0" err="1" smtClean="0">
                <a:solidFill>
                  <a:schemeClr val="tx1"/>
                </a:solidFill>
              </a:rPr>
              <a:t>Лущик</a:t>
            </a:r>
            <a:r>
              <a:rPr lang="ru-RU" b="1" dirty="0" smtClean="0">
                <a:solidFill>
                  <a:schemeClr val="tx1"/>
                </a:solidFill>
              </a:rPr>
              <a:t> И. В.</a:t>
            </a:r>
          </a:p>
          <a:p>
            <a:pPr algn="r"/>
            <a:r>
              <a:rPr lang="ru-RU" b="1">
                <a:solidFill>
                  <a:schemeClr val="tx1"/>
                </a:solidFill>
              </a:rPr>
              <a:t>к</a:t>
            </a:r>
            <a:r>
              <a:rPr lang="ru-RU" b="1" smtClean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п. н., </a:t>
            </a:r>
            <a:r>
              <a:rPr lang="ru-RU" b="1" dirty="0" smtClean="0">
                <a:solidFill>
                  <a:schemeClr val="tx1"/>
                </a:solidFill>
              </a:rPr>
              <a:t>доцент </a:t>
            </a:r>
            <a:r>
              <a:rPr lang="ru-RU" b="1" dirty="0" err="1" smtClean="0">
                <a:solidFill>
                  <a:schemeClr val="tx1"/>
                </a:solidFill>
              </a:rPr>
              <a:t>Абдрахманова</a:t>
            </a:r>
            <a:r>
              <a:rPr lang="ru-RU" b="1" dirty="0" smtClean="0">
                <a:solidFill>
                  <a:schemeClr val="tx1"/>
                </a:solidFill>
              </a:rPr>
              <a:t> И. 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195907"/>
            <a:ext cx="3657600" cy="698500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Движение ОЦТ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1282699"/>
            <a:ext cx="4014788" cy="1282699"/>
          </a:xfr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Чем меньше величина вертикальных колебаний, тем эффективнее техника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бега 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82699"/>
            <a:ext cx="6426200" cy="50418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85012" y="3341983"/>
            <a:ext cx="4014788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Эта величина равна разности высоты ОЦТ в одноопорном положении и </a:t>
            </a:r>
            <a:r>
              <a:rPr lang="ru-RU" sz="2000" b="1" dirty="0" err="1" smtClean="0">
                <a:solidFill>
                  <a:schemeClr val="tx2"/>
                </a:solidFill>
              </a:rPr>
              <a:t>двухопорном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762206" y="2565398"/>
            <a:ext cx="660400" cy="776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5059" y="1643448"/>
            <a:ext cx="5066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15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7800" y="571500"/>
            <a:ext cx="4279900" cy="1422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Факторы, влияющие на вертикальное колебание ОЦТ</a:t>
            </a:r>
            <a:endParaRPr lang="ru-RU" sz="2800" b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1500" y="2717800"/>
            <a:ext cx="2819400" cy="35941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К </a:t>
            </a:r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положительным: </a:t>
            </a:r>
            <a:endParaRPr lang="ru-RU" sz="2000" b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качество опоры; </a:t>
            </a:r>
          </a:p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величина сил отталкивания; </a:t>
            </a:r>
          </a:p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угол отталкивания; </a:t>
            </a:r>
          </a:p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время отталкивания; </a:t>
            </a:r>
          </a:p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время переноса маховой ноги.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81900" y="2717800"/>
            <a:ext cx="2832100" cy="35941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К </a:t>
            </a:r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отрицательным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угол постановки ноги; </a:t>
            </a:r>
          </a:p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тормозящие силы реакции опоры при постановке ноги.</a:t>
            </a:r>
          </a:p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2" idx="2"/>
            <a:endCxn id="3" idx="0"/>
          </p:cNvCxnSpPr>
          <p:nvPr/>
        </p:nvCxnSpPr>
        <p:spPr>
          <a:xfrm flipH="1">
            <a:off x="3251200" y="1993900"/>
            <a:ext cx="2876550" cy="723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0"/>
            <a:endCxn id="2" idx="2"/>
          </p:cNvCxnSpPr>
          <p:nvPr/>
        </p:nvCxnSpPr>
        <p:spPr>
          <a:xfrm flipH="1" flipV="1">
            <a:off x="6127750" y="1993900"/>
            <a:ext cx="2870200" cy="723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0" y="101600"/>
            <a:ext cx="5803900" cy="647700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Движение ног в беге</a:t>
            </a:r>
            <a:endParaRPr lang="ru-RU" sz="32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0200" y="863600"/>
            <a:ext cx="11557000" cy="1003300"/>
          </a:xfr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фазе отталкивания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происходит резкое разгибание ноги в тазобедренном и коленном суставах и активное сгибание голеностопного сустава, что обеспечивает положительное ускорение и продвижение тела вперед</a:t>
            </a:r>
          </a:p>
        </p:txBody>
      </p:sp>
      <p:pic>
        <p:nvPicPr>
          <p:cNvPr id="5" name="Объект 4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165614"/>
            <a:ext cx="11557000" cy="35145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330200" y="2162314"/>
            <a:ext cx="1155700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Последующая </a:t>
            </a:r>
            <a:r>
              <a:rPr lang="ru-RU" sz="2000" b="1" dirty="0">
                <a:solidFill>
                  <a:schemeClr val="bg2"/>
                </a:solidFill>
              </a:rPr>
              <a:t>фаза торможения </a:t>
            </a:r>
            <a:r>
              <a:rPr lang="ru-RU" sz="2000" b="1" dirty="0">
                <a:solidFill>
                  <a:schemeClr val="tx2"/>
                </a:solidFill>
              </a:rPr>
              <a:t>происходит за счет сгибания ноги в тазобедренном, коленном и разгибании голеностопного </a:t>
            </a:r>
            <a:r>
              <a:rPr lang="ru-RU" sz="2000" b="1" dirty="0" smtClean="0">
                <a:solidFill>
                  <a:schemeClr val="tx2"/>
                </a:solidFill>
              </a:rPr>
              <a:t>суставах 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8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7050" y="571500"/>
            <a:ext cx="3517900" cy="1422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Как улучшить биомеханику своего бега?</a:t>
            </a:r>
            <a:endParaRPr lang="ru-RU" sz="2800" b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692400"/>
            <a:ext cx="2438400" cy="393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Профессиональная </a:t>
            </a:r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оценка: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консультация с тренером по бегу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 индивидуальными рекомендациями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 корректировке техники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бега 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5800" y="2692400"/>
            <a:ext cx="2413000" cy="393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Анализ бега: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специальные приложения и устройства могут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проанализировать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вашу технику бега и выявить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ошибки 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40500" y="2692400"/>
            <a:ext cx="2374900" cy="393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Тренировки: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регулярные тренировки с акцентом на правильную технику бега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помогут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улучшить свою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биомеханику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8800" y="2692400"/>
            <a:ext cx="2400300" cy="393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Укрепление кора</a:t>
            </a:r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Сильные мышцы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поддерживают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правильную позицию тела во время бега, уменьшая риск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травм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>
            <a:stCxn id="2" idx="1"/>
            <a:endCxn id="3" idx="0"/>
          </p:cNvCxnSpPr>
          <p:nvPr/>
        </p:nvCxnSpPr>
        <p:spPr>
          <a:xfrm flipH="1">
            <a:off x="1524000" y="1282700"/>
            <a:ext cx="2813050" cy="1409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0"/>
            <a:endCxn id="2" idx="2"/>
          </p:cNvCxnSpPr>
          <p:nvPr/>
        </p:nvCxnSpPr>
        <p:spPr>
          <a:xfrm flipV="1">
            <a:off x="4432300" y="1993900"/>
            <a:ext cx="1663700" cy="698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0"/>
            <a:endCxn id="2" idx="2"/>
          </p:cNvCxnSpPr>
          <p:nvPr/>
        </p:nvCxnSpPr>
        <p:spPr>
          <a:xfrm flipH="1" flipV="1">
            <a:off x="6096000" y="1993900"/>
            <a:ext cx="1631950" cy="698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  <a:endCxn id="2" idx="3"/>
          </p:cNvCxnSpPr>
          <p:nvPr/>
        </p:nvCxnSpPr>
        <p:spPr>
          <a:xfrm flipH="1" flipV="1">
            <a:off x="7854950" y="1282700"/>
            <a:ext cx="2794000" cy="1409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60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0650" y="120649"/>
            <a:ext cx="4330700" cy="876300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заключение</a:t>
            </a:r>
            <a:endParaRPr lang="ru-RU" b="1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12" y="1135855"/>
            <a:ext cx="11037888" cy="1509713"/>
          </a:xfr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Добиться </a:t>
            </a:r>
            <a:r>
              <a:rPr lang="ru-RU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высоких спортивных результатов в любом виде легкой атлетики смогут только спортсмены, овладевшие совершенной техникой выполнения движений, 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под </a:t>
            </a:r>
            <a:r>
              <a:rPr lang="ru-RU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которой обычно понимают наиболее рациональный и эффективный способ выполнения спортивного упражнения</a:t>
            </a:r>
            <a:r>
              <a:rPr lang="ru-R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31" y="2784474"/>
            <a:ext cx="6191250" cy="39592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401782"/>
            <a:ext cx="8700654" cy="728518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бега</a:t>
            </a:r>
            <a:endParaRPr lang="ru-RU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45927" y="1295401"/>
            <a:ext cx="4305300" cy="762000"/>
          </a:xfr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/>
                </a:solidFill>
                <a:latin typeface="Century Gothic" pitchFamily="34" charset="0"/>
                <a:cs typeface="Times New Roman" panose="02020603050405020304" pitchFamily="18" charset="0"/>
              </a:rPr>
              <a:t>Бег</a:t>
            </a:r>
            <a:r>
              <a:rPr lang="ru-RU" sz="2000" b="1" dirty="0">
                <a:solidFill>
                  <a:schemeClr val="tx2"/>
                </a:solidFill>
                <a:latin typeface="Century Gothic" pitchFamily="34" charset="0"/>
                <a:cs typeface="Times New Roman" panose="02020603050405020304" pitchFamily="18" charset="0"/>
              </a:rPr>
              <a:t> – циклическое локомоторное </a:t>
            </a: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  <a:cs typeface="Times New Roman" panose="02020603050405020304" pitchFamily="18" charset="0"/>
              </a:rPr>
              <a:t>движение</a:t>
            </a:r>
            <a:endParaRPr lang="ru-RU" sz="2000" b="1" dirty="0">
              <a:solidFill>
                <a:schemeClr val="tx2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295400"/>
            <a:ext cx="6502399" cy="50419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7245926" y="2651993"/>
            <a:ext cx="4333009" cy="71119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Основа бегового </a:t>
            </a:r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движения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шаг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45926" y="3957784"/>
            <a:ext cx="4305301" cy="67710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С</a:t>
            </a:r>
            <a:r>
              <a:rPr lang="ru-RU" sz="2000" b="1" dirty="0" smtClean="0">
                <a:solidFill>
                  <a:schemeClr val="bg2"/>
                </a:solidFill>
              </a:rPr>
              <a:t>труктуру</a:t>
            </a:r>
            <a:r>
              <a:rPr lang="ru-RU" b="1" dirty="0" smtClean="0">
                <a:solidFill>
                  <a:schemeClr val="bg2"/>
                </a:solidFill>
              </a:rPr>
              <a:t> бега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составляют опорные и </a:t>
            </a:r>
            <a:r>
              <a:rPr lang="ru-RU" b="1" dirty="0" err="1" smtClean="0">
                <a:solidFill>
                  <a:schemeClr val="tx2"/>
                </a:solidFill>
              </a:rPr>
              <a:t>безопорные</a:t>
            </a:r>
            <a:r>
              <a:rPr lang="ru-RU" b="1" dirty="0" smtClean="0">
                <a:solidFill>
                  <a:schemeClr val="tx2"/>
                </a:solidFill>
              </a:rPr>
              <a:t> циклы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042400" y="2057401"/>
            <a:ext cx="469900" cy="594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067800" y="3363192"/>
            <a:ext cx="469900" cy="594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3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177800"/>
            <a:ext cx="7035800" cy="609600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ОБЩАя</a:t>
            </a:r>
            <a:r>
              <a:rPr lang="ru-RU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характеристика бега</a:t>
            </a:r>
            <a:endParaRPr lang="ru-RU" sz="32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85100" y="1295400"/>
            <a:ext cx="3657600" cy="1384300"/>
          </a:xfr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 беге скорость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передвижения(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) равна произведению частоты шагов(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) на длину шага(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User\Downloads\частоташагов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95400"/>
            <a:ext cx="7035800" cy="43052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8476735" y="3235637"/>
            <a:ext cx="224893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 =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×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378950" y="2724150"/>
            <a:ext cx="469900" cy="479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85100" y="3969483"/>
            <a:ext cx="3657600" cy="16312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Поэтому, одна и та же скорость может быть достигнута при разных сочетаниях длины и частоты шагов</a:t>
            </a:r>
          </a:p>
        </p:txBody>
      </p:sp>
    </p:spTree>
    <p:extLst>
      <p:ext uri="{BB962C8B-B14F-4D97-AF65-F5344CB8AC3E}">
        <p14:creationId xmlns:p14="http://schemas.microsoft.com/office/powerpoint/2010/main" val="323490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37000" y="2254250"/>
            <a:ext cx="4318000" cy="23495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Ключевые элементы биомеханики бега</a:t>
            </a:r>
            <a:endParaRPr lang="ru-RU" sz="32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966200" y="2908300"/>
            <a:ext cx="2146300" cy="104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Частота шагов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69200" y="927100"/>
            <a:ext cx="2184400" cy="10223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Работа рук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84956" y="895350"/>
            <a:ext cx="2184400" cy="10541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Дыхание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18826" y="4895850"/>
            <a:ext cx="2516659" cy="10541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Постановка стопы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41400" y="2908300"/>
            <a:ext cx="2184400" cy="104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Длина шагов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622644" y="4876800"/>
            <a:ext cx="2439774" cy="10731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Положение тела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2" idx="7"/>
            <a:endCxn id="10" idx="3"/>
          </p:cNvCxnSpPr>
          <p:nvPr/>
        </p:nvCxnSpPr>
        <p:spPr>
          <a:xfrm flipV="1">
            <a:off x="7622644" y="1799730"/>
            <a:ext cx="266454" cy="7985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" idx="6"/>
            <a:endCxn id="9" idx="2"/>
          </p:cNvCxnSpPr>
          <p:nvPr/>
        </p:nvCxnSpPr>
        <p:spPr>
          <a:xfrm>
            <a:off x="8255000" y="3429000"/>
            <a:ext cx="711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5"/>
            <a:endCxn id="14" idx="1"/>
          </p:cNvCxnSpPr>
          <p:nvPr/>
        </p:nvCxnSpPr>
        <p:spPr>
          <a:xfrm>
            <a:off x="7622644" y="4259674"/>
            <a:ext cx="357297" cy="7742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1"/>
            <a:endCxn id="11" idx="5"/>
          </p:cNvCxnSpPr>
          <p:nvPr/>
        </p:nvCxnSpPr>
        <p:spPr>
          <a:xfrm flipH="1" flipV="1">
            <a:off x="4249458" y="1795081"/>
            <a:ext cx="319898" cy="8032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3"/>
            <a:endCxn id="12" idx="7"/>
          </p:cNvCxnSpPr>
          <p:nvPr/>
        </p:nvCxnSpPr>
        <p:spPr>
          <a:xfrm flipH="1">
            <a:off x="4366929" y="4259674"/>
            <a:ext cx="202427" cy="7905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" idx="2"/>
            <a:endCxn id="13" idx="6"/>
          </p:cNvCxnSpPr>
          <p:nvPr/>
        </p:nvCxnSpPr>
        <p:spPr>
          <a:xfrm flipH="1">
            <a:off x="3225800" y="3429000"/>
            <a:ext cx="711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76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63500"/>
            <a:ext cx="11557000" cy="952500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р</a:t>
            </a:r>
            <a:b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аспекты, демонстрирующие </a:t>
            </a:r>
            <a:r>
              <a:rPr lang="ru-RU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влияние биомеханики </a:t>
            </a:r>
            <a: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эффективность </a:t>
            </a:r>
            <a: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бега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AutoShape 8" descr="Picture background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7086600" y="1155700"/>
            <a:ext cx="4800600" cy="13843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Экономичность движений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-помогает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снизить излишнюю потерю энергии на каждом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шаге</a:t>
            </a:r>
          </a:p>
        </p:txBody>
      </p:sp>
      <p:pic>
        <p:nvPicPr>
          <p:cNvPr id="2058" name="Picture 10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55700"/>
            <a:ext cx="6502400" cy="52393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86600" y="2682439"/>
            <a:ext cx="4800600" cy="16312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Снижение сопротивления </a:t>
            </a:r>
            <a:r>
              <a:rPr lang="ru-RU" sz="2000" b="1" dirty="0" smtClean="0">
                <a:solidFill>
                  <a:schemeClr val="bg2"/>
                </a:solidFill>
              </a:rPr>
              <a:t>воздуха </a:t>
            </a:r>
            <a:r>
              <a:rPr lang="ru-RU" sz="2000" b="1" dirty="0" smtClean="0">
                <a:solidFill>
                  <a:schemeClr val="tx2"/>
                </a:solidFill>
              </a:rPr>
              <a:t>- правильная </a:t>
            </a:r>
            <a:r>
              <a:rPr lang="ru-RU" sz="2000" b="1" dirty="0">
                <a:solidFill>
                  <a:schemeClr val="tx2"/>
                </a:solidFill>
              </a:rPr>
              <a:t>постановка тела и техника бега </a:t>
            </a:r>
            <a:r>
              <a:rPr lang="ru-RU" sz="2000" b="1" dirty="0" smtClean="0">
                <a:solidFill>
                  <a:schemeClr val="tx2"/>
                </a:solidFill>
              </a:rPr>
              <a:t>позволяет </a:t>
            </a:r>
            <a:r>
              <a:rPr lang="ru-RU" sz="2000" b="1" dirty="0">
                <a:solidFill>
                  <a:schemeClr val="tx2"/>
                </a:solidFill>
              </a:rPr>
              <a:t>бегуну передвигаться быстрее при меньших </a:t>
            </a:r>
            <a:r>
              <a:rPr lang="ru-RU" sz="2000" b="1" dirty="0" smtClean="0">
                <a:solidFill>
                  <a:schemeClr val="tx2"/>
                </a:solidFill>
              </a:rPr>
              <a:t>усилиях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6600" y="4456094"/>
            <a:ext cx="4800600" cy="193899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Уменьшение нагрузки на </a:t>
            </a:r>
            <a:r>
              <a:rPr lang="ru-RU" sz="2000" b="1" dirty="0" smtClean="0">
                <a:solidFill>
                  <a:schemeClr val="bg2"/>
                </a:solidFill>
              </a:rPr>
              <a:t>суставы </a:t>
            </a:r>
            <a:r>
              <a:rPr lang="ru-RU" sz="2000" b="1" dirty="0" smtClean="0">
                <a:solidFill>
                  <a:schemeClr val="tx2"/>
                </a:solidFill>
              </a:rPr>
              <a:t>- неправильная </a:t>
            </a:r>
            <a:r>
              <a:rPr lang="ru-RU" sz="2000" b="1" dirty="0">
                <a:solidFill>
                  <a:schemeClr val="tx2"/>
                </a:solidFill>
              </a:rPr>
              <a:t>техника бега может привести к излишней нагрузке на суставы, связки и мышцы, что увеличивает риск возникновения различных </a:t>
            </a:r>
            <a:r>
              <a:rPr lang="ru-RU" sz="2000" b="1" dirty="0" smtClean="0">
                <a:solidFill>
                  <a:schemeClr val="tx2"/>
                </a:solidFill>
              </a:rPr>
              <a:t>травм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4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900"/>
            <a:ext cx="10769600" cy="829734"/>
          </a:xfr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Цикл бегового шага </a:t>
            </a:r>
            <a:r>
              <a:rPr lang="ru-RU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включает в себя двойной шаг – шаг с левой и правой ноги. В нем содержится два периода опоры и два периода полета</a:t>
            </a:r>
            <a:endParaRPr lang="ru-RU" sz="2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7600"/>
            <a:ext cx="10769600" cy="56007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5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900" y="203200"/>
            <a:ext cx="7124700" cy="635000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Силы, влияющие на тело в беге</a:t>
            </a:r>
            <a:endParaRPr lang="ru-RU" sz="32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1206500"/>
            <a:ext cx="4332288" cy="1346200"/>
          </a:xfr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Источник </a:t>
            </a:r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движущих сил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беге - работа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мышц. Но одной мышечной силы для передвижения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недостаточно </a:t>
            </a:r>
          </a:p>
        </p:txBody>
      </p:sp>
      <p:pic>
        <p:nvPicPr>
          <p:cNvPr id="4098" name="Picture 2" descr="https://sun9-20.userapi.com/s/v1/ig2/oCQr0aOTEjP3nK_CjrihpdmlgGpfyiVlz2fhMRn5b214TnRxRQguIOX96bAENqwG7S_mr5gcFF_4F4A2kbPIyZqS.jpg?quality=95&amp;as=32x35,48x53,72x79,108x119,160x176,240x264,360x396,480x527,517x568&amp;from=bu&amp;cs=517x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6500"/>
            <a:ext cx="5029200" cy="50927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85012" y="3068935"/>
            <a:ext cx="4332288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Для движения требуются </a:t>
            </a:r>
            <a:r>
              <a:rPr lang="ru-RU" sz="2000" b="1" dirty="0">
                <a:solidFill>
                  <a:schemeClr val="bg2"/>
                </a:solidFill>
              </a:rPr>
              <a:t>внешние силы</a:t>
            </a:r>
            <a:r>
              <a:rPr lang="ru-RU" sz="2000" b="1" dirty="0">
                <a:solidFill>
                  <a:schemeClr val="tx2"/>
                </a:solidFill>
              </a:rPr>
              <a:t>: сила тяжести, сила сопротивления среды, сила реакции опоры</a:t>
            </a:r>
          </a:p>
        </p:txBody>
      </p:sp>
    </p:spTree>
    <p:extLst>
      <p:ext uri="{BB962C8B-B14F-4D97-AF65-F5344CB8AC3E}">
        <p14:creationId xmlns:p14="http://schemas.microsoft.com/office/powerpoint/2010/main" val="340519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3855" y="241300"/>
            <a:ext cx="4544290" cy="127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Внешние силы, действующие на бегуна</a:t>
            </a:r>
            <a:endParaRPr lang="ru-RU" sz="2800" b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100" y="2006600"/>
            <a:ext cx="3111500" cy="387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1. Сила тяжести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действует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постоянно вниз, при движении тела вниз она является движущей силой, а при движении вверх –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тормозящей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3600" y="2006600"/>
            <a:ext cx="3124200" cy="387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2. Сопротивление среды </a:t>
            </a:r>
            <a:endParaRPr lang="ru-RU" sz="20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тормозящая сила,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которая всегда противоположна направлению движения тела в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пространстве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9500" y="2006600"/>
            <a:ext cx="3149600" cy="387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3. Сила реакции </a:t>
            </a:r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опоры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зависит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от массы тела бегуна, от скорости бега и от мышечных усилий, развиваемых спортсменом. Направление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силы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реакции опоры в беге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непрерывно изменяется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2" idx="1"/>
            <a:endCxn id="3" idx="0"/>
          </p:cNvCxnSpPr>
          <p:nvPr/>
        </p:nvCxnSpPr>
        <p:spPr>
          <a:xfrm flipH="1">
            <a:off x="2355850" y="876300"/>
            <a:ext cx="1468005" cy="11303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2"/>
          </p:cNvCxnSpPr>
          <p:nvPr/>
        </p:nvCxnSpPr>
        <p:spPr>
          <a:xfrm>
            <a:off x="6096000" y="1511300"/>
            <a:ext cx="0" cy="4837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3"/>
            <a:endCxn id="5" idx="0"/>
          </p:cNvCxnSpPr>
          <p:nvPr/>
        </p:nvCxnSpPr>
        <p:spPr>
          <a:xfrm>
            <a:off x="8368145" y="876300"/>
            <a:ext cx="1906155" cy="11303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5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0" y="136664"/>
            <a:ext cx="4038600" cy="800100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Движение </a:t>
            </a:r>
            <a:r>
              <a:rPr lang="ru-RU" sz="3200" b="1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оцт</a:t>
            </a:r>
            <a:endParaRPr lang="ru-RU" sz="32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2101" y="1244600"/>
            <a:ext cx="5778499" cy="1333500"/>
          </a:xfr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Внешние силы препятствуют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прямолинейности и равномерности поступательного движения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ОЦТ</a:t>
            </a:r>
          </a:p>
        </p:txBody>
      </p:sp>
      <p:pic>
        <p:nvPicPr>
          <p:cNvPr id="5" name="Объект 4" descr="C:\Users\User\Downloads\оцт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" b="100000" l="720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70" r="-1"/>
          <a:stretch/>
        </p:blipFill>
        <p:spPr bwMode="auto">
          <a:xfrm>
            <a:off x="1066800" y="1244600"/>
            <a:ext cx="3124200" cy="49403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5372101" y="3429000"/>
            <a:ext cx="5778499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Боковые перемещения ОЦТ </a:t>
            </a:r>
            <a:r>
              <a:rPr lang="ru-RU" sz="2000" b="1" dirty="0">
                <a:solidFill>
                  <a:schemeClr val="tx2"/>
                </a:solidFill>
              </a:rPr>
              <a:t>– перенос тяжести тела с ноги на </a:t>
            </a:r>
            <a:r>
              <a:rPr lang="ru-RU" sz="2000" b="1" dirty="0" smtClean="0">
                <a:solidFill>
                  <a:schemeClr val="tx2"/>
                </a:solidFill>
              </a:rPr>
              <a:t>ногу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2101" y="5152072"/>
            <a:ext cx="5778499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Размах вертикальных колебаний ОЦТ </a:t>
            </a:r>
            <a:r>
              <a:rPr lang="ru-RU" sz="2000" b="1" dirty="0">
                <a:solidFill>
                  <a:schemeClr val="tx2"/>
                </a:solidFill>
              </a:rPr>
              <a:t>в опорном периоде достигает </a:t>
            </a:r>
            <a:r>
              <a:rPr lang="ru-RU" sz="2000" b="1" dirty="0" smtClean="0">
                <a:solidFill>
                  <a:schemeClr val="tx2"/>
                </a:solidFill>
              </a:rPr>
              <a:t>6,6 </a:t>
            </a:r>
            <a:r>
              <a:rPr lang="ru-RU" sz="2000" b="1" dirty="0">
                <a:solidFill>
                  <a:schemeClr val="tx2"/>
                </a:solidFill>
              </a:rPr>
              <a:t>см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7759700" y="2578100"/>
            <a:ext cx="635000" cy="850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759700" y="4136886"/>
            <a:ext cx="635000" cy="1002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7477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205</TotalTime>
  <Words>567</Words>
  <Application>Microsoft Office PowerPoint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Microsoft YaHei</vt:lpstr>
      <vt:lpstr>Century Gothic</vt:lpstr>
      <vt:lpstr>Times New Roman</vt:lpstr>
      <vt:lpstr>Wingdings 3</vt:lpstr>
      <vt:lpstr>Сектор</vt:lpstr>
      <vt:lpstr>Министерство спорта российской федерации Федеральное государственное бюджетное образовательное учреждение высшего образования  «волгоградская государственная академия физической культуры»     «биомеханика бега»</vt:lpstr>
      <vt:lpstr>Общая характеристика бега</vt:lpstr>
      <vt:lpstr>ОБЩАя характеристика бега</vt:lpstr>
      <vt:lpstr>Презентация PowerPoint</vt:lpstr>
      <vt:lpstr>       р аспекты, демонстрирующие влияние биомеханики  на эффективность бега</vt:lpstr>
      <vt:lpstr>Цикл бегового шага включает в себя двойной шаг – шаг с левой и правой ноги. В нем содержится два периода опоры и два периода полета</vt:lpstr>
      <vt:lpstr>Силы, влияющие на тело в беге</vt:lpstr>
      <vt:lpstr>Презентация PowerPoint</vt:lpstr>
      <vt:lpstr>Движение оцт</vt:lpstr>
      <vt:lpstr>Движение ОЦТ</vt:lpstr>
      <vt:lpstr>Презентация PowerPoint</vt:lpstr>
      <vt:lpstr>Движение ног в беге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2025-09-27T15:17:42Z</dcterms:created>
  <dcterms:modified xsi:type="dcterms:W3CDTF">2025-10-16T16:39:09Z</dcterms:modified>
</cp:coreProperties>
</file>