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F35989-CBA8-4BB6-8E7A-8B4126E88D5D}">
          <p14:sldIdLst>
            <p14:sldId id="256"/>
            <p14:sldId id="257"/>
            <p14:sldId id="258"/>
            <p14:sldId id="259"/>
            <p14:sldId id="266"/>
            <p14:sldId id="260"/>
            <p14:sldId id="261"/>
            <p14:sldId id="262"/>
            <p14:sldId id="263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777"/>
    <a:srgbClr val="5720E0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754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B0557-D187-4CDD-814D-C5E16060D6CC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122A88FD-03E5-4211-BF39-68E1411438DC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 anchorCtr="1"/>
        <a:lstStyle/>
        <a:p>
          <a:r>
            <a:rPr lang="ru-RU" dirty="0"/>
            <a:t>1</a:t>
          </a:r>
        </a:p>
      </dgm:t>
    </dgm:pt>
    <dgm:pt modelId="{B3432DA7-7F7F-4693-AEC9-0AC9464A74F4}" type="parTrans" cxnId="{64320925-8D10-408A-BA2E-C7A02909ACC8}">
      <dgm:prSet/>
      <dgm:spPr/>
      <dgm:t>
        <a:bodyPr/>
        <a:lstStyle/>
        <a:p>
          <a:endParaRPr lang="ru-RU"/>
        </a:p>
      </dgm:t>
    </dgm:pt>
    <dgm:pt modelId="{0DBF8CBC-72F5-4137-8710-554AD0A38FDE}" type="sibTrans" cxnId="{64320925-8D10-408A-BA2E-C7A02909ACC8}">
      <dgm:prSet/>
      <dgm:spPr/>
      <dgm:t>
        <a:bodyPr/>
        <a:lstStyle/>
        <a:p>
          <a:endParaRPr lang="ru-RU"/>
        </a:p>
      </dgm:t>
    </dgm:pt>
    <dgm:pt modelId="{E6AA3B83-EE74-4A14-BC0A-5A5AED42071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FF0000"/>
              </a:solidFill>
            </a:rPr>
            <a:t>Поворот таза и корпуса </a:t>
          </a:r>
          <a:r>
            <a:rPr lang="ru-RU" dirty="0"/>
            <a:t>создаёт мощный </a:t>
          </a:r>
          <a:r>
            <a:rPr lang="ru-RU" dirty="0">
              <a:solidFill>
                <a:srgbClr val="FF0000"/>
              </a:solidFill>
            </a:rPr>
            <a:t>крутящий момент</a:t>
          </a:r>
          <a:r>
            <a:rPr lang="ru-RU" dirty="0"/>
            <a:t>, напрямую влияющий на скорость движения ракетки</a:t>
          </a:r>
        </a:p>
      </dgm:t>
    </dgm:pt>
    <dgm:pt modelId="{F05464AA-F67A-4CCB-9901-21D579F09123}" type="parTrans" cxnId="{868B37D8-7FAF-4B47-B22C-31BB3D15F088}">
      <dgm:prSet/>
      <dgm:spPr/>
      <dgm:t>
        <a:bodyPr/>
        <a:lstStyle/>
        <a:p>
          <a:endParaRPr lang="ru-RU"/>
        </a:p>
      </dgm:t>
    </dgm:pt>
    <dgm:pt modelId="{5786FC04-D836-4B0B-9BE6-716DEE701245}" type="sibTrans" cxnId="{868B37D8-7FAF-4B47-B22C-31BB3D15F088}">
      <dgm:prSet/>
      <dgm:spPr/>
      <dgm:t>
        <a:bodyPr/>
        <a:lstStyle/>
        <a:p>
          <a:endParaRPr lang="ru-RU"/>
        </a:p>
      </dgm:t>
    </dgm:pt>
    <dgm:pt modelId="{CEB0B6D4-06B2-40D6-9240-B9D6E50500E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 anchorCtr="1"/>
        <a:lstStyle/>
        <a:p>
          <a:r>
            <a:rPr lang="ru-RU" dirty="0"/>
            <a:t>2</a:t>
          </a:r>
        </a:p>
      </dgm:t>
    </dgm:pt>
    <dgm:pt modelId="{B9055C92-A495-46AB-A144-3F3381A3605D}" type="parTrans" cxnId="{F39F7E17-B2A8-4AB4-ABB0-5594659E011A}">
      <dgm:prSet/>
      <dgm:spPr/>
      <dgm:t>
        <a:bodyPr/>
        <a:lstStyle/>
        <a:p>
          <a:endParaRPr lang="ru-RU"/>
        </a:p>
      </dgm:t>
    </dgm:pt>
    <dgm:pt modelId="{CA331CC5-FD20-404F-9A67-3B27CEFBB323}" type="sibTrans" cxnId="{F39F7E17-B2A8-4AB4-ABB0-5594659E011A}">
      <dgm:prSet/>
      <dgm:spPr/>
      <dgm:t>
        <a:bodyPr/>
        <a:lstStyle/>
        <a:p>
          <a:endParaRPr lang="ru-RU"/>
        </a:p>
      </dgm:t>
    </dgm:pt>
    <dgm:pt modelId="{FAA479DA-ADC6-4619-AE82-F72CB21C66DC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FF0000"/>
              </a:solidFill>
            </a:rPr>
            <a:t>Максимальная внутренняя ротация плеч и бедер </a:t>
          </a:r>
          <a:r>
            <a:rPr lang="ru-RU" dirty="0"/>
            <a:t>обеспечивает значительный </a:t>
          </a:r>
          <a:r>
            <a:rPr lang="ru-RU" dirty="0">
              <a:solidFill>
                <a:srgbClr val="FF0000"/>
              </a:solidFill>
            </a:rPr>
            <a:t>прирост силы удара </a:t>
          </a:r>
          <a:r>
            <a:rPr lang="ru-RU" dirty="0"/>
            <a:t>и </a:t>
          </a:r>
          <a:r>
            <a:rPr lang="ru-RU" dirty="0">
              <a:solidFill>
                <a:srgbClr val="FF0000"/>
              </a:solidFill>
            </a:rPr>
            <a:t>снижает нагрузку на суставы</a:t>
          </a:r>
          <a:endParaRPr lang="ru-RU" dirty="0"/>
        </a:p>
      </dgm:t>
    </dgm:pt>
    <dgm:pt modelId="{C4C3B753-6A4C-4E9E-BFAC-8BC7182D4C2F}" type="parTrans" cxnId="{7BD48B52-8535-44ED-A42A-07349D557E37}">
      <dgm:prSet/>
      <dgm:spPr/>
      <dgm:t>
        <a:bodyPr/>
        <a:lstStyle/>
        <a:p>
          <a:endParaRPr lang="ru-RU"/>
        </a:p>
      </dgm:t>
    </dgm:pt>
    <dgm:pt modelId="{80A4B9CD-D3CD-4A60-8CBC-D9646DDD0DA7}" type="sibTrans" cxnId="{7BD48B52-8535-44ED-A42A-07349D557E37}">
      <dgm:prSet/>
      <dgm:spPr/>
      <dgm:t>
        <a:bodyPr/>
        <a:lstStyle/>
        <a:p>
          <a:endParaRPr lang="ru-RU"/>
        </a:p>
      </dgm:t>
    </dgm:pt>
    <dgm:pt modelId="{A271CCD9-AD96-46B9-A2E1-3A4403B6EEB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 anchorCtr="1"/>
        <a:lstStyle/>
        <a:p>
          <a:r>
            <a:rPr lang="ru-RU" dirty="0"/>
            <a:t>3</a:t>
          </a:r>
        </a:p>
      </dgm:t>
    </dgm:pt>
    <dgm:pt modelId="{3D2D9DD2-2227-4C92-BF22-2D0FB2476D3B}" type="parTrans" cxnId="{A71A6B24-16FF-4A1E-9005-7E5581FC76DB}">
      <dgm:prSet/>
      <dgm:spPr/>
      <dgm:t>
        <a:bodyPr/>
        <a:lstStyle/>
        <a:p>
          <a:endParaRPr lang="ru-RU"/>
        </a:p>
      </dgm:t>
    </dgm:pt>
    <dgm:pt modelId="{6D977C3E-AAC7-4522-9212-E2270E4F7655}" type="sibTrans" cxnId="{A71A6B24-16FF-4A1E-9005-7E5581FC76DB}">
      <dgm:prSet/>
      <dgm:spPr/>
      <dgm:t>
        <a:bodyPr/>
        <a:lstStyle/>
        <a:p>
          <a:endParaRPr lang="ru-RU"/>
        </a:p>
      </dgm:t>
    </dgm:pt>
    <dgm:pt modelId="{7DCD3861-B1DD-4FD5-8AAA-D65A890164A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FF0000"/>
              </a:solidFill>
            </a:rPr>
            <a:t>Синхронная работа всех мышц корпуса снижает риск травм </a:t>
          </a:r>
          <a:r>
            <a:rPr lang="ru-RU" dirty="0"/>
            <a:t>локтя и запястья, продлевая карьеру спортсмена</a:t>
          </a:r>
        </a:p>
      </dgm:t>
    </dgm:pt>
    <dgm:pt modelId="{4666C322-28A3-45F5-839B-627780651677}" type="parTrans" cxnId="{E1C2C7FF-8DF9-494A-A9C7-92EDA1B51190}">
      <dgm:prSet/>
      <dgm:spPr/>
      <dgm:t>
        <a:bodyPr/>
        <a:lstStyle/>
        <a:p>
          <a:endParaRPr lang="ru-RU"/>
        </a:p>
      </dgm:t>
    </dgm:pt>
    <dgm:pt modelId="{596AE611-D2D0-49A5-B5BA-67004C5EE790}" type="sibTrans" cxnId="{E1C2C7FF-8DF9-494A-A9C7-92EDA1B51190}">
      <dgm:prSet/>
      <dgm:spPr/>
      <dgm:t>
        <a:bodyPr/>
        <a:lstStyle/>
        <a:p>
          <a:endParaRPr lang="ru-RU"/>
        </a:p>
      </dgm:t>
    </dgm:pt>
    <dgm:pt modelId="{9BD4DF11-98F6-4B46-AFE7-889BD13AB279}" type="pres">
      <dgm:prSet presAssocID="{DBDB0557-D187-4CDD-814D-C5E16060D6CC}" presName="linearFlow" presStyleCnt="0">
        <dgm:presLayoutVars>
          <dgm:dir/>
          <dgm:animLvl val="lvl"/>
          <dgm:resizeHandles val="exact"/>
        </dgm:presLayoutVars>
      </dgm:prSet>
      <dgm:spPr/>
    </dgm:pt>
    <dgm:pt modelId="{C26F9487-B39F-4FC5-86AD-7A9604AF9E54}" type="pres">
      <dgm:prSet presAssocID="{122A88FD-03E5-4211-BF39-68E1411438DC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8B38F00-B117-4034-9913-6160249CB661}" type="pres">
      <dgm:prSet presAssocID="{122A88FD-03E5-4211-BF39-68E1411438D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2AC641E-D321-496E-95EB-ADD683F36274}" type="pres">
      <dgm:prSet presAssocID="{122A88FD-03E5-4211-BF39-68E1411438DC}" presName="descendantText" presStyleLbl="alignAcc1" presStyleIdx="0" presStyleCnt="3">
        <dgm:presLayoutVars>
          <dgm:bulletEnabled val="1"/>
        </dgm:presLayoutVars>
      </dgm:prSet>
      <dgm:spPr/>
    </dgm:pt>
    <dgm:pt modelId="{B9E8EDD1-A5FE-4647-B6C9-06F520C7A373}" type="pres">
      <dgm:prSet presAssocID="{0DBF8CBC-72F5-4137-8710-554AD0A38FDE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E2313F-0585-4529-BFDC-48925BC95DDC}" type="pres">
      <dgm:prSet presAssocID="{CEB0B6D4-06B2-40D6-9240-B9D6E50500E5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A5DC541-C13F-4098-A483-4A2152994608}" type="pres">
      <dgm:prSet presAssocID="{CEB0B6D4-06B2-40D6-9240-B9D6E50500E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E6BD4EC-7673-43FD-AEE8-5BA907C93E74}" type="pres">
      <dgm:prSet presAssocID="{CEB0B6D4-06B2-40D6-9240-B9D6E50500E5}" presName="descendantText" presStyleLbl="alignAcc1" presStyleIdx="1" presStyleCnt="3">
        <dgm:presLayoutVars>
          <dgm:bulletEnabled val="1"/>
        </dgm:presLayoutVars>
      </dgm:prSet>
      <dgm:spPr/>
    </dgm:pt>
    <dgm:pt modelId="{932A6411-8E86-48B3-8836-512F839EE20B}" type="pres">
      <dgm:prSet presAssocID="{CA331CC5-FD20-404F-9A67-3B27CEFBB323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94F976F-C1DE-4E47-9563-67715973A07D}" type="pres">
      <dgm:prSet presAssocID="{A271CCD9-AD96-46B9-A2E1-3A4403B6EEB4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039BB66-D11A-4617-AA0C-6BBAC1A3082F}" type="pres">
      <dgm:prSet presAssocID="{A271CCD9-AD96-46B9-A2E1-3A4403B6EEB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EFF8F04-DA6C-4375-9EBD-8B9A943E0860}" type="pres">
      <dgm:prSet presAssocID="{A271CCD9-AD96-46B9-A2E1-3A4403B6EEB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E94FD0D-32E2-44CF-A4B5-A27EDA16B3A8}" type="presOf" srcId="{122A88FD-03E5-4211-BF39-68E1411438DC}" destId="{E8B38F00-B117-4034-9913-6160249CB661}" srcOrd="0" destOrd="0" presId="urn:microsoft.com/office/officeart/2005/8/layout/chevron2"/>
    <dgm:cxn modelId="{F39F7E17-B2A8-4AB4-ABB0-5594659E011A}" srcId="{DBDB0557-D187-4CDD-814D-C5E16060D6CC}" destId="{CEB0B6D4-06B2-40D6-9240-B9D6E50500E5}" srcOrd="1" destOrd="0" parTransId="{B9055C92-A495-46AB-A144-3F3381A3605D}" sibTransId="{CA331CC5-FD20-404F-9A67-3B27CEFBB323}"/>
    <dgm:cxn modelId="{A71A6B24-16FF-4A1E-9005-7E5581FC76DB}" srcId="{DBDB0557-D187-4CDD-814D-C5E16060D6CC}" destId="{A271CCD9-AD96-46B9-A2E1-3A4403B6EEB4}" srcOrd="2" destOrd="0" parTransId="{3D2D9DD2-2227-4C92-BF22-2D0FB2476D3B}" sibTransId="{6D977C3E-AAC7-4522-9212-E2270E4F7655}"/>
    <dgm:cxn modelId="{64320925-8D10-408A-BA2E-C7A02909ACC8}" srcId="{DBDB0557-D187-4CDD-814D-C5E16060D6CC}" destId="{122A88FD-03E5-4211-BF39-68E1411438DC}" srcOrd="0" destOrd="0" parTransId="{B3432DA7-7F7F-4693-AEC9-0AC9464A74F4}" sibTransId="{0DBF8CBC-72F5-4137-8710-554AD0A38FDE}"/>
    <dgm:cxn modelId="{2550BF37-F4B1-47FA-847A-BABDD0E25978}" type="presOf" srcId="{DBDB0557-D187-4CDD-814D-C5E16060D6CC}" destId="{9BD4DF11-98F6-4B46-AFE7-889BD13AB279}" srcOrd="0" destOrd="0" presId="urn:microsoft.com/office/officeart/2005/8/layout/chevron2"/>
    <dgm:cxn modelId="{BD74C839-5EDD-4851-BB58-0FF000332EAB}" type="presOf" srcId="{A271CCD9-AD96-46B9-A2E1-3A4403B6EEB4}" destId="{A039BB66-D11A-4617-AA0C-6BBAC1A3082F}" srcOrd="0" destOrd="0" presId="urn:microsoft.com/office/officeart/2005/8/layout/chevron2"/>
    <dgm:cxn modelId="{7376ED66-3676-4053-968C-D2FF62FAC431}" type="presOf" srcId="{E6AA3B83-EE74-4A14-BC0A-5A5AED42071D}" destId="{D2AC641E-D321-496E-95EB-ADD683F36274}" srcOrd="0" destOrd="0" presId="urn:microsoft.com/office/officeart/2005/8/layout/chevron2"/>
    <dgm:cxn modelId="{A7D2B24C-018A-4FFB-918B-B0859FAE0543}" type="presOf" srcId="{FAA479DA-ADC6-4619-AE82-F72CB21C66DC}" destId="{6E6BD4EC-7673-43FD-AEE8-5BA907C93E74}" srcOrd="0" destOrd="0" presId="urn:microsoft.com/office/officeart/2005/8/layout/chevron2"/>
    <dgm:cxn modelId="{7BD48B52-8535-44ED-A42A-07349D557E37}" srcId="{CEB0B6D4-06B2-40D6-9240-B9D6E50500E5}" destId="{FAA479DA-ADC6-4619-AE82-F72CB21C66DC}" srcOrd="0" destOrd="0" parTransId="{C4C3B753-6A4C-4E9E-BFAC-8BC7182D4C2F}" sibTransId="{80A4B9CD-D3CD-4A60-8CBC-D9646DDD0DA7}"/>
    <dgm:cxn modelId="{2B3CDF9B-4849-46F1-9174-D8A9A69748D4}" type="presOf" srcId="{CEB0B6D4-06B2-40D6-9240-B9D6E50500E5}" destId="{AA5DC541-C13F-4098-A483-4A2152994608}" srcOrd="0" destOrd="0" presId="urn:microsoft.com/office/officeart/2005/8/layout/chevron2"/>
    <dgm:cxn modelId="{ABEEA0B0-9DF8-4CD2-BC79-1D34F298074A}" type="presOf" srcId="{7DCD3861-B1DD-4FD5-8AAA-D65A890164AD}" destId="{DEFF8F04-DA6C-4375-9EBD-8B9A943E0860}" srcOrd="0" destOrd="0" presId="urn:microsoft.com/office/officeart/2005/8/layout/chevron2"/>
    <dgm:cxn modelId="{868B37D8-7FAF-4B47-B22C-31BB3D15F088}" srcId="{122A88FD-03E5-4211-BF39-68E1411438DC}" destId="{E6AA3B83-EE74-4A14-BC0A-5A5AED42071D}" srcOrd="0" destOrd="0" parTransId="{F05464AA-F67A-4CCB-9901-21D579F09123}" sibTransId="{5786FC04-D836-4B0B-9BE6-716DEE701245}"/>
    <dgm:cxn modelId="{E1C2C7FF-8DF9-494A-A9C7-92EDA1B51190}" srcId="{A271CCD9-AD96-46B9-A2E1-3A4403B6EEB4}" destId="{7DCD3861-B1DD-4FD5-8AAA-D65A890164AD}" srcOrd="0" destOrd="0" parTransId="{4666C322-28A3-45F5-839B-627780651677}" sibTransId="{596AE611-D2D0-49A5-B5BA-67004C5EE790}"/>
    <dgm:cxn modelId="{CDD3998A-6572-4ACC-9B47-93C8FA9B7A73}" type="presParOf" srcId="{9BD4DF11-98F6-4B46-AFE7-889BD13AB279}" destId="{C26F9487-B39F-4FC5-86AD-7A9604AF9E54}" srcOrd="0" destOrd="0" presId="urn:microsoft.com/office/officeart/2005/8/layout/chevron2"/>
    <dgm:cxn modelId="{CA92417E-236E-4371-BDC3-51CC01FA43B0}" type="presParOf" srcId="{C26F9487-B39F-4FC5-86AD-7A9604AF9E54}" destId="{E8B38F00-B117-4034-9913-6160249CB661}" srcOrd="0" destOrd="0" presId="urn:microsoft.com/office/officeart/2005/8/layout/chevron2"/>
    <dgm:cxn modelId="{BDA32EBE-9999-43B8-A024-4303FCDDB8A9}" type="presParOf" srcId="{C26F9487-B39F-4FC5-86AD-7A9604AF9E54}" destId="{D2AC641E-D321-496E-95EB-ADD683F36274}" srcOrd="1" destOrd="0" presId="urn:microsoft.com/office/officeart/2005/8/layout/chevron2"/>
    <dgm:cxn modelId="{FE71F8D9-FC79-46A9-B0FC-BBA3CCC53289}" type="presParOf" srcId="{9BD4DF11-98F6-4B46-AFE7-889BD13AB279}" destId="{B9E8EDD1-A5FE-4647-B6C9-06F520C7A373}" srcOrd="1" destOrd="0" presId="urn:microsoft.com/office/officeart/2005/8/layout/chevron2"/>
    <dgm:cxn modelId="{525C7365-C409-4008-AF60-9610E646FAFB}" type="presParOf" srcId="{9BD4DF11-98F6-4B46-AFE7-889BD13AB279}" destId="{B1E2313F-0585-4529-BFDC-48925BC95DDC}" srcOrd="2" destOrd="0" presId="urn:microsoft.com/office/officeart/2005/8/layout/chevron2"/>
    <dgm:cxn modelId="{C3A7BE10-0AD3-4916-95B2-CD9D77B05BD2}" type="presParOf" srcId="{B1E2313F-0585-4529-BFDC-48925BC95DDC}" destId="{AA5DC541-C13F-4098-A483-4A2152994608}" srcOrd="0" destOrd="0" presId="urn:microsoft.com/office/officeart/2005/8/layout/chevron2"/>
    <dgm:cxn modelId="{EBC63B97-972E-4B66-AD16-93E2E4E81AE1}" type="presParOf" srcId="{B1E2313F-0585-4529-BFDC-48925BC95DDC}" destId="{6E6BD4EC-7673-43FD-AEE8-5BA907C93E74}" srcOrd="1" destOrd="0" presId="urn:microsoft.com/office/officeart/2005/8/layout/chevron2"/>
    <dgm:cxn modelId="{6E853518-C363-4176-8C86-0F39D56645E9}" type="presParOf" srcId="{9BD4DF11-98F6-4B46-AFE7-889BD13AB279}" destId="{932A6411-8E86-48B3-8836-512F839EE20B}" srcOrd="3" destOrd="0" presId="urn:microsoft.com/office/officeart/2005/8/layout/chevron2"/>
    <dgm:cxn modelId="{F8DC391C-746A-4E7C-B48E-549225B98F78}" type="presParOf" srcId="{9BD4DF11-98F6-4B46-AFE7-889BD13AB279}" destId="{C94F976F-C1DE-4E47-9563-67715973A07D}" srcOrd="4" destOrd="0" presId="urn:microsoft.com/office/officeart/2005/8/layout/chevron2"/>
    <dgm:cxn modelId="{088250B4-E9F8-4B08-8C10-D93D60FAE068}" type="presParOf" srcId="{C94F976F-C1DE-4E47-9563-67715973A07D}" destId="{A039BB66-D11A-4617-AA0C-6BBAC1A3082F}" srcOrd="0" destOrd="0" presId="urn:microsoft.com/office/officeart/2005/8/layout/chevron2"/>
    <dgm:cxn modelId="{54CA3CB6-0346-4250-BC84-C51C60309B03}" type="presParOf" srcId="{C94F976F-C1DE-4E47-9563-67715973A07D}" destId="{DEFF8F04-DA6C-4375-9EBD-8B9A943E0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0CACE-3597-4B25-A98F-C36812F3F09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EFD357B5-DD64-4B43-820B-7308637E00D1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/>
            <a:t>Участие мышц туловища</a:t>
          </a:r>
        </a:p>
      </dgm:t>
    </dgm:pt>
    <dgm:pt modelId="{5B989FA2-616E-46EF-BA90-9C219C0103A5}" type="parTrans" cxnId="{2B9B65C4-E4BC-4204-8FFB-8E9AADC0EA34}">
      <dgm:prSet/>
      <dgm:spPr/>
      <dgm:t>
        <a:bodyPr/>
        <a:lstStyle/>
        <a:p>
          <a:endParaRPr lang="ru-RU"/>
        </a:p>
      </dgm:t>
    </dgm:pt>
    <dgm:pt modelId="{33C54175-1DC4-4C8C-848F-5FF2F2C97078}" type="sibTrans" cxnId="{2B9B65C4-E4BC-4204-8FFB-8E9AADC0EA34}">
      <dgm:prSet/>
      <dgm:spPr/>
      <dgm:t>
        <a:bodyPr/>
        <a:lstStyle/>
        <a:p>
          <a:endParaRPr lang="ru-RU"/>
        </a:p>
      </dgm:t>
    </dgm:pt>
    <dgm:pt modelId="{99360BC7-6A42-4644-B02F-075A582DBD71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/>
            <a:t>Активное включение мышц туловища </a:t>
          </a:r>
          <a:r>
            <a:rPr lang="ru-RU" dirty="0">
              <a:solidFill>
                <a:srgbClr val="FF0000"/>
              </a:solidFill>
            </a:rPr>
            <a:t>снижает нагрузку на руку</a:t>
          </a:r>
          <a:r>
            <a:rPr lang="ru-RU" dirty="0"/>
            <a:t>, позволяя выполнять </a:t>
          </a:r>
          <a:r>
            <a:rPr lang="ru-RU" dirty="0">
              <a:solidFill>
                <a:srgbClr val="FF0000"/>
              </a:solidFill>
            </a:rPr>
            <a:t>мощные удары </a:t>
          </a:r>
          <a:r>
            <a:rPr lang="ru-RU" dirty="0"/>
            <a:t>без перенапряжения плечевого пояса</a:t>
          </a:r>
        </a:p>
      </dgm:t>
    </dgm:pt>
    <dgm:pt modelId="{5E89620E-9338-4E3E-B50E-F7F2D6B9A670}" type="parTrans" cxnId="{331FCFE3-A293-4982-9681-2017798FA9A7}">
      <dgm:prSet/>
      <dgm:spPr/>
      <dgm:t>
        <a:bodyPr/>
        <a:lstStyle/>
        <a:p>
          <a:endParaRPr lang="ru-RU"/>
        </a:p>
      </dgm:t>
    </dgm:pt>
    <dgm:pt modelId="{8B1007E4-F749-488F-85BA-95840136EF49}" type="sibTrans" cxnId="{331FCFE3-A293-4982-9681-2017798FA9A7}">
      <dgm:prSet/>
      <dgm:spPr/>
      <dgm:t>
        <a:bodyPr/>
        <a:lstStyle/>
        <a:p>
          <a:endParaRPr lang="ru-RU"/>
        </a:p>
      </dgm:t>
    </dgm:pt>
    <dgm:pt modelId="{25BD14C9-C5A4-4EEE-97BF-D80B97FD72F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/>
            <a:t>Положение "мощной ладони"</a:t>
          </a:r>
        </a:p>
      </dgm:t>
    </dgm:pt>
    <dgm:pt modelId="{1E9F4F3B-5C05-470A-A4AA-100946ADBCB2}" type="parTrans" cxnId="{CA792055-5A2A-4407-B0B5-B09E56162762}">
      <dgm:prSet/>
      <dgm:spPr/>
      <dgm:t>
        <a:bodyPr/>
        <a:lstStyle/>
        <a:p>
          <a:endParaRPr lang="ru-RU"/>
        </a:p>
      </dgm:t>
    </dgm:pt>
    <dgm:pt modelId="{B4222B8E-35E4-4413-95FB-86990702A997}" type="sibTrans" cxnId="{CA792055-5A2A-4407-B0B5-B09E56162762}">
      <dgm:prSet/>
      <dgm:spPr/>
      <dgm:t>
        <a:bodyPr/>
        <a:lstStyle/>
        <a:p>
          <a:endParaRPr lang="ru-RU"/>
        </a:p>
      </dgm:t>
    </dgm:pt>
    <dgm:pt modelId="{111F811A-CAAD-4DDC-8830-21DFA3EE509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FF0000"/>
              </a:solidFill>
            </a:rPr>
            <a:t>Первоначально согнутый локоть и запястье</a:t>
          </a:r>
          <a:r>
            <a:rPr lang="ru-RU" dirty="0"/>
            <a:t>, направленное назад, создают оптимальный рычаг для </a:t>
          </a:r>
          <a:r>
            <a:rPr lang="ru-RU" dirty="0">
              <a:solidFill>
                <a:srgbClr val="FF0000"/>
              </a:solidFill>
            </a:rPr>
            <a:t>генерации силы </a:t>
          </a:r>
          <a:r>
            <a:rPr lang="ru-RU" dirty="0"/>
            <a:t>и </a:t>
          </a:r>
          <a:r>
            <a:rPr lang="ru-RU" dirty="0">
              <a:solidFill>
                <a:srgbClr val="FF0000"/>
              </a:solidFill>
            </a:rPr>
            <a:t>вращения мяча</a:t>
          </a:r>
          <a:endParaRPr lang="ru-RU" dirty="0"/>
        </a:p>
      </dgm:t>
    </dgm:pt>
    <dgm:pt modelId="{EAA75D77-908B-4F4D-9B2C-12E624466926}" type="parTrans" cxnId="{289D443E-20E3-43D1-95DE-2EEB3723BDE4}">
      <dgm:prSet/>
      <dgm:spPr/>
      <dgm:t>
        <a:bodyPr/>
        <a:lstStyle/>
        <a:p>
          <a:endParaRPr lang="ru-RU"/>
        </a:p>
      </dgm:t>
    </dgm:pt>
    <dgm:pt modelId="{1BBE3D48-5438-40E0-9C15-727DF5B566B8}" type="sibTrans" cxnId="{289D443E-20E3-43D1-95DE-2EEB3723BDE4}">
      <dgm:prSet/>
      <dgm:spPr/>
      <dgm:t>
        <a:bodyPr/>
        <a:lstStyle/>
        <a:p>
          <a:endParaRPr lang="ru-RU"/>
        </a:p>
      </dgm:t>
    </dgm:pt>
    <dgm:pt modelId="{DFCB078A-2AF7-4CB7-988B-55E46240384A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/>
            <a:t>Двойное вращение</a:t>
          </a:r>
        </a:p>
      </dgm:t>
    </dgm:pt>
    <dgm:pt modelId="{0572B8A1-7935-4D13-9F46-32DE392A76BB}" type="parTrans" cxnId="{C0DD66F7-1605-4511-9E6B-F22E0AB2B81C}">
      <dgm:prSet/>
      <dgm:spPr/>
      <dgm:t>
        <a:bodyPr/>
        <a:lstStyle/>
        <a:p>
          <a:endParaRPr lang="ru-RU"/>
        </a:p>
      </dgm:t>
    </dgm:pt>
    <dgm:pt modelId="{DC86B119-88D0-4CDC-AE1E-5DEF46E581D9}" type="sibTrans" cxnId="{C0DD66F7-1605-4511-9E6B-F22E0AB2B81C}">
      <dgm:prSet/>
      <dgm:spPr/>
      <dgm:t>
        <a:bodyPr/>
        <a:lstStyle/>
        <a:p>
          <a:endParaRPr lang="ru-RU"/>
        </a:p>
      </dgm:t>
    </dgm:pt>
    <dgm:pt modelId="{53C0C523-842A-4F70-8871-9DE788A0011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FF0000"/>
              </a:solidFill>
            </a:rPr>
            <a:t>Туловище и предплечье </a:t>
          </a:r>
          <a:r>
            <a:rPr lang="ru-RU" dirty="0"/>
            <a:t>вращаются независимо, увеличивая </a:t>
          </a:r>
          <a:r>
            <a:rPr lang="ru-RU" dirty="0">
              <a:solidFill>
                <a:srgbClr val="FF0000"/>
              </a:solidFill>
            </a:rPr>
            <a:t>скорость </a:t>
          </a:r>
          <a:r>
            <a:rPr lang="ru-RU" dirty="0"/>
            <a:t>и </a:t>
          </a:r>
          <a:r>
            <a:rPr lang="ru-RU" dirty="0">
              <a:solidFill>
                <a:srgbClr val="FF0000"/>
              </a:solidFill>
            </a:rPr>
            <a:t>силу </a:t>
          </a:r>
          <a:r>
            <a:rPr lang="ru-RU" dirty="0"/>
            <a:t>удара при сохранении координации</a:t>
          </a:r>
        </a:p>
      </dgm:t>
    </dgm:pt>
    <dgm:pt modelId="{427ED4D5-53B3-4645-87B4-72BAD89CE1BD}" type="parTrans" cxnId="{4EBFEE53-4A81-45AC-9910-65D6EDEF3347}">
      <dgm:prSet/>
      <dgm:spPr/>
      <dgm:t>
        <a:bodyPr/>
        <a:lstStyle/>
        <a:p>
          <a:endParaRPr lang="ru-RU"/>
        </a:p>
      </dgm:t>
    </dgm:pt>
    <dgm:pt modelId="{E8F6EF6E-BF38-431B-B5C9-F35FD6590D43}" type="sibTrans" cxnId="{4EBFEE53-4A81-45AC-9910-65D6EDEF3347}">
      <dgm:prSet/>
      <dgm:spPr/>
      <dgm:t>
        <a:bodyPr/>
        <a:lstStyle/>
        <a:p>
          <a:endParaRPr lang="ru-RU"/>
        </a:p>
      </dgm:t>
    </dgm:pt>
    <dgm:pt modelId="{1804CDEF-22BB-4962-8E97-61E36D35233F}" type="pres">
      <dgm:prSet presAssocID="{CBF0CACE-3597-4B25-A98F-C36812F3F093}" presName="Name0" presStyleCnt="0">
        <dgm:presLayoutVars>
          <dgm:dir/>
          <dgm:animLvl val="lvl"/>
          <dgm:resizeHandles val="exact"/>
        </dgm:presLayoutVars>
      </dgm:prSet>
      <dgm:spPr/>
    </dgm:pt>
    <dgm:pt modelId="{E183BC14-2C20-4D6C-86ED-F5CACBCD213C}" type="pres">
      <dgm:prSet presAssocID="{EFD357B5-DD64-4B43-820B-7308637E00D1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F78F32A-3809-4D42-AB1A-55592E40C470}" type="pres">
      <dgm:prSet presAssocID="{EFD357B5-DD64-4B43-820B-7308637E00D1}" presName="parentText" presStyleLbl="node1" presStyleIdx="0" presStyleCnt="3" custScaleX="68970">
        <dgm:presLayoutVars>
          <dgm:chMax val="1"/>
          <dgm:bulletEnabled val="1"/>
        </dgm:presLayoutVars>
      </dgm:prSet>
      <dgm:spPr/>
    </dgm:pt>
    <dgm:pt modelId="{D284D035-FFB8-4770-8C22-A91DD6B60057}" type="pres">
      <dgm:prSet presAssocID="{EFD357B5-DD64-4B43-820B-7308637E00D1}" presName="descendantText" presStyleLbl="alignAccFollowNode1" presStyleIdx="0" presStyleCnt="3">
        <dgm:presLayoutVars>
          <dgm:bulletEnabled val="1"/>
        </dgm:presLayoutVars>
      </dgm:prSet>
      <dgm:spPr/>
    </dgm:pt>
    <dgm:pt modelId="{DEACA2C6-A1D6-4280-8074-AB954DA12674}" type="pres">
      <dgm:prSet presAssocID="{33C54175-1DC4-4C8C-848F-5FF2F2C97078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A7ECEB-7715-4866-A004-3C5BCCAF46B9}" type="pres">
      <dgm:prSet presAssocID="{25BD14C9-C5A4-4EEE-97BF-D80B97FD72F7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FAD94AC-FE66-4788-9DCB-40F71732532A}" type="pres">
      <dgm:prSet presAssocID="{25BD14C9-C5A4-4EEE-97BF-D80B97FD72F7}" presName="parentText" presStyleLbl="node1" presStyleIdx="1" presStyleCnt="3" custScaleX="69314">
        <dgm:presLayoutVars>
          <dgm:chMax val="1"/>
          <dgm:bulletEnabled val="1"/>
        </dgm:presLayoutVars>
      </dgm:prSet>
      <dgm:spPr/>
    </dgm:pt>
    <dgm:pt modelId="{0B87DE06-E2A5-40CF-B607-FDA98BDD454A}" type="pres">
      <dgm:prSet presAssocID="{25BD14C9-C5A4-4EEE-97BF-D80B97FD72F7}" presName="descendantText" presStyleLbl="alignAccFollowNode1" presStyleIdx="1" presStyleCnt="3">
        <dgm:presLayoutVars>
          <dgm:bulletEnabled val="1"/>
        </dgm:presLayoutVars>
      </dgm:prSet>
      <dgm:spPr/>
    </dgm:pt>
    <dgm:pt modelId="{37740AC3-A3B2-4287-9910-73ED7543B059}" type="pres">
      <dgm:prSet presAssocID="{B4222B8E-35E4-4413-95FB-86990702A997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0456949-13EC-4338-927F-8D4E4A7AD8DC}" type="pres">
      <dgm:prSet presAssocID="{DFCB078A-2AF7-4CB7-988B-55E46240384A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B21693E-1958-44E9-9EBE-2A9C006AB89D}" type="pres">
      <dgm:prSet presAssocID="{DFCB078A-2AF7-4CB7-988B-55E46240384A}" presName="parentText" presStyleLbl="node1" presStyleIdx="2" presStyleCnt="3" custScaleX="68081">
        <dgm:presLayoutVars>
          <dgm:chMax val="1"/>
          <dgm:bulletEnabled val="1"/>
        </dgm:presLayoutVars>
      </dgm:prSet>
      <dgm:spPr/>
    </dgm:pt>
    <dgm:pt modelId="{23EC75DC-CA29-4CBD-A28D-A5790EC7EA23}" type="pres">
      <dgm:prSet presAssocID="{DFCB078A-2AF7-4CB7-988B-55E46240384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CB75814-FE12-4B6D-9843-AA38650528E5}" type="presOf" srcId="{DFCB078A-2AF7-4CB7-988B-55E46240384A}" destId="{5B21693E-1958-44E9-9EBE-2A9C006AB89D}" srcOrd="0" destOrd="0" presId="urn:microsoft.com/office/officeart/2005/8/layout/vList5"/>
    <dgm:cxn modelId="{A874E717-6D94-4FF3-80A9-4093F505ED5A}" type="presOf" srcId="{CBF0CACE-3597-4B25-A98F-C36812F3F093}" destId="{1804CDEF-22BB-4962-8E97-61E36D35233F}" srcOrd="0" destOrd="0" presId="urn:microsoft.com/office/officeart/2005/8/layout/vList5"/>
    <dgm:cxn modelId="{93A69B1A-7C4E-4B20-9303-C0B936829CCC}" type="presOf" srcId="{111F811A-CAAD-4DDC-8830-21DFA3EE5098}" destId="{0B87DE06-E2A5-40CF-B607-FDA98BDD454A}" srcOrd="0" destOrd="0" presId="urn:microsoft.com/office/officeart/2005/8/layout/vList5"/>
    <dgm:cxn modelId="{6FE10F27-4CC4-45A7-AEB3-A3587BFCDBF4}" type="presOf" srcId="{25BD14C9-C5A4-4EEE-97BF-D80B97FD72F7}" destId="{AFAD94AC-FE66-4788-9DCB-40F71732532A}" srcOrd="0" destOrd="0" presId="urn:microsoft.com/office/officeart/2005/8/layout/vList5"/>
    <dgm:cxn modelId="{289D443E-20E3-43D1-95DE-2EEB3723BDE4}" srcId="{25BD14C9-C5A4-4EEE-97BF-D80B97FD72F7}" destId="{111F811A-CAAD-4DDC-8830-21DFA3EE5098}" srcOrd="0" destOrd="0" parTransId="{EAA75D77-908B-4F4D-9B2C-12E624466926}" sibTransId="{1BBE3D48-5438-40E0-9C15-727DF5B566B8}"/>
    <dgm:cxn modelId="{1046EA64-930B-4303-A5E3-2B723A1C6260}" type="presOf" srcId="{53C0C523-842A-4F70-8871-9DE788A00114}" destId="{23EC75DC-CA29-4CBD-A28D-A5790EC7EA23}" srcOrd="0" destOrd="0" presId="urn:microsoft.com/office/officeart/2005/8/layout/vList5"/>
    <dgm:cxn modelId="{EAA58453-B1C5-4B36-87CC-5D742E4E13DA}" type="presOf" srcId="{99360BC7-6A42-4644-B02F-075A582DBD71}" destId="{D284D035-FFB8-4770-8C22-A91DD6B60057}" srcOrd="0" destOrd="0" presId="urn:microsoft.com/office/officeart/2005/8/layout/vList5"/>
    <dgm:cxn modelId="{4EBFEE53-4A81-45AC-9910-65D6EDEF3347}" srcId="{DFCB078A-2AF7-4CB7-988B-55E46240384A}" destId="{53C0C523-842A-4F70-8871-9DE788A00114}" srcOrd="0" destOrd="0" parTransId="{427ED4D5-53B3-4645-87B4-72BAD89CE1BD}" sibTransId="{E8F6EF6E-BF38-431B-B5C9-F35FD6590D43}"/>
    <dgm:cxn modelId="{CA792055-5A2A-4407-B0B5-B09E56162762}" srcId="{CBF0CACE-3597-4B25-A98F-C36812F3F093}" destId="{25BD14C9-C5A4-4EEE-97BF-D80B97FD72F7}" srcOrd="1" destOrd="0" parTransId="{1E9F4F3B-5C05-470A-A4AA-100946ADBCB2}" sibTransId="{B4222B8E-35E4-4413-95FB-86990702A997}"/>
    <dgm:cxn modelId="{BDF5FEB3-BBA6-499D-AEA3-BEE589A8971C}" type="presOf" srcId="{EFD357B5-DD64-4B43-820B-7308637E00D1}" destId="{BF78F32A-3809-4D42-AB1A-55592E40C470}" srcOrd="0" destOrd="0" presId="urn:microsoft.com/office/officeart/2005/8/layout/vList5"/>
    <dgm:cxn modelId="{2B9B65C4-E4BC-4204-8FFB-8E9AADC0EA34}" srcId="{CBF0CACE-3597-4B25-A98F-C36812F3F093}" destId="{EFD357B5-DD64-4B43-820B-7308637E00D1}" srcOrd="0" destOrd="0" parTransId="{5B989FA2-616E-46EF-BA90-9C219C0103A5}" sibTransId="{33C54175-1DC4-4C8C-848F-5FF2F2C97078}"/>
    <dgm:cxn modelId="{331FCFE3-A293-4982-9681-2017798FA9A7}" srcId="{EFD357B5-DD64-4B43-820B-7308637E00D1}" destId="{99360BC7-6A42-4644-B02F-075A582DBD71}" srcOrd="0" destOrd="0" parTransId="{5E89620E-9338-4E3E-B50E-F7F2D6B9A670}" sibTransId="{8B1007E4-F749-488F-85BA-95840136EF49}"/>
    <dgm:cxn modelId="{C0DD66F7-1605-4511-9E6B-F22E0AB2B81C}" srcId="{CBF0CACE-3597-4B25-A98F-C36812F3F093}" destId="{DFCB078A-2AF7-4CB7-988B-55E46240384A}" srcOrd="2" destOrd="0" parTransId="{0572B8A1-7935-4D13-9F46-32DE392A76BB}" sibTransId="{DC86B119-88D0-4CDC-AE1E-5DEF46E581D9}"/>
    <dgm:cxn modelId="{938FD569-4495-43DB-A40F-9C48DACC882F}" type="presParOf" srcId="{1804CDEF-22BB-4962-8E97-61E36D35233F}" destId="{E183BC14-2C20-4D6C-86ED-F5CACBCD213C}" srcOrd="0" destOrd="0" presId="urn:microsoft.com/office/officeart/2005/8/layout/vList5"/>
    <dgm:cxn modelId="{30147252-23EE-41AD-A8A7-E2FD543C0E3A}" type="presParOf" srcId="{E183BC14-2C20-4D6C-86ED-F5CACBCD213C}" destId="{BF78F32A-3809-4D42-AB1A-55592E40C470}" srcOrd="0" destOrd="0" presId="urn:microsoft.com/office/officeart/2005/8/layout/vList5"/>
    <dgm:cxn modelId="{69639807-D2BF-4827-A660-66107BD8C601}" type="presParOf" srcId="{E183BC14-2C20-4D6C-86ED-F5CACBCD213C}" destId="{D284D035-FFB8-4770-8C22-A91DD6B60057}" srcOrd="1" destOrd="0" presId="urn:microsoft.com/office/officeart/2005/8/layout/vList5"/>
    <dgm:cxn modelId="{237B260F-84D9-4819-8473-C91E1F141C7A}" type="presParOf" srcId="{1804CDEF-22BB-4962-8E97-61E36D35233F}" destId="{DEACA2C6-A1D6-4280-8074-AB954DA12674}" srcOrd="1" destOrd="0" presId="urn:microsoft.com/office/officeart/2005/8/layout/vList5"/>
    <dgm:cxn modelId="{625BC440-7B3E-4366-A3AF-A3BD9606797E}" type="presParOf" srcId="{1804CDEF-22BB-4962-8E97-61E36D35233F}" destId="{B1A7ECEB-7715-4866-A004-3C5BCCAF46B9}" srcOrd="2" destOrd="0" presId="urn:microsoft.com/office/officeart/2005/8/layout/vList5"/>
    <dgm:cxn modelId="{09120E6B-DBBF-41F2-B301-E2E42A1E2366}" type="presParOf" srcId="{B1A7ECEB-7715-4866-A004-3C5BCCAF46B9}" destId="{AFAD94AC-FE66-4788-9DCB-40F71732532A}" srcOrd="0" destOrd="0" presId="urn:microsoft.com/office/officeart/2005/8/layout/vList5"/>
    <dgm:cxn modelId="{0FC18C72-DA14-4388-A34C-B7C02EBB1B4A}" type="presParOf" srcId="{B1A7ECEB-7715-4866-A004-3C5BCCAF46B9}" destId="{0B87DE06-E2A5-40CF-B607-FDA98BDD454A}" srcOrd="1" destOrd="0" presId="urn:microsoft.com/office/officeart/2005/8/layout/vList5"/>
    <dgm:cxn modelId="{5248F8C1-E8B2-4F80-B242-1B927A308BF7}" type="presParOf" srcId="{1804CDEF-22BB-4962-8E97-61E36D35233F}" destId="{37740AC3-A3B2-4287-9910-73ED7543B059}" srcOrd="3" destOrd="0" presId="urn:microsoft.com/office/officeart/2005/8/layout/vList5"/>
    <dgm:cxn modelId="{F6CFDEDA-3EE8-422A-9CD6-2DC371679466}" type="presParOf" srcId="{1804CDEF-22BB-4962-8E97-61E36D35233F}" destId="{90456949-13EC-4338-927F-8D4E4A7AD8DC}" srcOrd="4" destOrd="0" presId="urn:microsoft.com/office/officeart/2005/8/layout/vList5"/>
    <dgm:cxn modelId="{A939B1A5-1725-48E3-9385-35EF029444D6}" type="presParOf" srcId="{90456949-13EC-4338-927F-8D4E4A7AD8DC}" destId="{5B21693E-1958-44E9-9EBE-2A9C006AB89D}" srcOrd="0" destOrd="0" presId="urn:microsoft.com/office/officeart/2005/8/layout/vList5"/>
    <dgm:cxn modelId="{D05F115F-4780-43A4-9848-1BE73566E4C8}" type="presParOf" srcId="{90456949-13EC-4338-927F-8D4E4A7AD8DC}" destId="{23EC75DC-CA29-4CBD-A28D-A5790EC7EA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EA092-093F-4C93-BCE9-E6AC005AF3C1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F006B42-5B66-4B5F-8C61-5B3703CD2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/>
            <a:t>Изолированное движение рукой</a:t>
          </a:r>
        </a:p>
      </dgm:t>
    </dgm:pt>
    <dgm:pt modelId="{0E809249-F6A7-49D7-9A71-960324CFE915}" type="parTrans" cxnId="{AF13DC5E-C481-48D5-9ACF-D0F45390E111}">
      <dgm:prSet/>
      <dgm:spPr/>
      <dgm:t>
        <a:bodyPr/>
        <a:lstStyle/>
        <a:p>
          <a:endParaRPr lang="ru-RU"/>
        </a:p>
      </dgm:t>
    </dgm:pt>
    <dgm:pt modelId="{C9E8D915-FC55-4519-9199-AFE419489D7B}" type="sibTrans" cxnId="{AF13DC5E-C481-48D5-9ACF-D0F45390E111}">
      <dgm:prSet/>
      <dgm:spPr/>
      <dgm:t>
        <a:bodyPr/>
        <a:lstStyle/>
        <a:p>
          <a:endParaRPr lang="ru-RU"/>
        </a:p>
      </dgm:t>
    </dgm:pt>
    <dgm:pt modelId="{AC0C7C3F-3E3D-4A3A-8B13-CE45F97AFF5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FF0000"/>
              </a:solidFill>
            </a:rPr>
            <a:t>Отсутствие </a:t>
          </a:r>
          <a:r>
            <a:rPr lang="ru-RU" dirty="0"/>
            <a:t>включения корпуса снижает эффективность удара и </a:t>
          </a:r>
          <a:r>
            <a:rPr lang="ru-RU" dirty="0">
              <a:solidFill>
                <a:srgbClr val="FF0000"/>
              </a:solidFill>
            </a:rPr>
            <a:t>приводит к быстрой усталости мышц руки</a:t>
          </a:r>
          <a:endParaRPr lang="ru-RU" dirty="0"/>
        </a:p>
      </dgm:t>
    </dgm:pt>
    <dgm:pt modelId="{AD10EEDF-B65C-4A70-B813-5506FEE3D322}" type="parTrans" cxnId="{28EF1BCD-971C-491C-A0B4-1CEFCCE4021D}">
      <dgm:prSet/>
      <dgm:spPr/>
      <dgm:t>
        <a:bodyPr/>
        <a:lstStyle/>
        <a:p>
          <a:endParaRPr lang="ru-RU"/>
        </a:p>
      </dgm:t>
    </dgm:pt>
    <dgm:pt modelId="{49F69010-5E7F-4004-AA24-DD55545BFCCC}" type="sibTrans" cxnId="{28EF1BCD-971C-491C-A0B4-1CEFCCE4021D}">
      <dgm:prSet/>
      <dgm:spPr/>
      <dgm:t>
        <a:bodyPr/>
        <a:lstStyle/>
        <a:p>
          <a:endParaRPr lang="ru-RU"/>
        </a:p>
      </dgm:t>
    </dgm:pt>
    <dgm:pt modelId="{DF1EB643-A800-47F9-9F1F-3D58F1DBE1FC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/>
            <a:t>Ошибки в движениях лучезапястного сустава</a:t>
          </a:r>
        </a:p>
      </dgm:t>
    </dgm:pt>
    <dgm:pt modelId="{6DE6FE75-9953-49E9-B754-D29F42692F3E}" type="parTrans" cxnId="{4B90B27F-9147-40B1-B14C-D5DCBF8C4CE5}">
      <dgm:prSet/>
      <dgm:spPr/>
      <dgm:t>
        <a:bodyPr/>
        <a:lstStyle/>
        <a:p>
          <a:endParaRPr lang="ru-RU"/>
        </a:p>
      </dgm:t>
    </dgm:pt>
    <dgm:pt modelId="{FB39C0CE-95CE-4B8D-8A90-3209E2A3A339}" type="sibTrans" cxnId="{4B90B27F-9147-40B1-B14C-D5DCBF8C4CE5}">
      <dgm:prSet/>
      <dgm:spPr/>
      <dgm:t>
        <a:bodyPr/>
        <a:lstStyle/>
        <a:p>
          <a:endParaRPr lang="ru-RU"/>
        </a:p>
      </dgm:t>
    </dgm:pt>
    <dgm:pt modelId="{CA6934BD-22DE-4FA0-AE98-1FBD965C6921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/>
            <a:t>Чрезмерное </a:t>
          </a:r>
          <a:r>
            <a:rPr lang="ru-RU" dirty="0">
              <a:solidFill>
                <a:srgbClr val="FF0000"/>
              </a:solidFill>
            </a:rPr>
            <a:t>движение сустава увеличивает риск травм </a:t>
          </a:r>
          <a:r>
            <a:rPr lang="ru-RU" dirty="0"/>
            <a:t>и ухудшает контроль ракетки во время замаха и удара</a:t>
          </a:r>
        </a:p>
      </dgm:t>
    </dgm:pt>
    <dgm:pt modelId="{E7C3DFC2-0B30-469F-A560-EEA325C45012}" type="parTrans" cxnId="{E8376629-27B5-4F92-9072-A23FF6E52FB0}">
      <dgm:prSet/>
      <dgm:spPr/>
      <dgm:t>
        <a:bodyPr/>
        <a:lstStyle/>
        <a:p>
          <a:endParaRPr lang="ru-RU"/>
        </a:p>
      </dgm:t>
    </dgm:pt>
    <dgm:pt modelId="{C676B605-BD77-4978-B9B6-1165810B9B18}" type="sibTrans" cxnId="{E8376629-27B5-4F92-9072-A23FF6E52FB0}">
      <dgm:prSet/>
      <dgm:spPr/>
      <dgm:t>
        <a:bodyPr/>
        <a:lstStyle/>
        <a:p>
          <a:endParaRPr lang="ru-RU"/>
        </a:p>
      </dgm:t>
    </dgm:pt>
    <dgm:pt modelId="{5226601D-5924-4C12-89CD-012F5E8F08A2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/>
            <a:t>Излишнее сгибание запястья</a:t>
          </a:r>
        </a:p>
      </dgm:t>
    </dgm:pt>
    <dgm:pt modelId="{80398DBF-BBAB-458F-80F8-0408FE59282C}" type="parTrans" cxnId="{CAB92137-C13A-464D-9CE7-4611D89341D3}">
      <dgm:prSet/>
      <dgm:spPr/>
      <dgm:t>
        <a:bodyPr/>
        <a:lstStyle/>
        <a:p>
          <a:endParaRPr lang="ru-RU"/>
        </a:p>
      </dgm:t>
    </dgm:pt>
    <dgm:pt modelId="{C389F8C1-0992-4A2E-BDA0-EFBDDE300CBD}" type="sibTrans" cxnId="{CAB92137-C13A-464D-9CE7-4611D89341D3}">
      <dgm:prSet/>
      <dgm:spPr/>
      <dgm:t>
        <a:bodyPr/>
        <a:lstStyle/>
        <a:p>
          <a:endParaRPr lang="ru-RU"/>
        </a:p>
      </dgm:t>
    </dgm:pt>
    <dgm:pt modelId="{FC29DA2B-45B2-4409-B078-E8ECE94B142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FF0000"/>
              </a:solidFill>
            </a:rPr>
            <a:t>Неправильное сгибание нарушает контроль </a:t>
          </a:r>
          <a:r>
            <a:rPr lang="ru-RU" dirty="0"/>
            <a:t>и уменьшает силу удара, что влияет на точность и стабильность</a:t>
          </a:r>
        </a:p>
      </dgm:t>
    </dgm:pt>
    <dgm:pt modelId="{BA6BD66A-EDCD-48A0-B5B7-8A1F3CD16B91}" type="parTrans" cxnId="{65E3C8A2-3C7A-419D-B4C3-8FE9ED56BCF5}">
      <dgm:prSet/>
      <dgm:spPr/>
      <dgm:t>
        <a:bodyPr/>
        <a:lstStyle/>
        <a:p>
          <a:endParaRPr lang="ru-RU"/>
        </a:p>
      </dgm:t>
    </dgm:pt>
    <dgm:pt modelId="{A08EACE8-8AD6-4FBB-838D-6C96E306C88E}" type="sibTrans" cxnId="{65E3C8A2-3C7A-419D-B4C3-8FE9ED56BCF5}">
      <dgm:prSet/>
      <dgm:spPr/>
      <dgm:t>
        <a:bodyPr/>
        <a:lstStyle/>
        <a:p>
          <a:endParaRPr lang="ru-RU"/>
        </a:p>
      </dgm:t>
    </dgm:pt>
    <dgm:pt modelId="{918229CE-E1A6-43CD-A310-3E488A1F3ADF}" type="pres">
      <dgm:prSet presAssocID="{8B5EA092-093F-4C93-BCE9-E6AC005AF3C1}" presName="Name0" presStyleCnt="0">
        <dgm:presLayoutVars>
          <dgm:dir/>
          <dgm:animLvl val="lvl"/>
          <dgm:resizeHandles val="exact"/>
        </dgm:presLayoutVars>
      </dgm:prSet>
      <dgm:spPr/>
    </dgm:pt>
    <dgm:pt modelId="{9935BCBB-C11D-4C62-B00A-70DECAD42526}" type="pres">
      <dgm:prSet presAssocID="{0F006B42-5B66-4B5F-8C61-5B3703CD2F47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E23938D-7DFA-443D-B2C8-D5B4862E8B8B}" type="pres">
      <dgm:prSet presAssocID="{0F006B42-5B66-4B5F-8C61-5B3703CD2F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73EA75D-9E32-4520-9F23-58FFA81F48C4}" type="pres">
      <dgm:prSet presAssocID="{0F006B42-5B66-4B5F-8C61-5B3703CD2F47}" presName="desTx" presStyleLbl="alignAccFollowNode1" presStyleIdx="0" presStyleCnt="3">
        <dgm:presLayoutVars>
          <dgm:bulletEnabled val="1"/>
        </dgm:presLayoutVars>
      </dgm:prSet>
      <dgm:spPr/>
    </dgm:pt>
    <dgm:pt modelId="{D3CE2FEE-53EA-4A21-9E84-6634D2C00226}" type="pres">
      <dgm:prSet presAssocID="{C9E8D915-FC55-4519-9199-AFE419489D7B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039B52-7EF2-4EAD-ACB2-8E2EA289C49F}" type="pres">
      <dgm:prSet presAssocID="{DF1EB643-A800-47F9-9F1F-3D58F1DBE1FC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D44ABF5-201E-4A28-9CCA-281DADD609C1}" type="pres">
      <dgm:prSet presAssocID="{DF1EB643-A800-47F9-9F1F-3D58F1DBE1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CC4891C-3FE9-4EC2-9E82-984D61829291}" type="pres">
      <dgm:prSet presAssocID="{DF1EB643-A800-47F9-9F1F-3D58F1DBE1FC}" presName="desTx" presStyleLbl="alignAccFollowNode1" presStyleIdx="1" presStyleCnt="3">
        <dgm:presLayoutVars>
          <dgm:bulletEnabled val="1"/>
        </dgm:presLayoutVars>
      </dgm:prSet>
      <dgm:spPr/>
    </dgm:pt>
    <dgm:pt modelId="{79A97F40-C983-4EC6-8B39-2666B0EF757E}" type="pres">
      <dgm:prSet presAssocID="{FB39C0CE-95CE-4B8D-8A90-3209E2A3A339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C8BD22A-25EC-4A9B-AC03-F1C6CBF12019}" type="pres">
      <dgm:prSet presAssocID="{5226601D-5924-4C12-89CD-012F5E8F08A2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626C520-BDC8-4471-8788-69B74AC21A7D}" type="pres">
      <dgm:prSet presAssocID="{5226601D-5924-4C12-89CD-012F5E8F08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508E32D-991A-4CF0-B076-866C0B5CA876}" type="pres">
      <dgm:prSet presAssocID="{5226601D-5924-4C12-89CD-012F5E8F08A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4E1911-037F-4492-89B9-6E003D1F6683}" type="presOf" srcId="{CA6934BD-22DE-4FA0-AE98-1FBD965C6921}" destId="{ACC4891C-3FE9-4EC2-9E82-984D61829291}" srcOrd="0" destOrd="0" presId="urn:microsoft.com/office/officeart/2005/8/layout/hList1"/>
    <dgm:cxn modelId="{E8376629-27B5-4F92-9072-A23FF6E52FB0}" srcId="{DF1EB643-A800-47F9-9F1F-3D58F1DBE1FC}" destId="{CA6934BD-22DE-4FA0-AE98-1FBD965C6921}" srcOrd="0" destOrd="0" parTransId="{E7C3DFC2-0B30-469F-A560-EEA325C45012}" sibTransId="{C676B605-BD77-4978-B9B6-1165810B9B18}"/>
    <dgm:cxn modelId="{CAB92137-C13A-464D-9CE7-4611D89341D3}" srcId="{8B5EA092-093F-4C93-BCE9-E6AC005AF3C1}" destId="{5226601D-5924-4C12-89CD-012F5E8F08A2}" srcOrd="2" destOrd="0" parTransId="{80398DBF-BBAB-458F-80F8-0408FE59282C}" sibTransId="{C389F8C1-0992-4A2E-BDA0-EFBDDE300CBD}"/>
    <dgm:cxn modelId="{AF13DC5E-C481-48D5-9ACF-D0F45390E111}" srcId="{8B5EA092-093F-4C93-BCE9-E6AC005AF3C1}" destId="{0F006B42-5B66-4B5F-8C61-5B3703CD2F47}" srcOrd="0" destOrd="0" parTransId="{0E809249-F6A7-49D7-9A71-960324CFE915}" sibTransId="{C9E8D915-FC55-4519-9199-AFE419489D7B}"/>
    <dgm:cxn modelId="{5675F366-00FD-4F0A-AE3A-81F6F3AA6B51}" type="presOf" srcId="{DF1EB643-A800-47F9-9F1F-3D58F1DBE1FC}" destId="{6D44ABF5-201E-4A28-9CCA-281DADD609C1}" srcOrd="0" destOrd="0" presId="urn:microsoft.com/office/officeart/2005/8/layout/hList1"/>
    <dgm:cxn modelId="{4B90B27F-9147-40B1-B14C-D5DCBF8C4CE5}" srcId="{8B5EA092-093F-4C93-BCE9-E6AC005AF3C1}" destId="{DF1EB643-A800-47F9-9F1F-3D58F1DBE1FC}" srcOrd="1" destOrd="0" parTransId="{6DE6FE75-9953-49E9-B754-D29F42692F3E}" sibTransId="{FB39C0CE-95CE-4B8D-8A90-3209E2A3A339}"/>
    <dgm:cxn modelId="{885EA880-6531-4475-9E02-0CC423AA0F9C}" type="presOf" srcId="{FC29DA2B-45B2-4409-B078-E8ECE94B1424}" destId="{D508E32D-991A-4CF0-B076-866C0B5CA876}" srcOrd="0" destOrd="0" presId="urn:microsoft.com/office/officeart/2005/8/layout/hList1"/>
    <dgm:cxn modelId="{65E3C8A2-3C7A-419D-B4C3-8FE9ED56BCF5}" srcId="{5226601D-5924-4C12-89CD-012F5E8F08A2}" destId="{FC29DA2B-45B2-4409-B078-E8ECE94B1424}" srcOrd="0" destOrd="0" parTransId="{BA6BD66A-EDCD-48A0-B5B7-8A1F3CD16B91}" sibTransId="{A08EACE8-8AD6-4FBB-838D-6C96E306C88E}"/>
    <dgm:cxn modelId="{8ACE1EB0-3B69-4AD2-BB06-24E0B1C0178C}" type="presOf" srcId="{0F006B42-5B66-4B5F-8C61-5B3703CD2F47}" destId="{1E23938D-7DFA-443D-B2C8-D5B4862E8B8B}" srcOrd="0" destOrd="0" presId="urn:microsoft.com/office/officeart/2005/8/layout/hList1"/>
    <dgm:cxn modelId="{B6454DCB-F021-4F22-ADBE-C7F3C8184B46}" type="presOf" srcId="{8B5EA092-093F-4C93-BCE9-E6AC005AF3C1}" destId="{918229CE-E1A6-43CD-A310-3E488A1F3ADF}" srcOrd="0" destOrd="0" presId="urn:microsoft.com/office/officeart/2005/8/layout/hList1"/>
    <dgm:cxn modelId="{28EF1BCD-971C-491C-A0B4-1CEFCCE4021D}" srcId="{0F006B42-5B66-4B5F-8C61-5B3703CD2F47}" destId="{AC0C7C3F-3E3D-4A3A-8B13-CE45F97AFF5E}" srcOrd="0" destOrd="0" parTransId="{AD10EEDF-B65C-4A70-B813-5506FEE3D322}" sibTransId="{49F69010-5E7F-4004-AA24-DD55545BFCCC}"/>
    <dgm:cxn modelId="{18593EDB-3B1D-4D75-8B5A-3C8C2D0745E4}" type="presOf" srcId="{AC0C7C3F-3E3D-4A3A-8B13-CE45F97AFF5E}" destId="{373EA75D-9E32-4520-9F23-58FFA81F48C4}" srcOrd="0" destOrd="0" presId="urn:microsoft.com/office/officeart/2005/8/layout/hList1"/>
    <dgm:cxn modelId="{75DAEBFA-1D6D-413D-AB2F-1290445E7FDC}" type="presOf" srcId="{5226601D-5924-4C12-89CD-012F5E8F08A2}" destId="{C626C520-BDC8-4471-8788-69B74AC21A7D}" srcOrd="0" destOrd="0" presId="urn:microsoft.com/office/officeart/2005/8/layout/hList1"/>
    <dgm:cxn modelId="{7043B88E-2F54-4754-9190-A5842F113CB3}" type="presParOf" srcId="{918229CE-E1A6-43CD-A310-3E488A1F3ADF}" destId="{9935BCBB-C11D-4C62-B00A-70DECAD42526}" srcOrd="0" destOrd="0" presId="urn:microsoft.com/office/officeart/2005/8/layout/hList1"/>
    <dgm:cxn modelId="{B3564175-928E-4B04-98D5-A2F7459F0F2A}" type="presParOf" srcId="{9935BCBB-C11D-4C62-B00A-70DECAD42526}" destId="{1E23938D-7DFA-443D-B2C8-D5B4862E8B8B}" srcOrd="0" destOrd="0" presId="urn:microsoft.com/office/officeart/2005/8/layout/hList1"/>
    <dgm:cxn modelId="{246856B7-75B5-4A15-A153-56FA5D7F1A84}" type="presParOf" srcId="{9935BCBB-C11D-4C62-B00A-70DECAD42526}" destId="{373EA75D-9E32-4520-9F23-58FFA81F48C4}" srcOrd="1" destOrd="0" presId="urn:microsoft.com/office/officeart/2005/8/layout/hList1"/>
    <dgm:cxn modelId="{1801EB5B-E121-4330-AD42-F68B0CECAB2C}" type="presParOf" srcId="{918229CE-E1A6-43CD-A310-3E488A1F3ADF}" destId="{D3CE2FEE-53EA-4A21-9E84-6634D2C00226}" srcOrd="1" destOrd="0" presId="urn:microsoft.com/office/officeart/2005/8/layout/hList1"/>
    <dgm:cxn modelId="{F1D2CECC-1349-4010-8AA3-5E677F87760A}" type="presParOf" srcId="{918229CE-E1A6-43CD-A310-3E488A1F3ADF}" destId="{7F039B52-7EF2-4EAD-ACB2-8E2EA289C49F}" srcOrd="2" destOrd="0" presId="urn:microsoft.com/office/officeart/2005/8/layout/hList1"/>
    <dgm:cxn modelId="{ADE8544F-9694-42DC-9B5E-BD8002406B83}" type="presParOf" srcId="{7F039B52-7EF2-4EAD-ACB2-8E2EA289C49F}" destId="{6D44ABF5-201E-4A28-9CCA-281DADD609C1}" srcOrd="0" destOrd="0" presId="urn:microsoft.com/office/officeart/2005/8/layout/hList1"/>
    <dgm:cxn modelId="{BD1E503C-8045-4B54-ABCC-ED8B0089B4D3}" type="presParOf" srcId="{7F039B52-7EF2-4EAD-ACB2-8E2EA289C49F}" destId="{ACC4891C-3FE9-4EC2-9E82-984D61829291}" srcOrd="1" destOrd="0" presId="urn:microsoft.com/office/officeart/2005/8/layout/hList1"/>
    <dgm:cxn modelId="{14F6FF31-9CF1-4E35-99BC-2259B5DA4C2A}" type="presParOf" srcId="{918229CE-E1A6-43CD-A310-3E488A1F3ADF}" destId="{79A97F40-C983-4EC6-8B39-2666B0EF757E}" srcOrd="3" destOrd="0" presId="urn:microsoft.com/office/officeart/2005/8/layout/hList1"/>
    <dgm:cxn modelId="{C7129B0A-7372-4A2E-847C-2B0909B0E9FC}" type="presParOf" srcId="{918229CE-E1A6-43CD-A310-3E488A1F3ADF}" destId="{BC8BD22A-25EC-4A9B-AC03-F1C6CBF12019}" srcOrd="4" destOrd="0" presId="urn:microsoft.com/office/officeart/2005/8/layout/hList1"/>
    <dgm:cxn modelId="{629323EA-53DE-4F56-9337-7033C5E92FD7}" type="presParOf" srcId="{BC8BD22A-25EC-4A9B-AC03-F1C6CBF12019}" destId="{C626C520-BDC8-4471-8788-69B74AC21A7D}" srcOrd="0" destOrd="0" presId="urn:microsoft.com/office/officeart/2005/8/layout/hList1"/>
    <dgm:cxn modelId="{EB07650F-4A52-4ECE-8A71-7B010497C6DA}" type="presParOf" srcId="{BC8BD22A-25EC-4A9B-AC03-F1C6CBF12019}" destId="{D508E32D-991A-4CF0-B076-866C0B5CA8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38F00-B117-4034-9913-6160249CB661}">
      <dsp:nvSpPr>
        <dsp:cNvPr id="0" name=""/>
        <dsp:cNvSpPr/>
      </dsp:nvSpPr>
      <dsp:spPr>
        <a:xfrm rot="5400000">
          <a:off x="-218328" y="220881"/>
          <a:ext cx="1455525" cy="101886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1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</a:t>
          </a:r>
        </a:p>
      </dsp:txBody>
      <dsp:txXfrm rot="-5400000">
        <a:off x="2" y="511986"/>
        <a:ext cx="1018867" cy="436658"/>
      </dsp:txXfrm>
    </dsp:sp>
    <dsp:sp modelId="{D2AC641E-D321-496E-95EB-ADD683F36274}">
      <dsp:nvSpPr>
        <dsp:cNvPr id="0" name=""/>
        <dsp:cNvSpPr/>
      </dsp:nvSpPr>
      <dsp:spPr>
        <a:xfrm rot="5400000">
          <a:off x="5581525" y="-4560104"/>
          <a:ext cx="946091" cy="10071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500" kern="1200" dirty="0">
              <a:solidFill>
                <a:srgbClr val="FF0000"/>
              </a:solidFill>
            </a:rPr>
            <a:t>Поворот таза и корпуса </a:t>
          </a:r>
          <a:r>
            <a:rPr lang="ru-RU" sz="2500" kern="1200" dirty="0"/>
            <a:t>создаёт мощный </a:t>
          </a:r>
          <a:r>
            <a:rPr lang="ru-RU" sz="2500" kern="1200" dirty="0">
              <a:solidFill>
                <a:srgbClr val="FF0000"/>
              </a:solidFill>
            </a:rPr>
            <a:t>крутящий момент</a:t>
          </a:r>
          <a:r>
            <a:rPr lang="ru-RU" sz="2500" kern="1200" dirty="0"/>
            <a:t>, напрямую влияющий на скорость движения ракетки</a:t>
          </a:r>
        </a:p>
      </dsp:txBody>
      <dsp:txXfrm rot="-5400000">
        <a:off x="1018867" y="48738"/>
        <a:ext cx="10025223" cy="853723"/>
      </dsp:txXfrm>
    </dsp:sp>
    <dsp:sp modelId="{AA5DC541-C13F-4098-A483-4A2152994608}">
      <dsp:nvSpPr>
        <dsp:cNvPr id="0" name=""/>
        <dsp:cNvSpPr/>
      </dsp:nvSpPr>
      <dsp:spPr>
        <a:xfrm rot="5400000">
          <a:off x="-218328" y="1480497"/>
          <a:ext cx="1455525" cy="101886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1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</a:t>
          </a:r>
        </a:p>
      </dsp:txBody>
      <dsp:txXfrm rot="-5400000">
        <a:off x="2" y="1771602"/>
        <a:ext cx="1018867" cy="436658"/>
      </dsp:txXfrm>
    </dsp:sp>
    <dsp:sp modelId="{6E6BD4EC-7673-43FD-AEE8-5BA907C93E74}">
      <dsp:nvSpPr>
        <dsp:cNvPr id="0" name=""/>
        <dsp:cNvSpPr/>
      </dsp:nvSpPr>
      <dsp:spPr>
        <a:xfrm rot="5400000">
          <a:off x="5581525" y="-3300489"/>
          <a:ext cx="946091" cy="10071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500" kern="1200" dirty="0">
              <a:solidFill>
                <a:srgbClr val="FF0000"/>
              </a:solidFill>
            </a:rPr>
            <a:t>Максимальная внутренняя ротация плеч и бедер </a:t>
          </a:r>
          <a:r>
            <a:rPr lang="ru-RU" sz="2500" kern="1200" dirty="0"/>
            <a:t>обеспечивает значительный </a:t>
          </a:r>
          <a:r>
            <a:rPr lang="ru-RU" sz="2500" kern="1200" dirty="0">
              <a:solidFill>
                <a:srgbClr val="FF0000"/>
              </a:solidFill>
            </a:rPr>
            <a:t>прирост силы удара </a:t>
          </a:r>
          <a:r>
            <a:rPr lang="ru-RU" sz="2500" kern="1200" dirty="0"/>
            <a:t>и </a:t>
          </a:r>
          <a:r>
            <a:rPr lang="ru-RU" sz="2500" kern="1200" dirty="0">
              <a:solidFill>
                <a:srgbClr val="FF0000"/>
              </a:solidFill>
            </a:rPr>
            <a:t>снижает нагрузку на суставы</a:t>
          </a:r>
          <a:endParaRPr lang="ru-RU" sz="2500" kern="1200" dirty="0"/>
        </a:p>
      </dsp:txBody>
      <dsp:txXfrm rot="-5400000">
        <a:off x="1018867" y="1308353"/>
        <a:ext cx="10025223" cy="853723"/>
      </dsp:txXfrm>
    </dsp:sp>
    <dsp:sp modelId="{A039BB66-D11A-4617-AA0C-6BBAC1A3082F}">
      <dsp:nvSpPr>
        <dsp:cNvPr id="0" name=""/>
        <dsp:cNvSpPr/>
      </dsp:nvSpPr>
      <dsp:spPr>
        <a:xfrm rot="5400000">
          <a:off x="-218328" y="2740112"/>
          <a:ext cx="1455525" cy="101886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1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3</a:t>
          </a:r>
        </a:p>
      </dsp:txBody>
      <dsp:txXfrm rot="-5400000">
        <a:off x="2" y="3031217"/>
        <a:ext cx="1018867" cy="436658"/>
      </dsp:txXfrm>
    </dsp:sp>
    <dsp:sp modelId="{DEFF8F04-DA6C-4375-9EBD-8B9A943E0860}">
      <dsp:nvSpPr>
        <dsp:cNvPr id="0" name=""/>
        <dsp:cNvSpPr/>
      </dsp:nvSpPr>
      <dsp:spPr>
        <a:xfrm rot="5400000">
          <a:off x="5581525" y="-2040874"/>
          <a:ext cx="946091" cy="10071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500" kern="1200" dirty="0">
              <a:solidFill>
                <a:srgbClr val="FF0000"/>
              </a:solidFill>
            </a:rPr>
            <a:t>Синхронная работа всех мышц корпуса снижает риск травм </a:t>
          </a:r>
          <a:r>
            <a:rPr lang="ru-RU" sz="2500" kern="1200" dirty="0"/>
            <a:t>локтя и запястья, продлевая карьеру спортсмена</a:t>
          </a:r>
        </a:p>
      </dsp:txBody>
      <dsp:txXfrm rot="-5400000">
        <a:off x="1018867" y="2567968"/>
        <a:ext cx="10025223" cy="85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4D035-FFB8-4770-8C22-A91DD6B60057}">
      <dsp:nvSpPr>
        <dsp:cNvPr id="0" name=""/>
        <dsp:cNvSpPr/>
      </dsp:nvSpPr>
      <dsp:spPr>
        <a:xfrm rot="5400000">
          <a:off x="6344357" y="-2833318"/>
          <a:ext cx="1141451" cy="709777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100" kern="1200" dirty="0"/>
            <a:t>Активное включение мышц туловища </a:t>
          </a:r>
          <a:r>
            <a:rPr lang="ru-RU" sz="2100" kern="1200" dirty="0">
              <a:solidFill>
                <a:srgbClr val="FF0000"/>
              </a:solidFill>
            </a:rPr>
            <a:t>снижает нагрузку на руку</a:t>
          </a:r>
          <a:r>
            <a:rPr lang="ru-RU" sz="2100" kern="1200" dirty="0"/>
            <a:t>, позволяя выполнять </a:t>
          </a:r>
          <a:r>
            <a:rPr lang="ru-RU" sz="2100" kern="1200" dirty="0">
              <a:solidFill>
                <a:srgbClr val="FF0000"/>
              </a:solidFill>
            </a:rPr>
            <a:t>мощные удары </a:t>
          </a:r>
          <a:r>
            <a:rPr lang="ru-RU" sz="2100" kern="1200" dirty="0"/>
            <a:t>без перенапряжения плечевого пояса</a:t>
          </a:r>
        </a:p>
      </dsp:txBody>
      <dsp:txXfrm rot="-5400000">
        <a:off x="3366196" y="200564"/>
        <a:ext cx="7042054" cy="1030009"/>
      </dsp:txXfrm>
    </dsp:sp>
    <dsp:sp modelId="{BF78F32A-3809-4D42-AB1A-55592E40C470}">
      <dsp:nvSpPr>
        <dsp:cNvPr id="0" name=""/>
        <dsp:cNvSpPr/>
      </dsp:nvSpPr>
      <dsp:spPr>
        <a:xfrm>
          <a:off x="612569" y="2161"/>
          <a:ext cx="2753626" cy="14268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Участие мышц туловища</a:t>
          </a:r>
        </a:p>
      </dsp:txBody>
      <dsp:txXfrm>
        <a:off x="682220" y="71812"/>
        <a:ext cx="2614324" cy="1287512"/>
      </dsp:txXfrm>
    </dsp:sp>
    <dsp:sp modelId="{0B87DE06-E2A5-40CF-B607-FDA98BDD454A}">
      <dsp:nvSpPr>
        <dsp:cNvPr id="0" name=""/>
        <dsp:cNvSpPr/>
      </dsp:nvSpPr>
      <dsp:spPr>
        <a:xfrm rot="5400000">
          <a:off x="6358091" y="-1335162"/>
          <a:ext cx="1141451" cy="7097775"/>
        </a:xfrm>
        <a:prstGeom prst="round2SameRect">
          <a:avLst/>
        </a:prstGeom>
        <a:solidFill>
          <a:schemeClr val="accent5">
            <a:tint val="40000"/>
            <a:alpha val="90000"/>
            <a:hueOff val="129949"/>
            <a:satOff val="-5946"/>
            <a:lumOff val="-411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100" kern="1200" dirty="0">
              <a:solidFill>
                <a:srgbClr val="FF0000"/>
              </a:solidFill>
            </a:rPr>
            <a:t>Первоначально согнутый локоть и запястье</a:t>
          </a:r>
          <a:r>
            <a:rPr lang="ru-RU" sz="2100" kern="1200" dirty="0"/>
            <a:t>, направленное назад, создают оптимальный рычаг для </a:t>
          </a:r>
          <a:r>
            <a:rPr lang="ru-RU" sz="2100" kern="1200" dirty="0">
              <a:solidFill>
                <a:srgbClr val="FF0000"/>
              </a:solidFill>
            </a:rPr>
            <a:t>генерации силы </a:t>
          </a:r>
          <a:r>
            <a:rPr lang="ru-RU" sz="2100" kern="1200" dirty="0"/>
            <a:t>и </a:t>
          </a:r>
          <a:r>
            <a:rPr lang="ru-RU" sz="2100" kern="1200" dirty="0">
              <a:solidFill>
                <a:srgbClr val="FF0000"/>
              </a:solidFill>
            </a:rPr>
            <a:t>вращения мяча</a:t>
          </a:r>
          <a:endParaRPr lang="ru-RU" sz="2100" kern="1200" dirty="0"/>
        </a:p>
      </dsp:txBody>
      <dsp:txXfrm rot="-5400000">
        <a:off x="3379930" y="1698720"/>
        <a:ext cx="7042054" cy="1030009"/>
      </dsp:txXfrm>
    </dsp:sp>
    <dsp:sp modelId="{AFAD94AC-FE66-4788-9DCB-40F71732532A}">
      <dsp:nvSpPr>
        <dsp:cNvPr id="0" name=""/>
        <dsp:cNvSpPr/>
      </dsp:nvSpPr>
      <dsp:spPr>
        <a:xfrm>
          <a:off x="612569" y="1500317"/>
          <a:ext cx="2767360" cy="1426814"/>
        </a:xfrm>
        <a:prstGeom prst="roundRect">
          <a:avLst/>
        </a:prstGeom>
        <a:solidFill>
          <a:schemeClr val="accent5">
            <a:hueOff val="180003"/>
            <a:satOff val="4346"/>
            <a:lumOff val="-2098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Положение "мощной ладони"</a:t>
          </a:r>
        </a:p>
      </dsp:txBody>
      <dsp:txXfrm>
        <a:off x="682220" y="1569968"/>
        <a:ext cx="2628058" cy="1287512"/>
      </dsp:txXfrm>
    </dsp:sp>
    <dsp:sp modelId="{23EC75DC-CA29-4CBD-A28D-A5790EC7EA23}">
      <dsp:nvSpPr>
        <dsp:cNvPr id="0" name=""/>
        <dsp:cNvSpPr/>
      </dsp:nvSpPr>
      <dsp:spPr>
        <a:xfrm rot="5400000">
          <a:off x="6308863" y="162993"/>
          <a:ext cx="1141451" cy="7097775"/>
        </a:xfrm>
        <a:prstGeom prst="round2SameRect">
          <a:avLst/>
        </a:prstGeom>
        <a:solidFill>
          <a:schemeClr val="accent5">
            <a:tint val="40000"/>
            <a:alpha val="90000"/>
            <a:hueOff val="259899"/>
            <a:satOff val="-11893"/>
            <a:lumOff val="-822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100" kern="1200" dirty="0">
              <a:solidFill>
                <a:srgbClr val="FF0000"/>
              </a:solidFill>
            </a:rPr>
            <a:t>Туловище и предплечье </a:t>
          </a:r>
          <a:r>
            <a:rPr lang="ru-RU" sz="2100" kern="1200" dirty="0"/>
            <a:t>вращаются независимо, увеличивая </a:t>
          </a:r>
          <a:r>
            <a:rPr lang="ru-RU" sz="2100" kern="1200" dirty="0">
              <a:solidFill>
                <a:srgbClr val="FF0000"/>
              </a:solidFill>
            </a:rPr>
            <a:t>скорость </a:t>
          </a:r>
          <a:r>
            <a:rPr lang="ru-RU" sz="2100" kern="1200" dirty="0"/>
            <a:t>и </a:t>
          </a:r>
          <a:r>
            <a:rPr lang="ru-RU" sz="2100" kern="1200" dirty="0">
              <a:solidFill>
                <a:srgbClr val="FF0000"/>
              </a:solidFill>
            </a:rPr>
            <a:t>силу </a:t>
          </a:r>
          <a:r>
            <a:rPr lang="ru-RU" sz="2100" kern="1200" dirty="0"/>
            <a:t>удара при сохранении координации</a:t>
          </a:r>
        </a:p>
      </dsp:txBody>
      <dsp:txXfrm rot="-5400000">
        <a:off x="3330702" y="3196876"/>
        <a:ext cx="7042054" cy="1030009"/>
      </dsp:txXfrm>
    </dsp:sp>
    <dsp:sp modelId="{5B21693E-1958-44E9-9EBE-2A9C006AB89D}">
      <dsp:nvSpPr>
        <dsp:cNvPr id="0" name=""/>
        <dsp:cNvSpPr/>
      </dsp:nvSpPr>
      <dsp:spPr>
        <a:xfrm>
          <a:off x="612569" y="2998473"/>
          <a:ext cx="2718132" cy="1426814"/>
        </a:xfrm>
        <a:prstGeom prst="round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Двойное вращение</a:t>
          </a:r>
        </a:p>
      </dsp:txBody>
      <dsp:txXfrm>
        <a:off x="682220" y="3068124"/>
        <a:ext cx="2578830" cy="1287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3938D-7DFA-443D-B2C8-D5B4862E8B8B}">
      <dsp:nvSpPr>
        <dsp:cNvPr id="0" name=""/>
        <dsp:cNvSpPr/>
      </dsp:nvSpPr>
      <dsp:spPr>
        <a:xfrm>
          <a:off x="3465" y="69865"/>
          <a:ext cx="3379068" cy="1181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Изолированное движение рукой</a:t>
          </a:r>
        </a:p>
      </dsp:txBody>
      <dsp:txXfrm>
        <a:off x="3465" y="69865"/>
        <a:ext cx="3379068" cy="1181339"/>
      </dsp:txXfrm>
    </dsp:sp>
    <dsp:sp modelId="{373EA75D-9E32-4520-9F23-58FFA81F48C4}">
      <dsp:nvSpPr>
        <dsp:cNvPr id="0" name=""/>
        <dsp:cNvSpPr/>
      </dsp:nvSpPr>
      <dsp:spPr>
        <a:xfrm>
          <a:off x="3465" y="1251205"/>
          <a:ext cx="3379068" cy="265879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kern="1200" dirty="0">
              <a:solidFill>
                <a:srgbClr val="FF0000"/>
              </a:solidFill>
            </a:rPr>
            <a:t>Отсутствие </a:t>
          </a:r>
          <a:r>
            <a:rPr lang="ru-RU" sz="2300" kern="1200" dirty="0"/>
            <a:t>включения корпуса снижает эффективность удара и </a:t>
          </a:r>
          <a:r>
            <a:rPr lang="ru-RU" sz="2300" kern="1200" dirty="0">
              <a:solidFill>
                <a:srgbClr val="FF0000"/>
              </a:solidFill>
            </a:rPr>
            <a:t>приводит к быстрой усталости мышц руки</a:t>
          </a:r>
          <a:endParaRPr lang="ru-RU" sz="2300" kern="1200" dirty="0"/>
        </a:p>
      </dsp:txBody>
      <dsp:txXfrm>
        <a:off x="3465" y="1251205"/>
        <a:ext cx="3379068" cy="2658791"/>
      </dsp:txXfrm>
    </dsp:sp>
    <dsp:sp modelId="{6D44ABF5-201E-4A28-9CCA-281DADD609C1}">
      <dsp:nvSpPr>
        <dsp:cNvPr id="0" name=""/>
        <dsp:cNvSpPr/>
      </dsp:nvSpPr>
      <dsp:spPr>
        <a:xfrm>
          <a:off x="3855603" y="69865"/>
          <a:ext cx="3379068" cy="1181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Ошибки в движениях лучезапястного сустава</a:t>
          </a:r>
        </a:p>
      </dsp:txBody>
      <dsp:txXfrm>
        <a:off x="3855603" y="69865"/>
        <a:ext cx="3379068" cy="1181339"/>
      </dsp:txXfrm>
    </dsp:sp>
    <dsp:sp modelId="{ACC4891C-3FE9-4EC2-9E82-984D61829291}">
      <dsp:nvSpPr>
        <dsp:cNvPr id="0" name=""/>
        <dsp:cNvSpPr/>
      </dsp:nvSpPr>
      <dsp:spPr>
        <a:xfrm>
          <a:off x="3855603" y="1251205"/>
          <a:ext cx="3379068" cy="265879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kern="1200" dirty="0"/>
            <a:t>Чрезмерное </a:t>
          </a:r>
          <a:r>
            <a:rPr lang="ru-RU" sz="2300" kern="1200" dirty="0">
              <a:solidFill>
                <a:srgbClr val="FF0000"/>
              </a:solidFill>
            </a:rPr>
            <a:t>движение сустава увеличивает риск травм </a:t>
          </a:r>
          <a:r>
            <a:rPr lang="ru-RU" sz="2300" kern="1200" dirty="0"/>
            <a:t>и ухудшает контроль ракетки во время замаха и удара</a:t>
          </a:r>
        </a:p>
      </dsp:txBody>
      <dsp:txXfrm>
        <a:off x="3855603" y="1251205"/>
        <a:ext cx="3379068" cy="2658791"/>
      </dsp:txXfrm>
    </dsp:sp>
    <dsp:sp modelId="{C626C520-BDC8-4471-8788-69B74AC21A7D}">
      <dsp:nvSpPr>
        <dsp:cNvPr id="0" name=""/>
        <dsp:cNvSpPr/>
      </dsp:nvSpPr>
      <dsp:spPr>
        <a:xfrm>
          <a:off x="7707741" y="69865"/>
          <a:ext cx="3379068" cy="1181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Излишнее сгибание запястья</a:t>
          </a:r>
        </a:p>
      </dsp:txBody>
      <dsp:txXfrm>
        <a:off x="7707741" y="69865"/>
        <a:ext cx="3379068" cy="1181339"/>
      </dsp:txXfrm>
    </dsp:sp>
    <dsp:sp modelId="{D508E32D-991A-4CF0-B076-866C0B5CA876}">
      <dsp:nvSpPr>
        <dsp:cNvPr id="0" name=""/>
        <dsp:cNvSpPr/>
      </dsp:nvSpPr>
      <dsp:spPr>
        <a:xfrm>
          <a:off x="7707741" y="1251205"/>
          <a:ext cx="3379068" cy="265879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kern="1200" dirty="0">
              <a:solidFill>
                <a:srgbClr val="FF0000"/>
              </a:solidFill>
            </a:rPr>
            <a:t>Неправильное сгибание нарушает контроль </a:t>
          </a:r>
          <a:r>
            <a:rPr lang="ru-RU" sz="2300" kern="1200" dirty="0"/>
            <a:t>и уменьшает силу удара, что влияет на точность и стабильность</a:t>
          </a:r>
        </a:p>
      </dsp:txBody>
      <dsp:txXfrm>
        <a:off x="7707741" y="1251205"/>
        <a:ext cx="3379068" cy="2658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pPr/>
              <a:t>Saturday, October 18,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02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2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9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3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pPr/>
              <a:t>Saturday, October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pPr/>
              <a:t>Saturday, October 18,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9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500DB-F3C6-4DFF-AD11-25AE116E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538" y="2059475"/>
            <a:ext cx="7345362" cy="984885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ru-RU" sz="4800" dirty="0"/>
              <a:t>Биомеханика удара справа в теннисе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2DCC16-BEFC-452D-9A8C-541EF89D3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248576"/>
            <a:ext cx="10369118" cy="12961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alpha val="60000"/>
                  </a:schemeClr>
                </a:solidFill>
              </a:rPr>
              <a:t>Федеральное государственное бюджетное образовательное учреждение высшего образования «Волгоградская государственная академия физической культуры»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732A1D-6D40-4F40-A0E0-0DFFFF2A9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3891" y="4544006"/>
            <a:ext cx="8496988" cy="1554953"/>
          </a:xfrm>
        </p:spPr>
        <p:txBody>
          <a:bodyPr>
            <a:normAutofit/>
          </a:bodyPr>
          <a:lstStyle/>
          <a:p>
            <a:r>
              <a:rPr lang="ru-RU" dirty="0"/>
              <a:t>Выполнила студентка 201 ФК (б) группы Федюшкина Ксения Вячеславовна</a:t>
            </a:r>
          </a:p>
          <a:p>
            <a:r>
              <a:rPr lang="ru-RU" dirty="0"/>
              <a:t>Научные руководители: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доцент кафедры теории и технологии </a:t>
            </a:r>
            <a:r>
              <a:rPr lang="ru-RU" dirty="0" err="1"/>
              <a:t>ФКиС</a:t>
            </a:r>
            <a:r>
              <a:rPr lang="ru-RU" dirty="0"/>
              <a:t> </a:t>
            </a:r>
            <a:r>
              <a:rPr lang="ru-RU" dirty="0" err="1"/>
              <a:t>Лущик</a:t>
            </a:r>
            <a:r>
              <a:rPr lang="ru-RU" dirty="0"/>
              <a:t> Ирина Владимировна,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доцент кафедры теории и технологии </a:t>
            </a:r>
            <a:r>
              <a:rPr lang="ru-RU" dirty="0" err="1"/>
              <a:t>ФКиС</a:t>
            </a:r>
            <a:r>
              <a:rPr lang="ru-RU" dirty="0"/>
              <a:t> </a:t>
            </a:r>
            <a:r>
              <a:rPr lang="ru-RU" dirty="0" err="1"/>
              <a:t>Абдрахманова</a:t>
            </a:r>
            <a:r>
              <a:rPr lang="ru-RU" dirty="0"/>
              <a:t> Ирина Владимировна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F7B999-8B16-438F-85DA-76E4D5944DE3}"/>
              </a:ext>
            </a:extLst>
          </p:cNvPr>
          <p:cNvSpPr/>
          <p:nvPr/>
        </p:nvSpPr>
        <p:spPr>
          <a:xfrm>
            <a:off x="3844031" y="6098959"/>
            <a:ext cx="3009530" cy="510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</a:schemeClr>
                </a:solidFill>
              </a:rPr>
              <a:t>Волгоград 2025</a:t>
            </a:r>
          </a:p>
        </p:txBody>
      </p:sp>
    </p:spTree>
    <p:extLst>
      <p:ext uri="{BB962C8B-B14F-4D97-AF65-F5344CB8AC3E}">
        <p14:creationId xmlns:p14="http://schemas.microsoft.com/office/powerpoint/2010/main" val="86261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36E75-DA2F-4C2D-A241-2F511FAD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00" y="833054"/>
            <a:ext cx="11091600" cy="775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Частые ошибки при ударе справа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D0490D4-74E3-4750-A00D-19D45D47C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972275"/>
              </p:ext>
            </p:extLst>
          </p:nvPr>
        </p:nvGraphicFramePr>
        <p:xfrm>
          <a:off x="550863" y="2112963"/>
          <a:ext cx="11090275" cy="39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64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725-29B2-4932-96ED-2F3BD72E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Значение биомеханики в теннисе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6BE303-E3D7-4A53-A157-6DE078BAE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264" y="1844566"/>
            <a:ext cx="5435601" cy="1331999"/>
          </a:xfr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FF"/>
                </a:solidFill>
              </a:rPr>
              <a:t>Биомеханика удара справа в теннисе: ключ к вершинам мастерства</a:t>
            </a:r>
          </a:p>
          <a:p>
            <a:pPr marL="0" indent="0" algn="ctr">
              <a:buNone/>
            </a:pP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60C205-43C6-4BBE-9F8A-B7701E1873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72501" y="1881275"/>
            <a:ext cx="4768636" cy="37128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15900">
              <a:srgbClr val="5720E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83030ADD-F2CA-4C12-91D4-2FB21CA90DCC}"/>
              </a:ext>
            </a:extLst>
          </p:cNvPr>
          <p:cNvSpPr txBox="1">
            <a:spLocks/>
          </p:cNvSpPr>
          <p:nvPr/>
        </p:nvSpPr>
        <p:spPr>
          <a:xfrm>
            <a:off x="846265" y="3929158"/>
            <a:ext cx="5435600" cy="144272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216000" rIns="0" bIns="0" rtlCol="0" anchor="t" anchorCtr="1">
            <a:normAutofit/>
          </a:bodyPr>
          <a:lstStyle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>
                <a:solidFill>
                  <a:srgbClr val="FFFFFF"/>
                </a:solidFill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Применяя научный подход, каждый игрок может раскрыть свой </a:t>
            </a:r>
            <a:r>
              <a:rPr lang="ru-RU" dirty="0">
                <a:solidFill>
                  <a:srgbClr val="FF0000"/>
                </a:solidFill>
              </a:rPr>
              <a:t>потенциал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доминировать</a:t>
            </a:r>
            <a:r>
              <a:rPr lang="ru-RU" dirty="0"/>
              <a:t> на корте.</a:t>
            </a:r>
          </a:p>
        </p:txBody>
      </p:sp>
    </p:spTree>
    <p:extLst>
      <p:ext uri="{BB962C8B-B14F-4D97-AF65-F5344CB8AC3E}">
        <p14:creationId xmlns:p14="http://schemas.microsoft.com/office/powerpoint/2010/main" val="144651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CE6FB7-4D9F-4C2E-A537-CB7F60D320AD}"/>
              </a:ext>
            </a:extLst>
          </p:cNvPr>
          <p:cNvSpPr/>
          <p:nvPr/>
        </p:nvSpPr>
        <p:spPr>
          <a:xfrm>
            <a:off x="2824578" y="2439139"/>
            <a:ext cx="6542843" cy="197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900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6ED02-2B07-4620-A46F-FD352DD4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Теннис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704CB-60D5-4549-B3AB-41B48A9CB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026" y="1542859"/>
            <a:ext cx="5435600" cy="1643552"/>
          </a:xfr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Теннис </a:t>
            </a:r>
            <a:r>
              <a:rPr lang="ru-RU" b="1" dirty="0">
                <a:solidFill>
                  <a:schemeClr val="tx1"/>
                </a:solidFill>
              </a:rPr>
              <a:t>— вид спорта, в котором соперничают либо два игрока («одиночная игра»), либо две команды, состоящие из двух игроков («парная игра»)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49BF2D7-B754-40C8-A362-51FACCBB51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5537" y="1777579"/>
            <a:ext cx="5435600" cy="362795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15900">
              <a:srgbClr val="5720E0">
                <a:alpha val="40000"/>
              </a:srgbClr>
            </a:glow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20704CB-60D5-4549-B3AB-41B48A9CB8F3}"/>
              </a:ext>
            </a:extLst>
          </p:cNvPr>
          <p:cNvSpPr txBox="1">
            <a:spLocks/>
          </p:cNvSpPr>
          <p:nvPr/>
        </p:nvSpPr>
        <p:spPr>
          <a:xfrm>
            <a:off x="440026" y="3671591"/>
            <a:ext cx="5435600" cy="18680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>
                <a:solidFill>
                  <a:srgbClr val="FF0000"/>
                </a:solidFill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Задача соперников</a:t>
            </a:r>
            <a:r>
              <a:rPr lang="ru-RU" dirty="0">
                <a:solidFill>
                  <a:schemeClr val="tx1"/>
                </a:solidFill>
              </a:rPr>
              <a:t> — при помощи ракеток отправлять мяч на сторону соперника так, чтобы тот не смог его отразить, не более чем после первого падения мяча на игровом поле на половине соперника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99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D3AAA-4BDE-460E-A1E6-C1B00847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Почему удар справа так важен?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D6716-0D6B-4308-96AF-045848C62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69644"/>
            <a:ext cx="4844341" cy="1038046"/>
          </a:xfr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Удар справа </a:t>
            </a:r>
            <a:r>
              <a:rPr lang="ru-RU" b="1" dirty="0">
                <a:solidFill>
                  <a:schemeClr val="tx1"/>
                </a:solidFill>
              </a:rPr>
              <a:t>— это ключевой удар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Он составляет </a:t>
            </a:r>
            <a:r>
              <a:rPr lang="ru-RU" b="1" dirty="0">
                <a:solidFill>
                  <a:srgbClr val="FF0000"/>
                </a:solidFill>
              </a:rPr>
              <a:t>до 25% всех ударов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5E2CD9-4830-4879-8600-DA6EBF76D7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3104881"/>
            <a:ext cx="5435600" cy="32038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15900">
              <a:srgbClr val="5720E0">
                <a:alpha val="40000"/>
              </a:srgb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320FD4-CBED-48A0-B832-E222FEE2DF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64" y="3104881"/>
            <a:ext cx="4844340" cy="32038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15900">
              <a:srgbClr val="5720E0">
                <a:alpha val="40000"/>
              </a:srgbClr>
            </a:glow>
          </a:effec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26442E36-9835-4DF5-975D-5EBE05BED723}"/>
              </a:ext>
            </a:extLst>
          </p:cNvPr>
          <p:cNvSpPr txBox="1">
            <a:spLocks/>
          </p:cNvSpPr>
          <p:nvPr/>
        </p:nvSpPr>
        <p:spPr>
          <a:xfrm>
            <a:off x="6096000" y="1679165"/>
            <a:ext cx="5435600" cy="103804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>
                <a:solidFill>
                  <a:srgbClr val="FF0000"/>
                </a:solidFill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chemeClr val="tx1"/>
                </a:solidFill>
              </a:rPr>
              <a:t>Эффективность этого удара напрямую влияет на исход матча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18BDC-C9B1-48D6-833D-1743E1B6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Ключевые этапы удара справа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D78672-7657-459F-ACF8-DE2417FD0B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49679" b="-305"/>
          <a:stretch/>
        </p:blipFill>
        <p:spPr>
          <a:xfrm>
            <a:off x="6799247" y="1745724"/>
            <a:ext cx="5007669" cy="37406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15900">
              <a:srgbClr val="5720E0">
                <a:alpha val="40000"/>
              </a:srgbClr>
            </a:glo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A2BBB72-ED03-44E4-A811-81649F9A2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3803123"/>
            <a:ext cx="5435600" cy="1683277"/>
          </a:xfr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2 - замах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Координация плеч, бедер и рук для накопления кинетической энергии, подобно пружине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034A466-6304-486D-B4CE-FFC71BFC5E0C}"/>
              </a:ext>
            </a:extLst>
          </p:cNvPr>
          <p:cNvSpPr txBox="1">
            <a:spLocks/>
          </p:cNvSpPr>
          <p:nvPr/>
        </p:nvSpPr>
        <p:spPr>
          <a:xfrm>
            <a:off x="660400" y="1745723"/>
            <a:ext cx="5435600" cy="16832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1 – </a:t>
            </a:r>
            <a:r>
              <a:rPr lang="ru-RU" b="1" dirty="0">
                <a:solidFill>
                  <a:srgbClr val="FF0000"/>
                </a:solidFill>
              </a:rPr>
              <a:t>подготовка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1"/>
                </a:solidFill>
              </a:rPr>
              <a:t>Установка ног, выбор хвата ракетки, поворот корпуса — всё это задаёт основу для мощного и точного удара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5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50977-7681-40CB-AF9B-B172066F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Ключевые этапы удара справа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69AC6-088A-49C1-B91C-B2E8CCA34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437" y="4068019"/>
            <a:ext cx="5220025" cy="1675834"/>
          </a:xfr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4 - завершение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Плавный перенос веса и ротация корпуса позволяют контролировать мяч и подготовиться к следующему удару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845A91-4857-41A5-8017-4D8173813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49947" b="1619"/>
          <a:stretch/>
        </p:blipFill>
        <p:spPr>
          <a:xfrm>
            <a:off x="6702641" y="2070543"/>
            <a:ext cx="4722920" cy="367331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15900">
              <a:srgbClr val="5720E0">
                <a:alpha val="40000"/>
              </a:srgbClr>
            </a:glow>
          </a:effec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D0C9CAD-65DB-466D-BF38-FF2911100301}"/>
              </a:ext>
            </a:extLst>
          </p:cNvPr>
          <p:cNvSpPr txBox="1">
            <a:spLocks/>
          </p:cNvSpPr>
          <p:nvPr/>
        </p:nvSpPr>
        <p:spPr>
          <a:xfrm>
            <a:off x="766439" y="2070542"/>
            <a:ext cx="5220024" cy="167583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3 - контакт с мячом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Оптимальное</a:t>
            </a:r>
            <a:r>
              <a:rPr lang="ru-RU" b="1" dirty="0">
                <a:solidFill>
                  <a:schemeClr val="tx1"/>
                </a:solidFill>
              </a:rPr>
              <a:t> положение тела и ракетки в момент удара обеспечивает максимальную передачу импульса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5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3F4D-4718-4C76-9C57-AEA28001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Роль корпуса и бедер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33C4EF2-FFD1-452F-A0C3-E2139EB69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333062"/>
              </p:ext>
            </p:extLst>
          </p:nvPr>
        </p:nvGraphicFramePr>
        <p:xfrm>
          <a:off x="550863" y="2112963"/>
          <a:ext cx="11090275" cy="39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12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3F1D2-4077-4AC4-90CD-F186F444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Техника</a:t>
            </a:r>
            <a:r>
              <a:rPr lang="ru-RU" dirty="0"/>
              <a:t> </a:t>
            </a:r>
            <a:r>
              <a:rPr lang="ru-RU" sz="3600" b="1" dirty="0"/>
              <a:t>хвата</a:t>
            </a:r>
            <a:r>
              <a:rPr lang="ru-RU" dirty="0"/>
              <a:t> </a:t>
            </a:r>
            <a:r>
              <a:rPr lang="ru-RU" sz="3600" b="1" dirty="0"/>
              <a:t>и положение кисти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1B328-455D-4D5A-BF4A-28B380E61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436746"/>
            <a:ext cx="5435600" cy="992254"/>
          </a:xfr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FF"/>
                </a:solidFill>
              </a:rPr>
              <a:t>Для удара справа (форхенда) в теннисе существуют </a:t>
            </a:r>
            <a:r>
              <a:rPr lang="ru-RU" b="1" dirty="0">
                <a:solidFill>
                  <a:srgbClr val="FF0000"/>
                </a:solidFill>
              </a:rPr>
              <a:t>разные хватки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274BE13-80DD-4CDF-8251-362A6891D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31024" y="2034113"/>
            <a:ext cx="5471630" cy="37991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15900">
              <a:srgbClr val="5720E0">
                <a:alpha val="40000"/>
              </a:srgbClr>
            </a:glow>
          </a:effec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844D81C8-BDC4-478F-8332-363B17401BA4}"/>
              </a:ext>
            </a:extLst>
          </p:cNvPr>
          <p:cNvSpPr txBox="1">
            <a:spLocks/>
          </p:cNvSpPr>
          <p:nvPr/>
        </p:nvSpPr>
        <p:spPr>
          <a:xfrm>
            <a:off x="550862" y="4262151"/>
            <a:ext cx="5435600" cy="99225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>
                <a:solidFill>
                  <a:srgbClr val="FF0000"/>
                </a:solidFill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>
                <a:solidFill>
                  <a:srgbClr val="FFFFFF"/>
                </a:solidFill>
              </a:rPr>
              <a:t>Выделяют </a:t>
            </a:r>
            <a:r>
              <a:rPr lang="ru-RU" dirty="0"/>
              <a:t>континентальную, восточную и западную </a:t>
            </a:r>
            <a:r>
              <a:rPr lang="ru-RU" dirty="0">
                <a:solidFill>
                  <a:srgbClr val="FFFFFF"/>
                </a:solidFill>
              </a:rPr>
              <a:t>хватки</a:t>
            </a:r>
          </a:p>
        </p:txBody>
      </p:sp>
    </p:spTree>
    <p:extLst>
      <p:ext uri="{BB962C8B-B14F-4D97-AF65-F5344CB8AC3E}">
        <p14:creationId xmlns:p14="http://schemas.microsoft.com/office/powerpoint/2010/main" val="57699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F5BAD-C1D4-4258-9F67-FFF1D070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Особенности движений плечевого пояса и руки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B2FBCD7-E509-46E1-B9FF-937C5099E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580113"/>
              </p:ext>
            </p:extLst>
          </p:nvPr>
        </p:nvGraphicFramePr>
        <p:xfrm>
          <a:off x="550863" y="1881275"/>
          <a:ext cx="11090274" cy="44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36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3D28B-27BE-454E-B28A-8894BE35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Биомеханика движения ног при ударе справа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95F464-8DE3-4746-821D-2B0E2F21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088"/>
            <a:ext cx="4251957" cy="1525001"/>
          </a:xfr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Техника ног – </a:t>
            </a:r>
            <a:r>
              <a:rPr lang="ru-RU" b="1" dirty="0">
                <a:solidFill>
                  <a:srgbClr val="FFFFFF"/>
                </a:solidFill>
              </a:rPr>
              <a:t>ключевая роль в стабильности и силе удара справа, обеспечивает правильное распределение веса и подвижность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038D317-79F7-41D5-9163-013323B731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2836713"/>
              </p:ext>
            </p:extLst>
          </p:nvPr>
        </p:nvGraphicFramePr>
        <p:xfrm>
          <a:off x="5299968" y="2097088"/>
          <a:ext cx="6480699" cy="3754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60233">
                  <a:extLst>
                    <a:ext uri="{9D8B030D-6E8A-4147-A177-3AD203B41FA5}">
                      <a16:colId xmlns:a16="http://schemas.microsoft.com/office/drawing/2014/main" val="3228612808"/>
                    </a:ext>
                  </a:extLst>
                </a:gridCol>
                <a:gridCol w="2160233">
                  <a:extLst>
                    <a:ext uri="{9D8B030D-6E8A-4147-A177-3AD203B41FA5}">
                      <a16:colId xmlns:a16="http://schemas.microsoft.com/office/drawing/2014/main" val="141745975"/>
                    </a:ext>
                  </a:extLst>
                </a:gridCol>
                <a:gridCol w="2160233">
                  <a:extLst>
                    <a:ext uri="{9D8B030D-6E8A-4147-A177-3AD203B41FA5}">
                      <a16:colId xmlns:a16="http://schemas.microsoft.com/office/drawing/2014/main" val="414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Позиция ног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Функция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9223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Подготовка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Широкая стойка, колени согнуты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Распределение веса тела и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мобильность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022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Подход к мячу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Левая стопа развернута на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30-45</a:t>
                      </a:r>
                      <a:r>
                        <a:rPr lang="ru-RU" dirty="0"/>
                        <a:t> градусов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Обеспечение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устойчивости</a:t>
                      </a:r>
                      <a:r>
                        <a:rPr lang="ru-RU" dirty="0"/>
                        <a:t> и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баланса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2869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Замах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Толчок</a:t>
                      </a:r>
                      <a:r>
                        <a:rPr lang="ru-RU" dirty="0"/>
                        <a:t> правой стопой вперед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Запуск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ротации </a:t>
                      </a:r>
                      <a:r>
                        <a:rPr lang="ru-RU" dirty="0"/>
                        <a:t>таза и корпуса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3312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Удар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Разгибание</a:t>
                      </a:r>
                      <a:r>
                        <a:rPr lang="ru-RU" dirty="0"/>
                        <a:t> левой ноги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Контроль</a:t>
                      </a:r>
                      <a:r>
                        <a:rPr lang="ru-RU" dirty="0"/>
                        <a:t> траектории и баланс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0306059"/>
                  </a:ext>
                </a:extLst>
              </a:tr>
            </a:tbl>
          </a:graphicData>
        </a:graphic>
      </p:graphicFrame>
      <p:sp>
        <p:nvSpPr>
          <p:cNvPr id="5" name="Объект 3">
            <a:extLst>
              <a:ext uri="{FF2B5EF4-FFF2-40B4-BE49-F238E27FC236}">
                <a16:creationId xmlns:a16="http://schemas.microsoft.com/office/drawing/2014/main" id="{4CCE9019-2010-4261-8EFC-72923D4FD421}"/>
              </a:ext>
            </a:extLst>
          </p:cNvPr>
          <p:cNvSpPr txBox="1">
            <a:spLocks/>
          </p:cNvSpPr>
          <p:nvPr/>
        </p:nvSpPr>
        <p:spPr>
          <a:xfrm>
            <a:off x="550861" y="4090237"/>
            <a:ext cx="4251957" cy="176097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>
                <a:solidFill>
                  <a:srgbClr val="FF0000"/>
                </a:solidFill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alpha val="6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Правильные позиции ног – </a:t>
            </a:r>
            <a:r>
              <a:rPr lang="ru-RU" dirty="0">
                <a:solidFill>
                  <a:srgbClr val="FFFFFF"/>
                </a:solidFill>
              </a:rPr>
              <a:t>увеличение мощности и точности удара за счёт улучшенного баланса и координации</a:t>
            </a:r>
          </a:p>
        </p:txBody>
      </p:sp>
    </p:spTree>
    <p:extLst>
      <p:ext uri="{BB962C8B-B14F-4D97-AF65-F5344CB8AC3E}">
        <p14:creationId xmlns:p14="http://schemas.microsoft.com/office/powerpoint/2010/main" val="367337335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540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Sitka Heading</vt:lpstr>
      <vt:lpstr>Source Sans Pro</vt:lpstr>
      <vt:lpstr>3DFloatVTI</vt:lpstr>
      <vt:lpstr>Биомеханика удара справа в теннисе</vt:lpstr>
      <vt:lpstr>Теннис</vt:lpstr>
      <vt:lpstr>Почему удар справа так важен?</vt:lpstr>
      <vt:lpstr>Ключевые этапы удара справа</vt:lpstr>
      <vt:lpstr>Ключевые этапы удара справа</vt:lpstr>
      <vt:lpstr>Роль корпуса и бедер</vt:lpstr>
      <vt:lpstr>Техника хвата и положение кисти</vt:lpstr>
      <vt:lpstr>Особенности движений плечевого пояса и руки</vt:lpstr>
      <vt:lpstr>Биомеханика движения ног при ударе справа</vt:lpstr>
      <vt:lpstr>Частые ошибки при ударе справа</vt:lpstr>
      <vt:lpstr>Значение биомеханики в теннисе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Биомеханика удара справа (англ. Forehand) в теннисе</dc:title>
  <dc:creator>Ксения Федюшкина</dc:creator>
  <cp:lastModifiedBy>Ксения Федюшкина</cp:lastModifiedBy>
  <cp:revision>11</cp:revision>
  <dcterms:created xsi:type="dcterms:W3CDTF">2025-09-28T15:16:55Z</dcterms:created>
  <dcterms:modified xsi:type="dcterms:W3CDTF">2025-10-18T15:50:46Z</dcterms:modified>
</cp:coreProperties>
</file>