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9900"/>
    <a:srgbClr val="D60093"/>
    <a:srgbClr val="CC0099"/>
    <a:srgbClr val="66FF33"/>
    <a:srgbClr val="9966FF"/>
    <a:srgbClr val="FF0066"/>
    <a:srgbClr val="FFCC99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8DC2-D8BF-4D66-84BA-AC416BAA4404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E85A-BFDD-4849-A369-9D699A3F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8DC2-D8BF-4D66-84BA-AC416BAA4404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E85A-BFDD-4849-A369-9D699A3F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8DC2-D8BF-4D66-84BA-AC416BAA4404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E85A-BFDD-4849-A369-9D699A3F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8DC2-D8BF-4D66-84BA-AC416BAA4404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E85A-BFDD-4849-A369-9D699A3F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8DC2-D8BF-4D66-84BA-AC416BAA4404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E85A-BFDD-4849-A369-9D699A3F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8DC2-D8BF-4D66-84BA-AC416BAA4404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E85A-BFDD-4849-A369-9D699A3F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8DC2-D8BF-4D66-84BA-AC416BAA4404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E85A-BFDD-4849-A369-9D699A3F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8DC2-D8BF-4D66-84BA-AC416BAA4404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45E85A-BFDD-4849-A369-9D699A3FD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8DC2-D8BF-4D66-84BA-AC416BAA4404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E85A-BFDD-4849-A369-9D699A3F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8DC2-D8BF-4D66-84BA-AC416BAA4404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45E85A-BFDD-4849-A369-9D699A3F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3F18DC2-D8BF-4D66-84BA-AC416BAA4404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E85A-BFDD-4849-A369-9D699A3F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3F18DC2-D8BF-4D66-84BA-AC416BAA4404}" type="datetimeFigureOut">
              <a:rPr lang="ru-RU" smtClean="0"/>
              <a:pPr/>
              <a:t>12.11.2025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45E85A-BFDD-4849-A369-9D699A3FD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-2-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-2-6.svg"/><Relationship Id="rId4" Type="http://schemas.openxmlformats.org/officeDocument/2006/relationships/image" Target="../media/image-2-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-5-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-8-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-8-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1340768"/>
            <a:ext cx="3960440" cy="3384375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Биомеханика спортивной ходьбы: Ключ к совершенству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79715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latin typeface="Arial Black" pitchFamily="34" charset="0"/>
                <a:cs typeface="Times New Roman" pitchFamily="18" charset="0"/>
              </a:rPr>
              <a:t>Выполнила работу:</a:t>
            </a:r>
          </a:p>
          <a:p>
            <a:pPr algn="r"/>
            <a:r>
              <a:rPr lang="ru-RU" sz="1600" b="1" dirty="0" smtClean="0">
                <a:latin typeface="Arial Black" pitchFamily="34" charset="0"/>
                <a:cs typeface="Times New Roman" pitchFamily="18" charset="0"/>
              </a:rPr>
              <a:t>Студентка группы 201 </a:t>
            </a:r>
            <a:r>
              <a:rPr lang="ru-RU" sz="1600" b="1" dirty="0" err="1" smtClean="0">
                <a:latin typeface="Arial Black" pitchFamily="34" charset="0"/>
                <a:cs typeface="Times New Roman" pitchFamily="18" charset="0"/>
              </a:rPr>
              <a:t>ФКб</a:t>
            </a:r>
            <a:r>
              <a:rPr lang="ru-RU" sz="1600" b="1" dirty="0" smtClean="0"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600" b="1" dirty="0" smtClean="0">
                <a:latin typeface="Arial Black" pitchFamily="34" charset="0"/>
                <a:cs typeface="Times New Roman" pitchFamily="18" charset="0"/>
              </a:rPr>
              <a:t>Горбатова В.Н.</a:t>
            </a:r>
          </a:p>
          <a:p>
            <a:pPr algn="r"/>
            <a:r>
              <a:rPr lang="ru-RU" sz="1600" b="1" dirty="0" smtClean="0">
                <a:latin typeface="Arial Black" pitchFamily="34" charset="0"/>
                <a:cs typeface="Times New Roman" pitchFamily="18" charset="0"/>
              </a:rPr>
              <a:t>Преподаватели: </a:t>
            </a:r>
            <a:r>
              <a:rPr lang="ru-RU" sz="1600" b="1" dirty="0" err="1" smtClean="0">
                <a:latin typeface="Arial Black" pitchFamily="34" charset="0"/>
                <a:cs typeface="Times New Roman" pitchFamily="18" charset="0"/>
              </a:rPr>
              <a:t>Лущик</a:t>
            </a:r>
            <a:r>
              <a:rPr lang="ru-RU" sz="1600" b="1" dirty="0" smtClean="0">
                <a:latin typeface="Arial Black" pitchFamily="34" charset="0"/>
                <a:cs typeface="Times New Roman" pitchFamily="18" charset="0"/>
              </a:rPr>
              <a:t> И.В.</a:t>
            </a:r>
          </a:p>
          <a:p>
            <a:pPr algn="r"/>
            <a:r>
              <a:rPr lang="ru-RU" sz="1600" b="1" dirty="0" err="1" smtClean="0">
                <a:latin typeface="Arial Black" pitchFamily="34" charset="0"/>
                <a:cs typeface="Times New Roman" pitchFamily="18" charset="0"/>
              </a:rPr>
              <a:t>Абдрахманова</a:t>
            </a:r>
            <a:r>
              <a:rPr lang="ru-RU" sz="1600" b="1" dirty="0" smtClean="0">
                <a:latin typeface="Arial Black" pitchFamily="34" charset="0"/>
                <a:cs typeface="Times New Roman" pitchFamily="18" charset="0"/>
              </a:rPr>
              <a:t> И.В.</a:t>
            </a:r>
          </a:p>
          <a:p>
            <a:endParaRPr lang="ru-RU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4788024" cy="5517232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96781" y="-787062"/>
            <a:ext cx="675043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МИНИСТЕРСТВО СПОРТА РОССИЙСКОЙ ФЕДЕРАЦИИ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Федеральное государственное бюджетное образовательное учреждение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высшего образования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«ВОЛГОГРАДСКАЯ ГОСУДАРСТВЕННАЯ АКАДЕМИЯ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ФИЗИЧЕСКОЙ КУЛЬТУРЫ»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6"/>
          <p:cNvSpPr/>
          <p:nvPr/>
        </p:nvSpPr>
        <p:spPr>
          <a:xfrm>
            <a:off x="3779912" y="5517232"/>
            <a:ext cx="5112568" cy="1340768"/>
          </a:xfrm>
          <a:prstGeom prst="roundRect">
            <a:avLst>
              <a:gd name="adj" fmla="val 5638"/>
            </a:avLst>
          </a:prstGeom>
          <a:solidFill>
            <a:srgbClr val="FFC4B3"/>
          </a:solidFill>
          <a:ln/>
        </p:spPr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067944" y="2492896"/>
            <a:ext cx="432048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Спортивная ходьба, как и любой спорт, сопряжена с риском травм. Наиболее распространенные проблемы: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Перегрузочные синдромы: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 Коленный и голеностопный суставы, ахиллово сухожилие.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Боли в пояснице: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Times New Roman" pitchFamily="18" charset="0"/>
              </a:rPr>
              <a:t> Часто связаны с неправильной осанкой или дисбалансом мышц.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332656"/>
            <a:ext cx="4572000" cy="707886"/>
          </a:xfrm>
          <a:prstGeom prst="rect">
            <a:avLst/>
          </a:prstGeom>
          <a:solidFill>
            <a:srgbClr val="009900">
              <a:alpha val="72941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Профилактика травм: здоровье превыше всего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1340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55345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Профилактика включает:</a:t>
            </a:r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коррекцию техники, постепенное увеличение нагрузки, упражнения на мобильность и укрепление стабилизирующих мышц.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1124744"/>
            <a:ext cx="4572000" cy="1245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3050"/>
              </a:lnSpc>
            </a:pPr>
            <a:r>
              <a:rPr lang="en-US" sz="2000" b="1" dirty="0" err="1" smtClean="0">
                <a:latin typeface="Arial Black" pitchFamily="34" charset="0"/>
                <a:ea typeface="Merriweather Bold" pitchFamily="34" charset="-122"/>
                <a:cs typeface="Times New Roman" pitchFamily="18" charset="0"/>
              </a:rPr>
              <a:t>Понимание</a:t>
            </a:r>
            <a:r>
              <a:rPr lang="en-US" sz="2000" b="1" dirty="0" smtClean="0">
                <a:latin typeface="Arial Black" pitchFamily="34" charset="0"/>
                <a:ea typeface="Merriweather Bold" pitchFamily="34" charset="-122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Arial Black" pitchFamily="34" charset="0"/>
                <a:ea typeface="Merriweather Bold" pitchFamily="34" charset="-122"/>
                <a:cs typeface="Times New Roman" pitchFamily="18" charset="0"/>
              </a:rPr>
              <a:t>биомеханики</a:t>
            </a:r>
            <a:r>
              <a:rPr lang="en-US" sz="2000" b="1" dirty="0" smtClean="0">
                <a:latin typeface="Arial Black" pitchFamily="34" charset="0"/>
                <a:ea typeface="Merriweather Bold" pitchFamily="34" charset="-122"/>
                <a:cs typeface="Times New Roman" pitchFamily="18" charset="0"/>
              </a:rPr>
              <a:t> — </a:t>
            </a:r>
            <a:r>
              <a:rPr lang="en-US" sz="2000" b="1" dirty="0" err="1" smtClean="0">
                <a:latin typeface="Arial Black" pitchFamily="34" charset="0"/>
                <a:ea typeface="Merriweather Bold" pitchFamily="34" charset="-122"/>
                <a:cs typeface="Times New Roman" pitchFamily="18" charset="0"/>
              </a:rPr>
              <a:t>это</a:t>
            </a:r>
            <a:r>
              <a:rPr lang="en-US" sz="2000" b="1" dirty="0" smtClean="0">
                <a:latin typeface="Arial Black" pitchFamily="34" charset="0"/>
                <a:ea typeface="Merriweather Bold" pitchFamily="34" charset="-122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Arial Black" pitchFamily="34" charset="0"/>
                <a:ea typeface="Merriweather Bold" pitchFamily="34" charset="-122"/>
                <a:cs typeface="Times New Roman" pitchFamily="18" charset="0"/>
              </a:rPr>
              <a:t>ключ</a:t>
            </a:r>
            <a:r>
              <a:rPr lang="en-US" sz="2000" b="1" dirty="0" smtClean="0">
                <a:latin typeface="Arial Black" pitchFamily="34" charset="0"/>
                <a:ea typeface="Merriweather Bold" pitchFamily="34" charset="-122"/>
                <a:cs typeface="Times New Roman" pitchFamily="18" charset="0"/>
              </a:rPr>
              <a:t> к </a:t>
            </a:r>
            <a:r>
              <a:rPr lang="en-US" sz="2000" b="1" dirty="0" err="1" smtClean="0">
                <a:latin typeface="Arial Black" pitchFamily="34" charset="0"/>
                <a:ea typeface="Merriweather Bold" pitchFamily="34" charset="-122"/>
                <a:cs typeface="Times New Roman" pitchFamily="18" charset="0"/>
              </a:rPr>
              <a:t>здоровой</a:t>
            </a:r>
            <a:r>
              <a:rPr lang="en-US" sz="2000" b="1" dirty="0" smtClean="0">
                <a:latin typeface="Arial Black" pitchFamily="34" charset="0"/>
                <a:ea typeface="Merriweather Bold" pitchFamily="34" charset="-122"/>
                <a:cs typeface="Times New Roman" pitchFamily="18" charset="0"/>
              </a:rPr>
              <a:t> и </a:t>
            </a:r>
            <a:r>
              <a:rPr lang="en-US" sz="2000" b="1" dirty="0" err="1" smtClean="0">
                <a:latin typeface="Arial Black" pitchFamily="34" charset="0"/>
                <a:ea typeface="Merriweather Bold" pitchFamily="34" charset="-122"/>
                <a:cs typeface="Times New Roman" pitchFamily="18" charset="0"/>
              </a:rPr>
              <a:t>долгой</a:t>
            </a:r>
            <a:r>
              <a:rPr lang="en-US" sz="2000" b="1" dirty="0" smtClean="0">
                <a:latin typeface="Arial Black" pitchFamily="34" charset="0"/>
                <a:ea typeface="Merriweather Bold" pitchFamily="34" charset="-122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Arial Black" pitchFamily="34" charset="0"/>
                <a:ea typeface="Merriweather Bold" pitchFamily="34" charset="-122"/>
                <a:cs typeface="Times New Roman" pitchFamily="18" charset="0"/>
              </a:rPr>
              <a:t>спортивной</a:t>
            </a:r>
            <a:r>
              <a:rPr lang="en-US" sz="2000" b="1" dirty="0" smtClean="0">
                <a:latin typeface="Arial Black" pitchFamily="34" charset="0"/>
                <a:ea typeface="Merriweather Bold" pitchFamily="34" charset="-122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Arial Black" pitchFamily="34" charset="0"/>
                <a:ea typeface="Merriweather Bold" pitchFamily="34" charset="-122"/>
                <a:cs typeface="Times New Roman" pitchFamily="18" charset="0"/>
              </a:rPr>
              <a:t>карьере</a:t>
            </a:r>
            <a:r>
              <a:rPr lang="en-US" sz="2000" b="1" dirty="0" smtClean="0">
                <a:latin typeface="Arial Black" pitchFamily="34" charset="0"/>
                <a:ea typeface="Merriweather Bold" pitchFamily="34" charset="-122"/>
                <a:cs typeface="Times New Roman" pitchFamily="18" charset="0"/>
              </a:rPr>
              <a:t>.</a:t>
            </a:r>
            <a:endParaRPr lang="en-US" sz="20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3563888" cy="6858000"/>
          </a:xfrm>
          <a:prstGeom prst="rect">
            <a:avLst/>
          </a:prstGeom>
        </p:spPr>
      </p:pic>
      <p:sp>
        <p:nvSpPr>
          <p:cNvPr id="9" name="Shape 2"/>
          <p:cNvSpPr/>
          <p:nvPr/>
        </p:nvSpPr>
        <p:spPr>
          <a:xfrm>
            <a:off x="3923928" y="1196752"/>
            <a:ext cx="144016" cy="1405890"/>
          </a:xfrm>
          <a:prstGeom prst="rect">
            <a:avLst/>
          </a:prstGeom>
          <a:solidFill>
            <a:srgbClr val="FFAD94"/>
          </a:solidFill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461665"/>
          </a:xfrm>
          <a:prstGeom prst="rect">
            <a:avLst/>
          </a:prstGeom>
          <a:solidFill>
            <a:srgbClr val="0066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  <a:cs typeface="Times New Roman" pitchFamily="18" charset="0"/>
              </a:rPr>
              <a:t>Будущее биомеханики в спортивной ходьбе</a:t>
            </a:r>
            <a:endParaRPr lang="ru-RU" sz="24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226784"/>
            <a:ext cx="9144000" cy="1631216"/>
          </a:xfrm>
          <a:prstGeom prst="rect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Интеграция биомеханического анализа в тренировочный процесс позволяет создавать индивидуальные программы подготовки, которые не только повышают спортивные результаты, но и значительно снижают риск травм, обеспечивая долгосрочное развитие спортсменов.</a:t>
            </a:r>
            <a:endParaRPr lang="ru-RU" sz="2000" b="1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8316416" cy="4065103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467544" y="1772816"/>
            <a:ext cx="3013674" cy="5040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650"/>
              </a:lnSpc>
              <a:buNone/>
            </a:pPr>
            <a:r>
              <a:rPr lang="en-US" sz="2400" b="1" dirty="0">
                <a:latin typeface="Arial Black" pitchFamily="34" charset="0"/>
                <a:ea typeface="Merriweather Bold" pitchFamily="34" charset="-122"/>
                <a:cs typeface="Times New Roman" pitchFamily="18" charset="0"/>
              </a:rPr>
              <a:t>Биомеханика</a:t>
            </a:r>
            <a:endParaRPr lang="en-US"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7792" y="4149080"/>
            <a:ext cx="1938351" cy="336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US" sz="2400" b="1" dirty="0" err="1" smtClean="0">
                <a:latin typeface="Arial Black" pitchFamily="34" charset="0"/>
                <a:ea typeface="Merriweather Bold" pitchFamily="34" charset="-122"/>
                <a:cs typeface="Times New Roman" pitchFamily="18" charset="0"/>
              </a:rPr>
              <a:t>Результат</a:t>
            </a:r>
            <a:endParaRPr lang="en-US"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56841" y="1844824"/>
            <a:ext cx="3571812" cy="336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US" sz="2400" b="1" dirty="0" err="1" smtClean="0">
                <a:latin typeface="Arial Black" pitchFamily="34" charset="0"/>
                <a:ea typeface="Merriweather Bold" pitchFamily="34" charset="-122"/>
                <a:cs typeface="Times New Roman" pitchFamily="18" charset="0"/>
              </a:rPr>
              <a:t>Коррекция</a:t>
            </a:r>
            <a:r>
              <a:rPr lang="en-US" sz="2400" b="1" dirty="0" smtClean="0">
                <a:latin typeface="Arial Black" pitchFamily="34" charset="0"/>
                <a:ea typeface="Merriweather Bold" pitchFamily="34" charset="-122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Arial Black" pitchFamily="34" charset="0"/>
                <a:ea typeface="Merriweather Bold" pitchFamily="34" charset="-122"/>
                <a:cs typeface="Times New Roman" pitchFamily="18" charset="0"/>
              </a:rPr>
              <a:t>техники</a:t>
            </a:r>
            <a:endParaRPr lang="en-US"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62117" y="3573016"/>
            <a:ext cx="2270173" cy="336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650"/>
              </a:lnSpc>
            </a:pPr>
            <a:r>
              <a:rPr lang="en-US" sz="2400" b="1" dirty="0" err="1" smtClean="0">
                <a:latin typeface="Arial Black" pitchFamily="34" charset="0"/>
                <a:ea typeface="Merriweather Bold" pitchFamily="34" charset="-122"/>
                <a:cs typeface="Times New Roman" pitchFamily="18" charset="0"/>
              </a:rPr>
              <a:t>Тренировки</a:t>
            </a:r>
            <a:endParaRPr lang="en-US" sz="2400" dirty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17032"/>
            <a:ext cx="606382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7776864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Биомеханика спортивной ходьбы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прикладная наука, изучающая механические закономерности этого двигательного действия.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16832"/>
            <a:ext cx="7776864" cy="156966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Биомеханика спортивной ходьбы  помогает понять, как опорно-двигательный аппарат взаимодействует с внешней средой, чтобы улучшить технику, повысить эффективность и предотвратить травмы.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8"/>
          <p:cNvSpPr/>
          <p:nvPr/>
        </p:nvSpPr>
        <p:spPr>
          <a:xfrm>
            <a:off x="3995936" y="1772816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FFAD94"/>
          </a:solidFill>
          <a:ln/>
        </p:spPr>
      </p:sp>
      <p:sp>
        <p:nvSpPr>
          <p:cNvPr id="11" name="Shape 3"/>
          <p:cNvSpPr/>
          <p:nvPr/>
        </p:nvSpPr>
        <p:spPr>
          <a:xfrm>
            <a:off x="1187624" y="1700808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FFAD94"/>
          </a:solidFill>
          <a:ln/>
        </p:spPr>
      </p:sp>
      <p:sp>
        <p:nvSpPr>
          <p:cNvPr id="13" name="Shape 8"/>
          <p:cNvSpPr/>
          <p:nvPr/>
        </p:nvSpPr>
        <p:spPr>
          <a:xfrm>
            <a:off x="6948264" y="1772816"/>
            <a:ext cx="680442" cy="680442"/>
          </a:xfrm>
          <a:prstGeom prst="roundRect">
            <a:avLst>
              <a:gd name="adj" fmla="val 134383"/>
            </a:avLst>
          </a:prstGeom>
          <a:solidFill>
            <a:srgbClr val="FFAD94"/>
          </a:solidFill>
          <a:ln/>
        </p:spPr>
      </p:sp>
      <p:sp>
        <p:nvSpPr>
          <p:cNvPr id="2" name="Прямоугольник 1"/>
          <p:cNvSpPr/>
          <p:nvPr/>
        </p:nvSpPr>
        <p:spPr>
          <a:xfrm>
            <a:off x="1979712" y="332656"/>
            <a:ext cx="5688632" cy="1384995"/>
          </a:xfrm>
          <a:prstGeom prst="rect">
            <a:avLst/>
          </a:prstGeom>
          <a:solidFill>
            <a:srgbClr val="00B0F0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  <a:cs typeface="Times New Roman" pitchFamily="18" charset="0"/>
              </a:rPr>
              <a:t>Цели и задачи биомеханического анализа</a:t>
            </a: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564904"/>
            <a:ext cx="2376264" cy="369331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Анализ  движений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Детальное изучение положения тела, движения сегментов, а также сил и моментов, действующих в суставах спортсмена</a:t>
            </a:r>
          </a:p>
          <a:p>
            <a:endParaRPr lang="ru-RU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2492896"/>
            <a:ext cx="2592288" cy="34163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Профилактика и Развитие</a:t>
            </a:r>
          </a:p>
          <a:p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Разработка стратегий по предотвращению травм и создание эффективных тренировочных методик на основе полученных данных</a:t>
            </a:r>
            <a:endParaRPr lang="ru-RU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2564904"/>
            <a:ext cx="3024336" cy="313932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Оптимизация    параметров и оценка кинематических и кинетических характеристик для достижения максимальной скорости при строгом соблюдении правил спортивной ходьбы</a:t>
            </a:r>
          </a:p>
          <a:p>
            <a:endParaRPr lang="ru-RU" b="1" dirty="0" smtClean="0"/>
          </a:p>
        </p:txBody>
      </p:sp>
      <p:sp>
        <p:nvSpPr>
          <p:cNvPr id="8" name="Shape 7"/>
          <p:cNvSpPr/>
          <p:nvPr/>
        </p:nvSpPr>
        <p:spPr>
          <a:xfrm>
            <a:off x="3131840" y="1988840"/>
            <a:ext cx="2592288" cy="216024"/>
          </a:xfrm>
          <a:prstGeom prst="roundRect">
            <a:avLst>
              <a:gd name="adj" fmla="val 78139"/>
            </a:avLst>
          </a:prstGeom>
          <a:solidFill>
            <a:srgbClr val="FFAD94"/>
          </a:solidFill>
          <a:ln/>
        </p:spPr>
      </p:sp>
      <p:sp>
        <p:nvSpPr>
          <p:cNvPr id="9" name="Shape 7"/>
          <p:cNvSpPr/>
          <p:nvPr/>
        </p:nvSpPr>
        <p:spPr>
          <a:xfrm>
            <a:off x="251520" y="1988840"/>
            <a:ext cx="2592288" cy="216024"/>
          </a:xfrm>
          <a:prstGeom prst="roundRect">
            <a:avLst>
              <a:gd name="adj" fmla="val 78139"/>
            </a:avLst>
          </a:prstGeom>
          <a:solidFill>
            <a:srgbClr val="FFAD94"/>
          </a:solidFill>
          <a:ln/>
        </p:spPr>
      </p:sp>
      <p:sp>
        <p:nvSpPr>
          <p:cNvPr id="10" name="Shape 7"/>
          <p:cNvSpPr/>
          <p:nvPr/>
        </p:nvSpPr>
        <p:spPr>
          <a:xfrm>
            <a:off x="6012160" y="2060848"/>
            <a:ext cx="2592288" cy="216024"/>
          </a:xfrm>
          <a:prstGeom prst="roundRect">
            <a:avLst>
              <a:gd name="adj" fmla="val 78139"/>
            </a:avLst>
          </a:prstGeom>
          <a:solidFill>
            <a:srgbClr val="FFAD94"/>
          </a:solidFill>
          <a:ln/>
        </p:spPr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03648" y="1916832"/>
            <a:ext cx="272177" cy="272177"/>
          </a:xfrm>
          <a:prstGeom prst="rect">
            <a:avLst/>
          </a:prstGeom>
        </p:spPr>
      </p:pic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11960" y="1988840"/>
            <a:ext cx="272177" cy="272177"/>
          </a:xfrm>
          <a:prstGeom prst="rect">
            <a:avLst/>
          </a:prstGeom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164288" y="1988840"/>
            <a:ext cx="272177" cy="2721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1484784"/>
            <a:ext cx="4572000" cy="5109091"/>
          </a:xfrm>
          <a:prstGeom prst="rect">
            <a:avLst/>
          </a:prstGeom>
          <a:solidFill>
            <a:srgbClr val="00B050"/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Опорная и маховая фазы</a:t>
            </a:r>
          </a:p>
          <a:p>
            <a:endParaRPr lang="ru-RU" b="1" dirty="0" smtClean="0">
              <a:latin typeface="Arial Black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Опорная фаза: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 Начинается с контакта пятки, переходит на всю стопу и завершается отталкиванием пальцами.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latin typeface="Arial Black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Маховая фаза: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 Нога движется вперед, готовясь к следующему шагу.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latin typeface="Arial Black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Важное правило: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 В отличие от бега, в спортивной ходьбе всегда должен быть один контакт ноги с опорой, фаза полета строго запрещена.</a:t>
            </a:r>
            <a:endParaRPr lang="ru-RU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32656"/>
            <a:ext cx="8424936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Фазы шага и кинематика: </a:t>
            </a:r>
          </a:p>
          <a:p>
            <a:pPr algn="ctr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основы движения</a:t>
            </a:r>
            <a:endParaRPr lang="ru-RU" sz="2800" b="1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3744416" cy="4392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51520" y="3573016"/>
            <a:ext cx="2339752" cy="175432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Длина шага</a:t>
            </a:r>
          </a:p>
          <a:p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Расстояние между последовательными точками касания стопы.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0"/>
            <a:ext cx="7596336" cy="954107"/>
          </a:xfrm>
          <a:prstGeom prst="rect">
            <a:avLst/>
          </a:prstGeom>
          <a:solidFill>
            <a:srgbClr val="FF0066">
              <a:alpha val="69804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Ключевые кинематические параметры</a:t>
            </a:r>
            <a:endParaRPr lang="ru-RU" sz="28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661248"/>
            <a:ext cx="8424936" cy="707886"/>
          </a:xfrm>
          <a:prstGeom prst="rect">
            <a:avLst/>
          </a:prstGeom>
          <a:solidFill>
            <a:srgbClr val="FF0066">
              <a:alpha val="72157"/>
            </a:srgb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Оптимизация этих параметров позволяет увеличить скорость без нарушения правил.</a:t>
            </a:r>
            <a:endParaRPr lang="ru-RU" sz="20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2348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1124744"/>
            <a:ext cx="2304256" cy="1754326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Длина шага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Расстояние между последовательными точками касания стопы.</a:t>
            </a:r>
          </a:p>
        </p:txBody>
      </p:sp>
      <p:pic>
        <p:nvPicPr>
          <p:cNvPr id="12" name="Image 6" descr="preenco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2843808" y="1772816"/>
            <a:ext cx="2592288" cy="2592288"/>
          </a:xfrm>
          <a:prstGeom prst="rect">
            <a:avLst/>
          </a:prstGeom>
        </p:spPr>
      </p:pic>
      <p:pic>
        <p:nvPicPr>
          <p:cNvPr id="13" name="Image 6" descr="preenco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582251">
            <a:off x="2699792" y="1772816"/>
            <a:ext cx="2592288" cy="2592288"/>
          </a:xfrm>
          <a:prstGeom prst="rect">
            <a:avLst/>
          </a:prstGeom>
        </p:spPr>
      </p:pic>
      <p:pic>
        <p:nvPicPr>
          <p:cNvPr id="14" name="Image 6" descr="preenco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844824"/>
            <a:ext cx="2592288" cy="2592288"/>
          </a:xfrm>
          <a:prstGeom prst="rect">
            <a:avLst/>
          </a:prstGeom>
        </p:spPr>
      </p:pic>
      <p:pic>
        <p:nvPicPr>
          <p:cNvPr id="15" name="Image 6" descr="preenco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915816" y="1916832"/>
            <a:ext cx="2520280" cy="252028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508104" y="1052736"/>
            <a:ext cx="2952328" cy="175432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Скорость ходьбы</a:t>
            </a:r>
          </a:p>
          <a:p>
            <a:r>
              <a:rPr lang="ru-RU" dirty="0" smtClean="0">
                <a:latin typeface="Arial Black" pitchFamily="34" charset="0"/>
                <a:cs typeface="Times New Roman" pitchFamily="18" charset="0"/>
              </a:rPr>
              <a:t>Произведение длины шага на частоту. Конечный показатель эффективности.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80112" y="3284984"/>
            <a:ext cx="3024336" cy="2031325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Углы в суставах</a:t>
            </a:r>
          </a:p>
          <a:p>
            <a:r>
              <a:rPr lang="ru-RU" dirty="0" smtClean="0">
                <a:latin typeface="Arial Black" pitchFamily="34" charset="0"/>
                <a:cs typeface="Times New Roman" pitchFamily="18" charset="0"/>
              </a:rPr>
              <a:t>Траектории центра масс и углы в тазобедренном, коленном и голеностопном суставах.</a:t>
            </a:r>
            <a:endParaRPr lang="ru-RU" dirty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"/>
          <p:cNvSpPr/>
          <p:nvPr/>
        </p:nvSpPr>
        <p:spPr>
          <a:xfrm>
            <a:off x="5796136" y="2348880"/>
            <a:ext cx="3347864" cy="4104456"/>
          </a:xfrm>
          <a:prstGeom prst="roundRect">
            <a:avLst>
              <a:gd name="adj" fmla="val 2741"/>
            </a:avLst>
          </a:prstGeom>
          <a:solidFill>
            <a:srgbClr val="FFD8CC"/>
          </a:solidFill>
          <a:ln/>
          <a:effectLst>
            <a:reflection blurRad="6350" stA="52000" endA="300" endPos="35000" dir="5400000" sy="-100000" algn="bl" rotWithShape="0"/>
          </a:effectLst>
        </p:spPr>
      </p:sp>
      <p:sp>
        <p:nvSpPr>
          <p:cNvPr id="7" name="Shape 2"/>
          <p:cNvSpPr/>
          <p:nvPr/>
        </p:nvSpPr>
        <p:spPr>
          <a:xfrm>
            <a:off x="0" y="2348880"/>
            <a:ext cx="2699792" cy="4104456"/>
          </a:xfrm>
          <a:prstGeom prst="roundRect">
            <a:avLst>
              <a:gd name="adj" fmla="val 2741"/>
            </a:avLst>
          </a:prstGeom>
          <a:solidFill>
            <a:srgbClr val="FFD8CC"/>
          </a:solidFill>
          <a:ln/>
          <a:effectLst>
            <a:reflection blurRad="6350" stA="52000" endA="300" endPos="35000" dir="5400000" sy="-100000" algn="bl" rotWithShape="0"/>
          </a:effectLst>
        </p:spPr>
      </p:sp>
      <p:sp>
        <p:nvSpPr>
          <p:cNvPr id="8" name="Shape 2"/>
          <p:cNvSpPr/>
          <p:nvPr/>
        </p:nvSpPr>
        <p:spPr>
          <a:xfrm>
            <a:off x="2843808" y="2348880"/>
            <a:ext cx="2808312" cy="4104456"/>
          </a:xfrm>
          <a:prstGeom prst="roundRect">
            <a:avLst>
              <a:gd name="adj" fmla="val 2741"/>
            </a:avLst>
          </a:prstGeom>
          <a:solidFill>
            <a:srgbClr val="FFD8CC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sp>
      <p:sp>
        <p:nvSpPr>
          <p:cNvPr id="10" name="Shape 9"/>
          <p:cNvSpPr/>
          <p:nvPr/>
        </p:nvSpPr>
        <p:spPr>
          <a:xfrm>
            <a:off x="2483768" y="3717032"/>
            <a:ext cx="566976" cy="566976"/>
          </a:xfrm>
          <a:prstGeom prst="roundRect">
            <a:avLst>
              <a:gd name="adj" fmla="val 16803"/>
            </a:avLst>
          </a:prstGeom>
          <a:solidFill>
            <a:srgbClr val="FFFFFF"/>
          </a:solidFill>
          <a:ln w="30480">
            <a:solidFill>
              <a:srgbClr val="E5BEB2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5436096" y="3717032"/>
            <a:ext cx="566976" cy="566976"/>
          </a:xfrm>
          <a:prstGeom prst="roundRect">
            <a:avLst>
              <a:gd name="adj" fmla="val 16803"/>
            </a:avLst>
          </a:prstGeom>
          <a:solidFill>
            <a:srgbClr val="FFFFFF"/>
          </a:solidFill>
          <a:ln w="30480">
            <a:solidFill>
              <a:srgbClr val="E5BEB2"/>
            </a:solidFill>
            <a:prstDash val="solid"/>
          </a:ln>
        </p:spPr>
      </p:sp>
      <p:sp>
        <p:nvSpPr>
          <p:cNvPr id="2" name="Прямоугольник 1"/>
          <p:cNvSpPr/>
          <p:nvPr/>
        </p:nvSpPr>
        <p:spPr>
          <a:xfrm>
            <a:off x="1259632" y="476672"/>
            <a:ext cx="7128792" cy="954107"/>
          </a:xfrm>
          <a:prstGeom prst="rect">
            <a:avLst/>
          </a:prstGeom>
          <a:solidFill>
            <a:srgbClr val="9966FF">
              <a:alpha val="60000"/>
            </a:srgb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Кинетика и силы: </a:t>
            </a:r>
          </a:p>
          <a:p>
            <a:pPr algn="ctr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движущие факторы</a:t>
            </a:r>
            <a:endParaRPr lang="ru-RU" sz="2800" b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564904"/>
            <a:ext cx="25922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Реакция опоры (GRF)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Вертикальные и горизонтальные составляющие сил, возникающих при контакте с поверхностью. Отвечает за толкание и торможение.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2492896"/>
            <a:ext cx="2520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Моменты сил и работа мышц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Разгибатели бедра, колена, икроножные и мышцы стопы играют ключевую роль в отталкивании. Сгибатели бедра активны в маховой фазе.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2492896"/>
            <a:ext cx="2304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Энергетические затраты</a:t>
            </a:r>
          </a:p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Экономичность достигается за счет оптимального сочетания длины и частоты шага, а также минимизации вертикальных колебаний центра масс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80112" y="3861048"/>
            <a:ext cx="283488" cy="283488"/>
          </a:xfrm>
          <a:prstGeom prst="rect">
            <a:avLst/>
          </a:prstGeom>
        </p:spPr>
      </p:pic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861048"/>
            <a:ext cx="283488" cy="2834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671691"/>
            <a:ext cx="4572000" cy="6186309"/>
          </a:xfrm>
          <a:prstGeom prst="rect">
            <a:avLst/>
          </a:prstGeom>
          <a:solidFill>
            <a:srgbClr val="66FF33">
              <a:alpha val="58039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ru-RU" sz="2800" b="1" dirty="0" smtClean="0">
              <a:latin typeface="Arial Black" pitchFamily="34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Arial Black" pitchFamily="34" charset="0"/>
                <a:cs typeface="Times New Roman" pitchFamily="18" charset="0"/>
              </a:rPr>
              <a:t>Контакт пятки и перекат</a:t>
            </a:r>
          </a:p>
          <a:p>
            <a:pPr marL="342900" indent="-342900"/>
            <a:r>
              <a:rPr lang="ru-RU" sz="1600" b="1" dirty="0" smtClean="0">
                <a:latin typeface="Arial Black" pitchFamily="34" charset="0"/>
                <a:cs typeface="Times New Roman" pitchFamily="18" charset="0"/>
              </a:rPr>
              <a:t>     Эффективное использование реакции опоры через плавный перекат стопы.</a:t>
            </a:r>
          </a:p>
          <a:p>
            <a:pPr marL="342900" indent="-342900">
              <a:buFont typeface="+mj-lt"/>
              <a:buAutoNum type="arabicPeriod"/>
            </a:pPr>
            <a:endParaRPr lang="ru-RU" sz="1600" b="1" dirty="0" smtClean="0">
              <a:latin typeface="Arial Black" pitchFamily="34" charset="0"/>
              <a:cs typeface="Times New Roman" pitchFamily="18" charset="0"/>
            </a:endParaRPr>
          </a:p>
          <a:p>
            <a:pPr marL="342900" indent="-342900">
              <a:buAutoNum type="arabicPeriod" startAt="2"/>
            </a:pPr>
            <a:r>
              <a:rPr lang="ru-RU" sz="1600" b="1" dirty="0" smtClean="0">
                <a:latin typeface="Arial Black" pitchFamily="34" charset="0"/>
                <a:cs typeface="Times New Roman" pitchFamily="18" charset="0"/>
              </a:rPr>
              <a:t>Разгибание опорного колена</a:t>
            </a:r>
          </a:p>
          <a:p>
            <a:pPr marL="342900" indent="-342900"/>
            <a:r>
              <a:rPr lang="ru-RU" sz="1600" b="1" dirty="0" smtClean="0">
                <a:latin typeface="Arial Black" pitchFamily="34" charset="0"/>
                <a:cs typeface="Times New Roman" pitchFamily="18" charset="0"/>
              </a:rPr>
              <a:t>     Нога должна быть полностью выпрямлена (или почти выпрямлена) в колене в момент вертикали.</a:t>
            </a:r>
          </a:p>
          <a:p>
            <a:pPr marL="342900" indent="-342900">
              <a:buFont typeface="+mj-lt"/>
              <a:buAutoNum type="arabicPeriod"/>
            </a:pPr>
            <a:endParaRPr lang="ru-RU" sz="1600" b="1" dirty="0" smtClean="0">
              <a:latin typeface="Arial Black" pitchFamily="34" charset="0"/>
              <a:cs typeface="Times New Roman" pitchFamily="18" charset="0"/>
            </a:endParaRPr>
          </a:p>
          <a:p>
            <a:pPr marL="342900" indent="-342900">
              <a:buAutoNum type="arabicPeriod" startAt="3"/>
            </a:pPr>
            <a:r>
              <a:rPr lang="ru-RU" sz="1600" b="1" dirty="0" smtClean="0">
                <a:latin typeface="Arial Black" pitchFamily="34" charset="0"/>
                <a:cs typeface="Times New Roman" pitchFamily="18" charset="0"/>
              </a:rPr>
              <a:t>Активное вращение таза</a:t>
            </a:r>
          </a:p>
          <a:p>
            <a:pPr marL="342900" indent="-342900"/>
            <a:r>
              <a:rPr lang="ru-RU" sz="1600" b="1" dirty="0" smtClean="0">
                <a:latin typeface="Arial Black" pitchFamily="34" charset="0"/>
                <a:cs typeface="Times New Roman" pitchFamily="18" charset="0"/>
              </a:rPr>
              <a:t>     Увеличение длины шага без нарушения правил, достигаемое вращением таза вокруг вертикальной оси и легким наклоном туловища.</a:t>
            </a:r>
          </a:p>
          <a:p>
            <a:pPr marL="342900" indent="-342900">
              <a:buFont typeface="+mj-lt"/>
              <a:buAutoNum type="arabicPeriod"/>
            </a:pPr>
            <a:endParaRPr lang="ru-RU" sz="1600" b="1" dirty="0" smtClean="0">
              <a:latin typeface="Arial Black" pitchFamily="34" charset="0"/>
              <a:cs typeface="Times New Roman" pitchFamily="18" charset="0"/>
            </a:endParaRPr>
          </a:p>
          <a:p>
            <a:pPr marL="342900" indent="-342900">
              <a:buAutoNum type="arabicPeriod" startAt="4"/>
            </a:pPr>
            <a:r>
              <a:rPr lang="ru-RU" sz="1600" b="1" dirty="0" smtClean="0">
                <a:latin typeface="Arial Black" pitchFamily="34" charset="0"/>
                <a:cs typeface="Times New Roman" pitchFamily="18" charset="0"/>
              </a:rPr>
              <a:t>Интенсивные движения рук</a:t>
            </a:r>
          </a:p>
          <a:p>
            <a:pPr marL="342900" indent="-342900"/>
            <a:r>
              <a:rPr lang="ru-RU" sz="1600" b="1" dirty="0" smtClean="0">
                <a:latin typeface="Arial Black" pitchFamily="34" charset="0"/>
                <a:cs typeface="Times New Roman" pitchFamily="18" charset="0"/>
              </a:rPr>
              <a:t>     Согнутые в локтях руки уравновешивают движение, помогают увеличить длину махового шага.</a:t>
            </a:r>
            <a:endParaRPr lang="ru-RU" sz="1600" b="1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572000" y="0"/>
            <a:ext cx="4572000" cy="1005916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2000" b="1" dirty="0" err="1" smtClean="0">
                <a:latin typeface="Arial Black" pitchFamily="34" charset="0"/>
                <a:ea typeface="Merriweather Bold" pitchFamily="34" charset="-122"/>
                <a:cs typeface="Merriweather Bold" pitchFamily="34" charset="-120"/>
              </a:rPr>
              <a:t>Биомеханические</a:t>
            </a:r>
            <a:r>
              <a:rPr lang="en-US" sz="2000" b="1" dirty="0" smtClean="0">
                <a:latin typeface="Arial Black" pitchFamily="34" charset="0"/>
                <a:ea typeface="Merriweather Bold" pitchFamily="34" charset="-122"/>
                <a:cs typeface="Merriweather Bold" pitchFamily="34" charset="-12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Merriweather Bold" pitchFamily="34" charset="-122"/>
                <a:cs typeface="Merriweather Bold" pitchFamily="34" charset="-120"/>
              </a:rPr>
              <a:t>п</a:t>
            </a:r>
            <a:r>
              <a:rPr lang="en-US" sz="2000" b="1" dirty="0" err="1" smtClean="0">
                <a:latin typeface="Arial Black" pitchFamily="34" charset="0"/>
                <a:ea typeface="Merriweather Bold" pitchFamily="34" charset="-122"/>
                <a:cs typeface="Merriweather Bold" pitchFamily="34" charset="-120"/>
              </a:rPr>
              <a:t>ринципы</a:t>
            </a:r>
            <a:r>
              <a:rPr lang="en-US" sz="2000" b="1" dirty="0" smtClean="0">
                <a:latin typeface="Arial Black" pitchFamily="34" charset="0"/>
                <a:ea typeface="Merriweather Bold" pitchFamily="34" charset="-122"/>
                <a:cs typeface="Merriweather Bold" pitchFamily="34" charset="-12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Merriweather Bold" pitchFamily="34" charset="-122"/>
                <a:cs typeface="Merriweather Bold" pitchFamily="34" charset="-120"/>
              </a:rPr>
              <a:t>и</a:t>
            </a:r>
            <a:r>
              <a:rPr lang="en-US" sz="2000" b="1" dirty="0" err="1" smtClean="0">
                <a:latin typeface="Arial Black" pitchFamily="34" charset="0"/>
                <a:ea typeface="Merriweather Bold" pitchFamily="34" charset="-122"/>
                <a:cs typeface="Merriweather Bold" pitchFamily="34" charset="-120"/>
              </a:rPr>
              <a:t>деальной</a:t>
            </a:r>
            <a:r>
              <a:rPr lang="en-US" sz="2000" b="1" dirty="0" smtClean="0">
                <a:latin typeface="Arial Black" pitchFamily="34" charset="0"/>
                <a:ea typeface="Merriweather Bold" pitchFamily="34" charset="-122"/>
                <a:cs typeface="Merriweather Bold" pitchFamily="34" charset="-120"/>
              </a:rPr>
              <a:t> </a:t>
            </a:r>
            <a:r>
              <a:rPr lang="ru-RU" sz="2000" b="1" dirty="0" err="1" smtClean="0">
                <a:latin typeface="Arial Black" pitchFamily="34" charset="0"/>
                <a:ea typeface="Merriweather Bold" pitchFamily="34" charset="-122"/>
                <a:cs typeface="Merriweather Bold" pitchFamily="34" charset="-120"/>
              </a:rPr>
              <a:t>т</a:t>
            </a:r>
            <a:r>
              <a:rPr lang="en-US" sz="2000" b="1" dirty="0" err="1" smtClean="0">
                <a:latin typeface="Arial Black" pitchFamily="34" charset="0"/>
                <a:ea typeface="Merriweather Bold" pitchFamily="34" charset="-122"/>
                <a:cs typeface="Merriweather Bold" pitchFamily="34" charset="-120"/>
              </a:rPr>
              <a:t>ехники</a:t>
            </a:r>
            <a:endParaRPr lang="en-US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2528427" cy="2528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</p:spPr>
      </p:pic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980728"/>
            <a:ext cx="2520280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ngle"/>
            <a:contourClr>
              <a:srgbClr val="969696"/>
            </a:contourClr>
          </a:sp3d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1052736"/>
            <a:ext cx="2520280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Современные технологии позволяют детально анализировать технику спортивной ходьбы, выявляя мельчайшие нюансы движений.</a:t>
            </a:r>
          </a:p>
          <a:p>
            <a:endParaRPr lang="ru-RU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Кинематический анализ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: Видеосъемка, маркеры и оптические системы для отслеживания траекторий.</a:t>
            </a:r>
          </a:p>
          <a:p>
            <a:pPr>
              <a:buFont typeface="Arial" pitchFamily="34" charset="0"/>
              <a:buChar char="•"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 Кинетический анализ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: Платформы сил для измерения реакции опоры (GRF).</a:t>
            </a:r>
          </a:p>
          <a:p>
            <a:pPr>
              <a:buFont typeface="Arial" pitchFamily="34" charset="0"/>
              <a:buChar char="•"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 Электромиография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(ЭМГ): Изучение активности мышц для оценки их вклада в движение.</a:t>
            </a:r>
          </a:p>
          <a:p>
            <a:pPr>
              <a:buFont typeface="Arial" pitchFamily="34" charset="0"/>
              <a:buChar char="•"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Моделирование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: Компьютерные модели для расчета моментов сил и других динамических параметров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3127" y="332656"/>
            <a:ext cx="7582525" cy="523220"/>
          </a:xfrm>
          <a:prstGeom prst="rect">
            <a:avLst/>
          </a:prstGeom>
          <a:solidFill>
            <a:srgbClr val="CC0099">
              <a:alpha val="65098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Методы биомеханического анализа</a:t>
            </a:r>
            <a:endParaRPr lang="ru-RU" sz="2800" b="1" dirty="0"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332656"/>
            <a:ext cx="5040560" cy="830997"/>
          </a:xfrm>
          <a:prstGeom prst="rect">
            <a:avLst/>
          </a:prstGeom>
          <a:solidFill>
            <a:srgbClr val="0066FF">
              <a:alpha val="72941"/>
            </a:srgb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 Black" pitchFamily="34" charset="0"/>
                <a:cs typeface="Times New Roman" pitchFamily="18" charset="0"/>
              </a:rPr>
              <a:t>Тренировка и коррекция техники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72816"/>
            <a:ext cx="22322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Координация</a:t>
            </a:r>
          </a:p>
          <a:p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Упражнения для таза и плечевого пояса для улучшения общего баланса и эффективности движения.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772816"/>
            <a:ext cx="20882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Координация</a:t>
            </a:r>
          </a:p>
          <a:p>
            <a:r>
              <a:rPr lang="ru-RU" dirty="0" smtClean="0">
                <a:latin typeface="Arial Black" pitchFamily="34" charset="0"/>
                <a:cs typeface="Times New Roman" pitchFamily="18" charset="0"/>
              </a:rPr>
              <a:t>Упражнения для таза и плечевого пояса для улучшения общего баланса и эффективности движения.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1772816"/>
            <a:ext cx="2286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Частота и Экономичность</a:t>
            </a:r>
          </a:p>
          <a:p>
            <a:r>
              <a:rPr lang="ru-RU" dirty="0" smtClean="0">
                <a:latin typeface="Arial Black" pitchFamily="34" charset="0"/>
                <a:cs typeface="Times New Roman" pitchFamily="18" charset="0"/>
              </a:rPr>
              <a:t>Использование метронома для работы над ритмом шага, развитие силовой выносливости для экономичности.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30120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Систематическая работа над этими аспектами помогает спортсменам достичь высоких результатов.</a:t>
            </a:r>
            <a:endParaRPr lang="ru-RU"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Shape 1"/>
          <p:cNvSpPr/>
          <p:nvPr/>
        </p:nvSpPr>
        <p:spPr>
          <a:xfrm>
            <a:off x="251520" y="1268760"/>
            <a:ext cx="2194034" cy="396151"/>
          </a:xfrm>
          <a:prstGeom prst="roundRect">
            <a:avLst>
              <a:gd name="adj" fmla="val 48002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9" name="Shape 1"/>
          <p:cNvSpPr/>
          <p:nvPr/>
        </p:nvSpPr>
        <p:spPr>
          <a:xfrm>
            <a:off x="6084168" y="1268760"/>
            <a:ext cx="2194034" cy="396151"/>
          </a:xfrm>
          <a:prstGeom prst="roundRect">
            <a:avLst>
              <a:gd name="adj" fmla="val 48002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sp>
        <p:nvSpPr>
          <p:cNvPr id="10" name="Shape 1"/>
          <p:cNvSpPr/>
          <p:nvPr/>
        </p:nvSpPr>
        <p:spPr>
          <a:xfrm>
            <a:off x="3203848" y="1268760"/>
            <a:ext cx="2194034" cy="396151"/>
          </a:xfrm>
          <a:prstGeom prst="roundRect">
            <a:avLst>
              <a:gd name="adj" fmla="val 480029"/>
            </a:avLst>
          </a:prstGeom>
          <a:solidFill>
            <a:srgbClr val="FFD8CC"/>
          </a:solidFill>
          <a:ln w="7620">
            <a:solidFill>
              <a:srgbClr val="E5BEB2"/>
            </a:solidFill>
            <a:prstDash val="solid"/>
          </a:ln>
        </p:spPr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87624" y="1340768"/>
            <a:ext cx="340162" cy="340162"/>
          </a:xfrm>
          <a:prstGeom prst="rect">
            <a:avLst/>
          </a:prstGeom>
        </p:spPr>
      </p:pic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39952" y="1340768"/>
            <a:ext cx="340162" cy="340162"/>
          </a:xfrm>
          <a:prstGeom prst="rect">
            <a:avLst/>
          </a:prstGeom>
        </p:spPr>
      </p:pic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1340768"/>
            <a:ext cx="340162" cy="3401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556</TotalTime>
  <Words>675</Words>
  <Application>Microsoft Office PowerPoint</Application>
  <PresentationFormat>Экран (4:3)</PresentationFormat>
  <Paragraphs>91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Биомеханика спортивной ходьбы: Ключ к совершенству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Биомеханика спортивной ходьбы: Ключ к совершенству</dc:title>
  <dc:creator>User</dc:creator>
  <cp:lastModifiedBy>User</cp:lastModifiedBy>
  <cp:revision>8</cp:revision>
  <dcterms:created xsi:type="dcterms:W3CDTF">2025-10-05T12:22:16Z</dcterms:created>
  <dcterms:modified xsi:type="dcterms:W3CDTF">2025-11-12T06:35:24Z</dcterms:modified>
</cp:coreProperties>
</file>