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803566" y="329415"/>
            <a:ext cx="94599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liquid with a purple line&#10;&#10;Description automatically generated" id="18" name="Google Shape;18;p2"/>
          <p:cNvPicPr preferRelativeResize="0"/>
          <p:nvPr/>
        </p:nvPicPr>
        <p:blipFill rotWithShape="1">
          <a:blip r:embed="rId2">
            <a:alphaModFix/>
          </a:blip>
          <a:srcRect b="10328" l="0" r="328" t="20677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007" y="1223587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1023" y="4463033"/>
            <a:ext cx="849017" cy="97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type="title"/>
          </p:nvPr>
        </p:nvSpPr>
        <p:spPr>
          <a:xfrm>
            <a:off x="2322576" y="1307592"/>
            <a:ext cx="6830700" cy="44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Narkisim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table">
  <p:cSld name="Title, content, and tab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3950206" y="539496"/>
            <a:ext cx="69585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9408940" y="3205716"/>
            <a:ext cx="809264" cy="9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>
            <a:off x="711203" y="329416"/>
            <a:ext cx="2503200" cy="59790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3950000" y="1965960"/>
            <a:ext cx="6629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0" sz="18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colorful gradient on a black background&#10;&#10;Description automatically generated"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12219" r="0" t="5195"/>
          <a:stretch/>
        </p:blipFill>
        <p:spPr>
          <a:xfrm rot="-7201764">
            <a:off x="-2170669" y="2567587"/>
            <a:ext cx="6620537" cy="4178436"/>
          </a:xfrm>
          <a:custGeom>
            <a:rect b="b" l="l" r="r" t="t"/>
            <a:pathLst>
              <a:path extrusionOk="0" h="4182149" w="6626421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273050" y="2512988"/>
            <a:ext cx="849017" cy="97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">
  <p:cSld name="Table 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804672" y="411480"/>
            <a:ext cx="94641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9408940" y="3205716"/>
            <a:ext cx="809264" cy="9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colorful liquid with a black background&#10;&#10;Description automatically generated with medium confidence" id="121" name="Google Shape;1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3380" y="5552387"/>
            <a:ext cx="3785030" cy="1310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liquid with a purple line&#10;&#10;Description automatically generated with medium confidence" id="122" name="Google Shape;1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 left">
  <p:cSld name="Title and two content lef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6711599" y="329415"/>
            <a:ext cx="35388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 txBox="1"/>
          <p:nvPr>
            <p:ph type="title"/>
          </p:nvPr>
        </p:nvSpPr>
        <p:spPr>
          <a:xfrm>
            <a:off x="576072" y="539496"/>
            <a:ext cx="59619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576072" y="2112264"/>
            <a:ext cx="26184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  <a:defRPr b="0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2" type="body"/>
          </p:nvPr>
        </p:nvSpPr>
        <p:spPr>
          <a:xfrm>
            <a:off x="3538728" y="2112264"/>
            <a:ext cx="26184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colorful liquid with a purple line&#10;&#10;Description automatically generated with medium confidence" id="131" name="Google Shape;131;p13"/>
          <p:cNvPicPr preferRelativeResize="0"/>
          <p:nvPr/>
        </p:nvPicPr>
        <p:blipFill rotWithShape="1">
          <a:blip r:embed="rId2">
            <a:alphaModFix/>
          </a:blip>
          <a:srcRect b="-8061" l="-2385" r="0" t="0"/>
          <a:stretch/>
        </p:blipFill>
        <p:spPr>
          <a:xfrm rot="5400000">
            <a:off x="6813632" y="1479632"/>
            <a:ext cx="3355938" cy="7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9408940" y="3205716"/>
            <a:ext cx="809264" cy="93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803566" y="329415"/>
            <a:ext cx="94599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gradient on a black background&#10;&#10;Description automatically generated" id="135" name="Google Shape;135;p14"/>
          <p:cNvPicPr preferRelativeResize="0"/>
          <p:nvPr/>
        </p:nvPicPr>
        <p:blipFill rotWithShape="1">
          <a:blip r:embed="rId2">
            <a:alphaModFix/>
          </a:blip>
          <a:srcRect b="8198" l="571" r="4117" t="13871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3365" y="1390616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2015" y="4219529"/>
            <a:ext cx="849017" cy="97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/>
          <p:nvPr/>
        </p:nvSpPr>
        <p:spPr>
          <a:xfrm>
            <a:off x="4233672" y="1527048"/>
            <a:ext cx="2606100" cy="260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804672" y="2688336"/>
            <a:ext cx="9464100" cy="24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arkisi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"/>
          <p:cNvSpPr/>
          <p:nvPr>
            <p:ph idx="2" type="pic"/>
          </p:nvPr>
        </p:nvSpPr>
        <p:spPr>
          <a:xfrm>
            <a:off x="4343400" y="1645920"/>
            <a:ext cx="2377500" cy="2377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803566" y="329415"/>
            <a:ext cx="94599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gradient on a black background&#10;&#10;Description automatically generated" id="25" name="Google Shape;25;p3"/>
          <p:cNvPicPr preferRelativeResize="0"/>
          <p:nvPr/>
        </p:nvPicPr>
        <p:blipFill rotWithShape="1">
          <a:blip r:embed="rId2">
            <a:alphaModFix/>
          </a:blip>
          <a:srcRect b="2792" l="-725" r="0" t="-783"/>
          <a:stretch/>
        </p:blipFill>
        <p:spPr>
          <a:xfrm rot="10800000">
            <a:off x="147777" y="0"/>
            <a:ext cx="11843114" cy="65162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27" name="Google Shape;2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0935" y="599843"/>
              <a:ext cx="849017" cy="978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3"/>
          <p:cNvSpPr txBox="1"/>
          <p:nvPr>
            <p:ph type="title"/>
          </p:nvPr>
        </p:nvSpPr>
        <p:spPr>
          <a:xfrm>
            <a:off x="2944368" y="1417320"/>
            <a:ext cx="5367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arkisi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944368" y="3602736"/>
            <a:ext cx="5367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right">
  <p:cSld name="Title and content righ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803567" y="329415"/>
            <a:ext cx="35388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urple and pink gradient on a black background&#10;&#10;Description automatically generated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19400" t="0"/>
          <a:stretch/>
        </p:blipFill>
        <p:spPr>
          <a:xfrm rot="-8998236">
            <a:off x="-1178550" y="-41053"/>
            <a:ext cx="8506817" cy="6476601"/>
          </a:xfrm>
          <a:custGeom>
            <a:rect b="b" l="l" r="r" t="t"/>
            <a:pathLst>
              <a:path extrusionOk="0" h="6482357" w="851437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4" name="Google Shape;34;p4"/>
          <p:cNvSpPr txBox="1"/>
          <p:nvPr>
            <p:ph type="title"/>
          </p:nvPr>
        </p:nvSpPr>
        <p:spPr>
          <a:xfrm>
            <a:off x="722376" y="2194560"/>
            <a:ext cx="3621000" cy="21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arkisi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318155" y="393616"/>
            <a:ext cx="3539700" cy="60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2147" y="1177405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98" y="5028678"/>
            <a:ext cx="849017" cy="97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right 2">
  <p:cSld name="Title and content right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803567" y="329415"/>
            <a:ext cx="35388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gradient on a black background&#10;&#10;Description automatically generated" id="43" name="Google Shape;43;p5"/>
          <p:cNvPicPr preferRelativeResize="0"/>
          <p:nvPr/>
        </p:nvPicPr>
        <p:blipFill rotWithShape="1">
          <a:blip r:embed="rId2">
            <a:alphaModFix/>
          </a:blip>
          <a:srcRect b="0" l="18923" r="0" t="0"/>
          <a:stretch/>
        </p:blipFill>
        <p:spPr>
          <a:xfrm>
            <a:off x="0" y="506925"/>
            <a:ext cx="5699871" cy="573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99873" y="1268006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97112" y="4722376"/>
            <a:ext cx="849017" cy="97803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>
            <p:ph type="title"/>
          </p:nvPr>
        </p:nvSpPr>
        <p:spPr>
          <a:xfrm>
            <a:off x="768096" y="2505456"/>
            <a:ext cx="35754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arkisi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6144767" y="393616"/>
            <a:ext cx="4123800" cy="60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b="0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left">
  <p:cSld name="Title and content lef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6711599" y="329415"/>
            <a:ext cx="35388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urple and blue gradient&#10;&#10;Description automatically generated"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0146" y="430094"/>
            <a:ext cx="6635668" cy="555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996376" y="1390616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522918" y="4778529"/>
            <a:ext cx="849017" cy="9780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>
            <p:ph type="title"/>
          </p:nvPr>
        </p:nvSpPr>
        <p:spPr>
          <a:xfrm>
            <a:off x="6711696" y="1956816"/>
            <a:ext cx="3502200" cy="32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arkisi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83724" y="705888"/>
            <a:ext cx="4123800" cy="57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b="0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803566" y="329415"/>
            <a:ext cx="9459900" cy="61869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urple and pink gradient on a black background&#10;&#10;Description automatically generated" id="63" name="Google Shape;6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405889" y="5226745"/>
            <a:ext cx="849017" cy="97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pink gradient on a black background&#10;&#10;Description automatically generated" id="65" name="Google Shape;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9420682" y="255984"/>
            <a:ext cx="849017" cy="97803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/>
          <p:nvPr/>
        </p:nvSpPr>
        <p:spPr>
          <a:xfrm>
            <a:off x="1161288" y="2121408"/>
            <a:ext cx="2606100" cy="260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>
            <p:ph type="title"/>
          </p:nvPr>
        </p:nvSpPr>
        <p:spPr>
          <a:xfrm>
            <a:off x="4014216" y="1353312"/>
            <a:ext cx="5824800" cy="24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/>
          <p:nvPr>
            <p:ph idx="2" type="pic"/>
          </p:nvPr>
        </p:nvSpPr>
        <p:spPr>
          <a:xfrm>
            <a:off x="1275588" y="2235708"/>
            <a:ext cx="2377500" cy="237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4014216" y="4050792"/>
            <a:ext cx="58248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purple and pink gradient on a black background&#10;&#10;Description automatically generated" id="74" name="Google Shape;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icture">
  <p:cSld name="Large pictur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803565" y="1291472"/>
            <a:ext cx="9537600" cy="5249400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/>
          <p:nvPr>
            <p:ph type="title"/>
          </p:nvPr>
        </p:nvSpPr>
        <p:spPr>
          <a:xfrm>
            <a:off x="804672" y="411480"/>
            <a:ext cx="9464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/>
          <p:nvPr>
            <p:ph idx="2" type="pic"/>
          </p:nvPr>
        </p:nvSpPr>
        <p:spPr>
          <a:xfrm>
            <a:off x="1082498" y="1548481"/>
            <a:ext cx="8982600" cy="47367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urple and pink gradient on a black background&#10;&#10;Description automatically generated" id="79" name="Google Shape;79;p8"/>
          <p:cNvPicPr preferRelativeResize="0"/>
          <p:nvPr/>
        </p:nvPicPr>
        <p:blipFill rotWithShape="1">
          <a:blip r:embed="rId2">
            <a:alphaModFix/>
          </a:blip>
          <a:srcRect b="0" l="-3316" r="0" t="-15154"/>
          <a:stretch/>
        </p:blipFill>
        <p:spPr>
          <a:xfrm flipH="1" rot="10800000">
            <a:off x="7432159" y="-25812"/>
            <a:ext cx="4767411" cy="83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pink gradient on a black background&#10;&#10;Description automatically generated" id="80" name="Google Shape;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gradient shapes with a purple line&#10;&#10;Description automatically generated with medium confidence" id="81" name="Google Shape;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1" y="4753929"/>
            <a:ext cx="5788202" cy="210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380" y="5498683"/>
            <a:ext cx="904681" cy="104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 right">
  <p:cSld name="Title and two content righ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title"/>
          </p:nvPr>
        </p:nvSpPr>
        <p:spPr>
          <a:xfrm>
            <a:off x="3950207" y="539496"/>
            <a:ext cx="60384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3950000" y="2112264"/>
            <a:ext cx="28806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  <a:defRPr b="0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2" type="body"/>
          </p:nvPr>
        </p:nvSpPr>
        <p:spPr>
          <a:xfrm>
            <a:off x="7370065" y="2112264"/>
            <a:ext cx="31182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0" name="Google Shape;9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9408940" y="3205716"/>
            <a:ext cx="809264" cy="9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/>
          <p:nvPr/>
        </p:nvSpPr>
        <p:spPr>
          <a:xfrm>
            <a:off x="711203" y="329416"/>
            <a:ext cx="2503200" cy="59790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liquid with a purple line&#10;&#10;Description automatically generated with medium confidence" id="92" name="Google Shape;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022196" y="2022197"/>
            <a:ext cx="6858000" cy="281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5400000">
            <a:off x="1635889" y="4247231"/>
            <a:ext cx="904681" cy="104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380" y="5498683"/>
            <a:ext cx="904681" cy="10421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/>
          <p:nvPr/>
        </p:nvSpPr>
        <p:spPr>
          <a:xfrm>
            <a:off x="5621925" y="1468626"/>
            <a:ext cx="4641600" cy="50553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803567" y="1460959"/>
            <a:ext cx="4641600" cy="5055300"/>
          </a:xfrm>
          <a:prstGeom prst="rect">
            <a:avLst/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colorful liquid with a purple line&#10;&#10;Description automatically generated with medium confidence" id="98" name="Google Shape;98;p10"/>
          <p:cNvPicPr preferRelativeResize="0"/>
          <p:nvPr/>
        </p:nvPicPr>
        <p:blipFill rotWithShape="1">
          <a:blip r:embed="rId3">
            <a:alphaModFix/>
          </a:blip>
          <a:srcRect b="-8003" l="0" r="0" t="0"/>
          <a:stretch/>
        </p:blipFill>
        <p:spPr>
          <a:xfrm rot="10800000">
            <a:off x="1" y="4603898"/>
            <a:ext cx="6148842" cy="22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>
            <p:ph type="title"/>
          </p:nvPr>
        </p:nvSpPr>
        <p:spPr>
          <a:xfrm>
            <a:off x="804672" y="411480"/>
            <a:ext cx="94641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3600"/>
              <a:buFont typeface="Narkisim"/>
              <a:buNone/>
              <a:defRPr sz="3600">
                <a:solidFill>
                  <a:srgbClr val="00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1115568" y="1883664"/>
            <a:ext cx="40143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sz="1400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2" type="body"/>
          </p:nvPr>
        </p:nvSpPr>
        <p:spPr>
          <a:xfrm>
            <a:off x="5934456" y="1883664"/>
            <a:ext cx="40143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indent="-3048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16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arkisim"/>
              <a:buNone/>
              <a:defRPr b="1" i="0" sz="4000" u="none" cap="none" strike="noStrike">
                <a:solidFill>
                  <a:schemeClr val="lt1"/>
                </a:solidFill>
                <a:latin typeface="Narkisim"/>
                <a:ea typeface="Narkisim"/>
                <a:cs typeface="Narkisim"/>
                <a:sym typeface="Narkis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165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 rot="-5400000">
            <a:off x="10260096" y="3233500"/>
            <a:ext cx="3098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 rot="-5400000">
            <a:off x="11274546" y="5632758"/>
            <a:ext cx="1069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11091672" y="0"/>
            <a:ext cx="0" cy="6845700"/>
          </a:xfrm>
          <a:prstGeom prst="straightConnector1">
            <a:avLst/>
          </a:prstGeom>
          <a:noFill/>
          <a:ln cap="flat" cmpd="sng" w="9525">
            <a:solidFill>
              <a:srgbClr val="00476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1"/>
          <p:cNvSpPr txBox="1"/>
          <p:nvPr>
            <p:ph idx="10" type="dt"/>
          </p:nvPr>
        </p:nvSpPr>
        <p:spPr>
          <a:xfrm rot="-5400000">
            <a:off x="11161146" y="745238"/>
            <a:ext cx="129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2E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gif"/><Relationship Id="rId4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gif"/><Relationship Id="rId4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2322576" y="1307592"/>
            <a:ext cx="6830700" cy="44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5FE"/>
              </a:buClr>
              <a:buSzPts val="4800"/>
              <a:buFont typeface="Narkisim"/>
              <a:buNone/>
            </a:pPr>
            <a:r>
              <a:rPr lang="ru-RU" sz="4800">
                <a:solidFill>
                  <a:srgbClr val="F0F5FE"/>
                </a:solidFill>
              </a:rPr>
              <a:t>ПОЛЬЗА ЗАНЯТИЙ ФИГУРНЫМ КАТАНИЕМ (биомеханический аспект)</a:t>
            </a:r>
            <a:endParaRPr sz="4800">
              <a:solidFill>
                <a:srgbClr val="F0F5F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711190" y="135883"/>
            <a:ext cx="10393800" cy="1544400"/>
          </a:xfrm>
          <a:prstGeom prst="rect">
            <a:avLst/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Увеличение угловой скорости тела при отрыве происходит вследствие увеличения скорости вращения тела в толчке и предшествующих толчку тройках, переступаниях, подталкиваниях. Повышение начальной угловой скорости приводит к увеличению доли поворота тела в опорных условиях — в толчке и приземлении. </a:t>
            </a: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711200" y="2875275"/>
            <a:ext cx="2865000" cy="3982800"/>
          </a:xfrm>
          <a:prstGeom prst="rect">
            <a:avLst/>
          </a:prstGeom>
          <a:solidFill>
            <a:srgbClr val="E3A8EE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Вследствие увеличения начальной угловой скорости и более плотной группировки приобретается максимальная скорость. В прыжках в 3 оборота она достигает 4—4,5. об/с, а в прыжках в 3,5 и 4 оборота — примерно 5 об/с.</a:t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 rot="5400000">
            <a:off x="1590990" y="1835935"/>
            <a:ext cx="640200" cy="883800"/>
          </a:xfrm>
          <a:prstGeom prst="chevron">
            <a:avLst>
              <a:gd fmla="val 50000" name="adj"/>
            </a:avLst>
          </a:prstGeom>
          <a:solidFill>
            <a:srgbClr val="8BD4FF"/>
          </a:solidFill>
          <a:ln cap="flat" cmpd="sng" w="12700">
            <a:solidFill>
              <a:srgbClr val="006A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рыжок в фигурном катании: виды, отличия, как называются, различать ли по  сложности, что отличает перекидной, фото с названиями" id="235" name="Google Shape;2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374" y="2339339"/>
            <a:ext cx="6539865" cy="409831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1" name="Google Shape;241;p25"/>
          <p:cNvSpPr txBox="1"/>
          <p:nvPr>
            <p:ph type="title"/>
          </p:nvPr>
        </p:nvSpPr>
        <p:spPr>
          <a:xfrm>
            <a:off x="1363947" y="610680"/>
            <a:ext cx="94641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ECECEC"/>
                </a:solidFill>
                <a:highlight>
                  <a:srgbClr val="00476E"/>
                </a:highlight>
                <a:latin typeface="Arial"/>
                <a:ea typeface="Arial"/>
                <a:cs typeface="Arial"/>
                <a:sym typeface="Arial"/>
              </a:rPr>
              <a:t>Вывод:</a:t>
            </a:r>
            <a:endParaRPr sz="4000">
              <a:solidFill>
                <a:srgbClr val="ECECEC"/>
              </a:solidFill>
              <a:highlight>
                <a:srgbClr val="00476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1210018" y="1223625"/>
            <a:ext cx="9875400" cy="5534700"/>
          </a:xfrm>
          <a:prstGeom prst="roundRect">
            <a:avLst>
              <a:gd fmla="val 16667" name="adj"/>
            </a:avLst>
          </a:prstGeom>
          <a:solidFill>
            <a:srgbClr val="C5E9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Характер движения ОЦТ тела в безопорном периоде целиком определяется начальными условиями вылета;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Скорость вращения тела фигуриста в полете определяется кинетическим моментом, приобретенным в толчке, и движениями в полете — группировкой и разгруппировкой;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Важное значение имеет момент достижения максимального значения угловой скорости. При стремлении к прыжку с наибольшим числом оборотов максимальная скорость вращения должна быть достигнута возможно раньше.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>
            <a:off x="782320" y="1605280"/>
            <a:ext cx="9469120" cy="772160"/>
          </a:xfrm>
          <a:prstGeom prst="homePlate">
            <a:avLst>
              <a:gd fmla="val 50000" name="adj"/>
            </a:avLst>
          </a:prstGeom>
          <a:solidFill>
            <a:srgbClr val="F8CAF7"/>
          </a:solidFill>
          <a:ln cap="flat" cmpd="sng" w="12700">
            <a:solidFill>
              <a:srgbClr val="5423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Улучшение координационных способностей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797575" y="384150"/>
            <a:ext cx="9438600" cy="1007700"/>
          </a:xfrm>
          <a:prstGeom prst="rect">
            <a:avLst/>
          </a:prstGeom>
          <a:solidFill>
            <a:srgbClr val="83BA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Польза фигурного катания для здоровья: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792480" y="2590800"/>
            <a:ext cx="9469120" cy="772160"/>
          </a:xfrm>
          <a:prstGeom prst="homePlate">
            <a:avLst>
              <a:gd fmla="val 50000" name="adj"/>
            </a:avLst>
          </a:prstGeom>
          <a:solidFill>
            <a:srgbClr val="D8CCF6"/>
          </a:solidFill>
          <a:ln cap="flat" cmpd="sng" w="12700">
            <a:solidFill>
              <a:srgbClr val="5423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Улучшение подвижности и эластичности суставов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802640" y="3576320"/>
            <a:ext cx="9469120" cy="772160"/>
          </a:xfrm>
          <a:prstGeom prst="homePlate">
            <a:avLst>
              <a:gd fmla="val 50000" name="adj"/>
            </a:avLst>
          </a:prstGeom>
          <a:solidFill>
            <a:srgbClr val="B8A2F0"/>
          </a:solidFill>
          <a:ln cap="flat" cmpd="sng" w="12700">
            <a:solidFill>
              <a:srgbClr val="5423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Укрепление мышечного корсета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812800" y="4561840"/>
            <a:ext cx="9469120" cy="772160"/>
          </a:xfrm>
          <a:prstGeom prst="homePlate">
            <a:avLst>
              <a:gd fmla="val 50000" name="adj"/>
            </a:avLst>
          </a:prstGeom>
          <a:solidFill>
            <a:srgbClr val="CCCCFF"/>
          </a:solidFill>
          <a:ln cap="flat" cmpd="sng" w="12700">
            <a:solidFill>
              <a:srgbClr val="5423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Формирование правильной осанки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792480" y="5547360"/>
            <a:ext cx="9469120" cy="772160"/>
          </a:xfrm>
          <a:prstGeom prst="homePlate">
            <a:avLst>
              <a:gd fmla="val 50000" name="adj"/>
            </a:avLst>
          </a:prstGeom>
          <a:solidFill>
            <a:srgbClr val="F1D3F6"/>
          </a:solidFill>
          <a:ln cap="flat" cmpd="sng" w="12700">
            <a:solidFill>
              <a:srgbClr val="5423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Закаливание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802640" y="325120"/>
            <a:ext cx="9784080" cy="1391920"/>
          </a:xfrm>
          <a:prstGeom prst="rect">
            <a:avLst/>
          </a:prstGeom>
          <a:solidFill>
            <a:srgbClr val="C5E9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группы движений фигуриста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(биомеханический аспект)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 rot="5400000">
            <a:off x="2458720" y="1811020"/>
            <a:ext cx="741680" cy="1010920"/>
          </a:xfrm>
          <a:prstGeom prst="chevron">
            <a:avLst>
              <a:gd fmla="val 50000" name="adj"/>
            </a:avLst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 rot="5400000">
            <a:off x="8046720" y="1811020"/>
            <a:ext cx="741680" cy="1010920"/>
          </a:xfrm>
          <a:prstGeom prst="chevron">
            <a:avLst>
              <a:gd fmla="val 50000" name="adj"/>
            </a:avLst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1066800" y="2834640"/>
            <a:ext cx="3525520" cy="1168400"/>
          </a:xfrm>
          <a:prstGeom prst="roundRect">
            <a:avLst>
              <a:gd fmla="val 16667" name="adj"/>
            </a:avLst>
          </a:prstGeom>
          <a:solidFill>
            <a:srgbClr val="8BD4FF"/>
          </a:solidFill>
          <a:ln cap="flat" cmpd="sng" w="12700">
            <a:solidFill>
              <a:srgbClr val="006A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обязательные фигуры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6654800" y="2834640"/>
            <a:ext cx="3525520" cy="1168400"/>
          </a:xfrm>
          <a:prstGeom prst="roundRect">
            <a:avLst>
              <a:gd fmla="val 16667" name="adj"/>
            </a:avLst>
          </a:prstGeom>
          <a:solidFill>
            <a:srgbClr val="8BD4FF"/>
          </a:solidFill>
          <a:ln cap="flat" cmpd="sng" w="12700">
            <a:solidFill>
              <a:srgbClr val="006A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произвольное катание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олная гегемония! Тутберидзе всё-таки повезёт трёх фигуристок на Олимпиаду?"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0" r="4849" t="0"/>
          <a:stretch/>
        </p:blipFill>
        <p:spPr>
          <a:xfrm>
            <a:off x="528955" y="4188460"/>
            <a:ext cx="4571365" cy="24021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Синхронное фигурное катание - 47 фото" id="168" name="Google Shape;168;p17"/>
          <p:cNvPicPr preferRelativeResize="0"/>
          <p:nvPr/>
        </p:nvPicPr>
        <p:blipFill rotWithShape="1">
          <a:blip r:embed="rId4">
            <a:alphaModFix/>
          </a:blip>
          <a:srcRect b="9022" l="0" r="0" t="9765"/>
          <a:stretch/>
        </p:blipFill>
        <p:spPr>
          <a:xfrm>
            <a:off x="6177280" y="4187066"/>
            <a:ext cx="4443094" cy="24049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Рис. 7. Разложение сложного движения тела в полете на поступательное и вращательное" id="174" name="Google Shape;1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560" y="2235200"/>
            <a:ext cx="4988560" cy="334264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75" name="Google Shape;175;p18"/>
          <p:cNvSpPr/>
          <p:nvPr/>
        </p:nvSpPr>
        <p:spPr>
          <a:xfrm>
            <a:off x="797550" y="241875"/>
            <a:ext cx="10292100" cy="1800300"/>
          </a:xfrm>
          <a:prstGeom prst="rect">
            <a:avLst/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Сложное движение тела в полете можно рассматривать как движение поступательное вместе с осью вращения и вращательное вокруг этой оси. Известно, что при поступательном движении все точки тела в определенный момент имеют одинаковые векторы скоростей и ускорений.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802640" y="3403600"/>
            <a:ext cx="4673700" cy="3119100"/>
          </a:xfrm>
          <a:prstGeom prst="rect">
            <a:avLst/>
          </a:prstGeom>
          <a:solidFill>
            <a:srgbClr val="E3A8EE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Следовательно, исследование движения оси вращения можно заменить исследованием движения точки. В качестве такой точки удобно выбрать ОЦТ тела, через который на протяжении всего безопорного периода проходит ось вращения.</a:t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5709920" y="5770880"/>
            <a:ext cx="5069840" cy="762000"/>
          </a:xfrm>
          <a:prstGeom prst="rect">
            <a:avLst/>
          </a:prstGeom>
          <a:solidFill>
            <a:srgbClr val="8BD4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Разложение сложного движения тела в полете на поступательное и вращательное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 rot="5400000">
            <a:off x="2733040" y="2214880"/>
            <a:ext cx="772160" cy="934720"/>
          </a:xfrm>
          <a:prstGeom prst="chevron">
            <a:avLst>
              <a:gd fmla="val 50000" name="adj"/>
            </a:avLst>
          </a:prstGeom>
          <a:solidFill>
            <a:srgbClr val="8BD4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792480" y="335280"/>
            <a:ext cx="10292080" cy="1239520"/>
          </a:xfrm>
          <a:prstGeom prst="rect">
            <a:avLst/>
          </a:prstGeom>
          <a:solidFill>
            <a:srgbClr val="C5E9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Уравнение движения центра тяжести тела, брошенного под углом к горизонту, в проекциях на оси координат х и у без учета сопротивления воздушной среды выглядит следующим образом:</a:t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1788150"/>
            <a:ext cx="3957850" cy="8839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7" name="Google Shape;187;p19"/>
          <p:cNvSpPr/>
          <p:nvPr/>
        </p:nvSpPr>
        <p:spPr>
          <a:xfrm>
            <a:off x="802640" y="2763520"/>
            <a:ext cx="4368800" cy="995680"/>
          </a:xfrm>
          <a:prstGeom prst="rect">
            <a:avLst/>
          </a:prstGeom>
          <a:solidFill>
            <a:srgbClr val="8BD4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α</a:t>
            </a:r>
            <a:r>
              <a:rPr baseline="-25000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угол вылета; V</a:t>
            </a:r>
            <a:r>
              <a:rPr baseline="-25000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начальная скорость вылета;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— ускорение свободного падения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802640" y="3901440"/>
            <a:ext cx="4399280" cy="2712720"/>
          </a:xfrm>
          <a:prstGeom prst="rect">
            <a:avLst/>
          </a:prstGeom>
          <a:solidFill>
            <a:srgbClr val="C1DCFE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Уравнение показывает, что парабола траектории, а следовательно, и максимальная высота и дальность прыжка зависят лишь от начальных параметров движения ОЦТ тела: начальной скорости вылета и угла вылета при постоянном ускорении свободного падения.</a:t>
            </a:r>
            <a:endParaRPr/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065" y="2502700"/>
            <a:ext cx="6715761" cy="196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Рис. 8. Траектория движения центра тяжести тела в полете" id="195" name="Google Shape;1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3799845"/>
            <a:ext cx="4629150" cy="186943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6" name="Google Shape;196;p20"/>
          <p:cNvSpPr/>
          <p:nvPr/>
        </p:nvSpPr>
        <p:spPr>
          <a:xfrm>
            <a:off x="802653" y="5814695"/>
            <a:ext cx="4704000" cy="650100"/>
          </a:xfrm>
          <a:prstGeom prst="rect">
            <a:avLst/>
          </a:prstGeom>
          <a:solidFill>
            <a:srgbClr val="83BA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Траектория движения центра тяжести тела в полете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802640" y="335280"/>
            <a:ext cx="10281920" cy="1676400"/>
          </a:xfrm>
          <a:prstGeom prst="rect">
            <a:avLst/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рисунке приведена траектория движения ОЦТ тела в полете при выполнении прыжка двойной лутц. Как видим, после выполнения стопорящего движения в начале полета горизонтальная составляющая скорости ОЦТ тела равна 4,58 м/с, а возникшая в результате толчка и стопора вертикальная составляющая скорости — 3,21 м/с, что обеспечило подъем – ОЦТ тела в наивысшей точке на 0,525 м.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812800" y="2133600"/>
            <a:ext cx="10271760" cy="1422400"/>
          </a:xfrm>
          <a:prstGeom prst="rect">
            <a:avLst/>
          </a:prstGeom>
          <a:solidFill>
            <a:srgbClr val="E3A8EE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Угол вылета при этом составил 35°. В безопорном периоде, двигаясь с постоянной горизонтальной скоростью, равной 4,58 м/с, фигурист пролетел 2,86 м за 0,626 с. При этом вертикальная составляющая скорости уменьшалась с 3,21 м/с при вылете до нуля в верхней точке полета и затем к моменту приземления вновь достигла 3,21 м/с.</a:t>
            </a:r>
            <a:endParaRPr/>
          </a:p>
        </p:txBody>
      </p:sp>
      <p:pic>
        <p:nvPicPr>
          <p:cNvPr descr="Прыжки с руками вверх: коварное преимущество | МАСТЕРСКАЯ ФИГУРИСТА | Дзен" id="199" name="Google Shape;199;p20"/>
          <p:cNvPicPr preferRelativeResize="0"/>
          <p:nvPr/>
        </p:nvPicPr>
        <p:blipFill rotWithShape="1">
          <a:blip r:embed="rId4">
            <a:alphaModFix/>
          </a:blip>
          <a:srcRect b="5277" l="0" r="0" t="4444"/>
          <a:stretch/>
        </p:blipFill>
        <p:spPr>
          <a:xfrm>
            <a:off x="5892800" y="3752115"/>
            <a:ext cx="4686934" cy="28208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802650" y="396250"/>
            <a:ext cx="9794400" cy="2103000"/>
          </a:xfrm>
          <a:prstGeom prst="homePlate">
            <a:avLst>
              <a:gd fmla="val 50000" name="adj"/>
            </a:avLst>
          </a:prstGeom>
          <a:solidFill>
            <a:srgbClr val="83BA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 толчком фигурист имел горизонтальную скорость 6,45 м/с, а после толчка, в результате стопорящего движения, скорость равнялась 4,58 м/с. Потеря горизонтальной скорости в результате толчка составила 1,87 м/с. Такие же потери происходят и при приземлении. Если в полете горизонтальная скорость тела была равна 4,58 м/с, то после приземления скорость скольжения составила 3,75 м/с. В итоге потеря горизонтальной составляющей при приземлении 0,83-м/с.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flipH="1">
            <a:off x="1493520" y="5293360"/>
            <a:ext cx="9601200" cy="904240"/>
          </a:xfrm>
          <a:prstGeom prst="homePlate">
            <a:avLst>
              <a:gd fmla="val 50000" name="adj"/>
            </a:avLst>
          </a:prstGeom>
          <a:solidFill>
            <a:srgbClr val="8BD4FF"/>
          </a:solidFill>
          <a:ln cap="flat" cmpd="sng" w="12700">
            <a:solidFill>
              <a:srgbClr val="0045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Общие потери горизонтальной составляющей скорости в толчке и приземлении составили 2,7 м/с, т. е. 41,86% величины скорости перед толчком.</a:t>
            </a:r>
            <a:endParaRPr/>
          </a:p>
        </p:txBody>
      </p:sp>
      <p:pic>
        <p:nvPicPr>
          <p:cNvPr descr="Ice-Skating :: Элементы фигурного катания :: Аксель" id="206" name="Google Shape;2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55" y="2844800"/>
            <a:ext cx="9794488" cy="207264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7" name="Google Shape;207;p21"/>
          <p:cNvSpPr txBox="1"/>
          <p:nvPr/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782320" y="325120"/>
            <a:ext cx="6146800" cy="1676400"/>
          </a:xfrm>
          <a:prstGeom prst="rect">
            <a:avLst/>
          </a:prstGeom>
          <a:solidFill>
            <a:srgbClr val="F1D3F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 вращательного движения тела в полете влияет на качество выполнения прыжка. Для анализа вращательного движения тела в полете можно воспользоваться законом сохранения момента количества движения. </a:t>
            </a:r>
            <a:endParaRPr/>
          </a:p>
        </p:txBody>
      </p:sp>
      <p:pic>
        <p:nvPicPr>
          <p:cNvPr descr="Рис. 9. Изменение угловой скорости вращения тела в полете"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630" y="325135"/>
            <a:ext cx="3667760" cy="378968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15" name="Google Shape;215;p22"/>
          <p:cNvSpPr/>
          <p:nvPr/>
        </p:nvSpPr>
        <p:spPr>
          <a:xfrm>
            <a:off x="7071350" y="4553025"/>
            <a:ext cx="3830400" cy="1849800"/>
          </a:xfrm>
          <a:prstGeom prst="roundRect">
            <a:avLst>
              <a:gd fmla="val 16667" name="adj"/>
            </a:avLst>
          </a:prstGeom>
          <a:solidFill>
            <a:srgbClr val="8BD4FF"/>
          </a:solidFill>
          <a:ln cap="flat" cmpd="sng" w="12700">
            <a:solidFill>
              <a:srgbClr val="0047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рисунке дан график изменения угловой скорости в прыжке в 2,5 оборота.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Точки 1, 2, 3 соответствуют группировке, точка 4 — фиксация группировки, точки 5, 6, 7 и 8 — разгруппировке.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731525" y="5065250"/>
            <a:ext cx="6146700" cy="1593600"/>
          </a:xfrm>
          <a:prstGeom prst="roundRect">
            <a:avLst>
              <a:gd fmla="val 16667" name="adj"/>
            </a:avLst>
          </a:prstGeom>
          <a:solidFill>
            <a:srgbClr val="D57DE6"/>
          </a:solidFill>
          <a:ln cap="flat" cmpd="sng" w="12700">
            <a:solidFill>
              <a:srgbClr val="8B1E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 кривой показывает, что наиболее значительный прирост угловой скорости вращения тела происходит в положениях, близких к положению наиболее плотной группировки.</a:t>
            </a:r>
            <a:endParaRPr/>
          </a:p>
        </p:txBody>
      </p:sp>
      <p:pic>
        <p:nvPicPr>
          <p:cNvPr descr="Самый сложный прыжок в фигурном катании — Спортмастер Медиа" id="217" name="Google Shape;217;p22"/>
          <p:cNvPicPr preferRelativeResize="0"/>
          <p:nvPr/>
        </p:nvPicPr>
        <p:blipFill rotWithShape="1">
          <a:blip r:embed="rId4">
            <a:alphaModFix/>
          </a:blip>
          <a:srcRect b="11887" l="14800" r="7778" t="8042"/>
          <a:stretch/>
        </p:blipFill>
        <p:spPr>
          <a:xfrm>
            <a:off x="1107440" y="2153920"/>
            <a:ext cx="5486400" cy="28346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76E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5608320" y="314960"/>
            <a:ext cx="4998720" cy="6187440"/>
          </a:xfrm>
          <a:prstGeom prst="rect">
            <a:avLst/>
          </a:prstGeom>
          <a:solidFill>
            <a:srgbClr val="C5E9FF"/>
          </a:solidFill>
          <a:ln cap="flat" cmpd="sng" w="12700">
            <a:solidFill>
              <a:srgbClr val="006A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Сравнение величины скорости вращения в прыжках говорит о том, что увеличение числа оборотов сопровождается увеличением начальной угловой скорости вращения тела при отрыве. В двойных прыжках она составляет 1—1,5 об/с, в тройных — более 2 об/с.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 rot="-5400000">
            <a:off x="11274552" y="5632704"/>
            <a:ext cx="1069848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802640" y="274320"/>
            <a:ext cx="4653280" cy="3749040"/>
          </a:xfrm>
          <a:prstGeom prst="roundRect">
            <a:avLst>
              <a:gd fmla="val 16667" name="adj"/>
            </a:avLst>
          </a:prstGeom>
          <a:solidFill>
            <a:srgbClr val="C5E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рассмотрении вращательного движения в полете важно определить влияние величины момента количества движения на параметры вращательного движения.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большее количество вращательного движения приобретено фигуристом в толчке, тем при одинаковой плотности группировки больше угловая скорость вращения.</a:t>
            </a:r>
            <a:endParaRPr/>
          </a:p>
        </p:txBody>
      </p:sp>
      <p:pic>
        <p:nvPicPr>
          <p:cNvPr descr="Специальные упражнения и устройства в тренировке прыжков - Биомеханика  движений фигуриста (Мишин А.Н.)" id="225" name="Google Shape;225;p23"/>
          <p:cNvPicPr preferRelativeResize="0"/>
          <p:nvPr/>
        </p:nvPicPr>
        <p:blipFill rotWithShape="1">
          <a:blip r:embed="rId3">
            <a:alphaModFix/>
          </a:blip>
          <a:srcRect b="0" l="0" r="0" t="5218"/>
          <a:stretch/>
        </p:blipFill>
        <p:spPr>
          <a:xfrm>
            <a:off x="6226391" y="599440"/>
            <a:ext cx="3730409" cy="332144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Фигурное катание, элементы: названия, картинки движений, как называются  запрещенные трюки, сальто на льду на коньках, все приемы" id="226" name="Google Shape;226;p23"/>
          <p:cNvPicPr preferRelativeResize="0"/>
          <p:nvPr/>
        </p:nvPicPr>
        <p:blipFill rotWithShape="1">
          <a:blip r:embed="rId4">
            <a:alphaModFix/>
          </a:blip>
          <a:srcRect b="0" l="2083" r="2707" t="0"/>
          <a:stretch/>
        </p:blipFill>
        <p:spPr>
          <a:xfrm>
            <a:off x="905919" y="4173760"/>
            <a:ext cx="4446741" cy="141673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415">
      <a:dk1>
        <a:srgbClr val="3B3B3B"/>
      </a:dk1>
      <a:lt1>
        <a:srgbClr val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