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3"/>
    <p:sldId id="259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442F"/>
    <a:srgbClr val="9B6646"/>
    <a:srgbClr val="B2B2B2"/>
    <a:srgbClr val="202020"/>
    <a:srgbClr val="323232"/>
    <a:srgbClr val="CC3300"/>
    <a:srgbClr val="CC00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7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4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8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5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6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image" Target="../media/image6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24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ое поле 5"/>
          <p:cNvSpPr txBox="1"/>
          <p:nvPr/>
        </p:nvSpPr>
        <p:spPr>
          <a:xfrm>
            <a:off x="1874520" y="2058035"/>
            <a:ext cx="8442960" cy="119888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67442F"/>
                </a:solidFill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</a:rPr>
              <a:t>Интерактивный сказочный задачник</a:t>
            </a:r>
            <a:endParaRPr lang="en-US" altLang="zh-CN" sz="3600" b="1">
              <a:solidFill>
                <a:srgbClr val="67442F"/>
              </a:solidFill>
              <a:latin typeface="Segoe Print" panose="02000600000000000000" charset="0"/>
              <a:ea typeface="SimSun" panose="02010600030101010101" pitchFamily="2" charset="-122"/>
              <a:cs typeface="Segoe Print" panose="02000600000000000000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235075" y="4740275"/>
            <a:ext cx="3985260" cy="1233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>
                <a:solidFill>
                  <a:srgbClr val="9B6646"/>
                </a:solidFill>
                <a:latin typeface="Segoe Print" panose="02000600000000000000" charset="0"/>
                <a:cs typeface="Segoe Print" panose="02000600000000000000" charset="0"/>
              </a:rPr>
              <a:t>Салимова Оксана Антоновна</a:t>
            </a:r>
            <a:endParaRPr lang="ru-RU" altLang="en-US">
              <a:solidFill>
                <a:srgbClr val="9B6646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>
                <a:solidFill>
                  <a:srgbClr val="9B6646"/>
                </a:solidFill>
                <a:latin typeface="Segoe Print" panose="02000600000000000000" charset="0"/>
                <a:cs typeface="Segoe Print" panose="02000600000000000000" charset="0"/>
              </a:rPr>
              <a:t>ИПОб-22-6</a:t>
            </a:r>
            <a:endParaRPr lang="ru-RU" altLang="en-US">
              <a:solidFill>
                <a:srgbClr val="9B6646"/>
              </a:solidFill>
              <a:latin typeface="Segoe Print" panose="02000600000000000000" charset="0"/>
              <a:cs typeface="Segoe Print" panose="02000600000000000000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323850"/>
            <a:ext cx="10515600" cy="1499235"/>
          </a:xfrm>
        </p:spPr>
        <p:txBody>
          <a:bodyPr/>
          <a:p>
            <a:r>
              <a:rPr lang="en-US" altLang="en-US" sz="2000" b="1" u="sng">
                <a:solidFill>
                  <a:srgbClr val="67442F"/>
                </a:solidFill>
                <a:latin typeface="Palatino Linotype" panose="02040502050505030304" charset="0"/>
                <a:cs typeface="Palatino Linotype" panose="02040502050505030304" charset="0"/>
              </a:rPr>
              <a:t>Задание</a:t>
            </a:r>
            <a:r>
              <a:rPr lang="en-US" altLang="ru-RU" sz="2000" b="1" u="sng">
                <a:solidFill>
                  <a:srgbClr val="67442F"/>
                </a:solidFill>
                <a:latin typeface="Palatino Linotype" panose="02040502050505030304" charset="0"/>
                <a:cs typeface="Palatino Linotype" panose="02040502050505030304" charset="0"/>
              </a:rPr>
              <a:t> 2. </a:t>
            </a:r>
            <a:endParaRPr lang="en-US" altLang="ru-RU" sz="2000" b="1" u="sng">
              <a:solidFill>
                <a:srgbClr val="67442F"/>
              </a:solidFill>
              <a:latin typeface="Palatino Linotype" panose="02040502050505030304" charset="0"/>
              <a:cs typeface="Palatino Linotype" panose="02040502050505030304" charset="0"/>
            </a:endParaRPr>
          </a:p>
          <a:p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Когда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братцы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поменялись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делами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,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у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каждого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ничего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не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вышло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.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Вспомни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,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что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с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ними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случилось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и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соедини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линией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героя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с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его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неудачей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.</a:t>
            </a:r>
            <a:endParaRPr lang="en-US" altLang="ru-RU" sz="2000">
              <a:solidFill>
                <a:srgbClr val="9B6646"/>
              </a:solidFill>
              <a:latin typeface="Palatino Linotype" panose="02040502050505030304" charset="0"/>
              <a:cs typeface="Palatino Linotype" panose="0204050205050503030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956435" y="1823085"/>
            <a:ext cx="2444750" cy="848360"/>
          </a:xfrm>
          <a:prstGeom prst="rect">
            <a:avLst/>
          </a:prstGeom>
        </p:spPr>
        <p:txBody>
          <a:bodyPr>
            <a:no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67442F"/>
                </a:solidFill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</a:rPr>
              <a:t>Своротил клюв, </a:t>
            </a:r>
            <a:endParaRPr lang="en-US" altLang="zh-CN" sz="1600" b="1">
              <a:solidFill>
                <a:srgbClr val="67442F"/>
              </a:solidFill>
              <a:latin typeface="Segoe Print" panose="02000600000000000000" charset="0"/>
              <a:ea typeface="SimSun" panose="02010600030101010101" pitchFamily="2" charset="-122"/>
              <a:cs typeface="Segoe Print" panose="02000600000000000000" charset="0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67442F"/>
                </a:solidFill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</a:rPr>
              <a:t>пытаясь расколоть дрова.</a:t>
            </a:r>
            <a:endParaRPr lang="en-US" altLang="zh-CN" sz="1600" b="1">
              <a:solidFill>
                <a:srgbClr val="67442F"/>
              </a:solidFill>
              <a:latin typeface="Segoe Print" panose="02000600000000000000" charset="0"/>
              <a:ea typeface="SimSun" panose="02010600030101010101" pitchFamily="2" charset="-122"/>
              <a:cs typeface="Segoe Print" panose="02000600000000000000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2385060" y="3743960"/>
            <a:ext cx="3171825" cy="3371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67442F"/>
                </a:solidFill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</a:rPr>
              <a:t>Лиса откусила у него бок</a:t>
            </a:r>
            <a:endParaRPr lang="en-US" altLang="zh-CN" sz="1600" b="1">
              <a:solidFill>
                <a:srgbClr val="67442F"/>
              </a:solidFill>
              <a:latin typeface="Segoe Print" panose="02000600000000000000" charset="0"/>
              <a:ea typeface="SimSun" panose="02010600030101010101" pitchFamily="2" charset="-122"/>
              <a:cs typeface="Segoe Print" panose="02000600000000000000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3630295" y="5220970"/>
            <a:ext cx="3096260" cy="91948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67442F"/>
                </a:solidFill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</a:rPr>
              <a:t>Обварился в горшке, </a:t>
            </a:r>
            <a:endParaRPr lang="en-US" altLang="zh-CN" sz="1600" b="1">
              <a:solidFill>
                <a:srgbClr val="67442F"/>
              </a:solidFill>
              <a:latin typeface="Segoe Print" panose="02000600000000000000" charset="0"/>
              <a:ea typeface="SimSun" panose="02010600030101010101" pitchFamily="2" charset="-122"/>
              <a:cs typeface="Segoe Print" panose="02000600000000000000" charset="0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67442F"/>
                </a:solidFill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</a:rPr>
              <a:t>пытаясь сделать щи жирными.</a:t>
            </a:r>
            <a:endParaRPr lang="en-US" altLang="zh-CN" sz="1600" b="1">
              <a:solidFill>
                <a:srgbClr val="67442F"/>
              </a:solidFill>
              <a:latin typeface="Segoe Print" panose="02000600000000000000" charset="0"/>
              <a:ea typeface="SimSun" panose="02010600030101010101" pitchFamily="2" charset="-122"/>
              <a:cs typeface="Segoe Print" panose="02000600000000000000" charset="0"/>
            </a:endParaRPr>
          </a:p>
        </p:txBody>
      </p:sp>
      <p:pic>
        <p:nvPicPr>
          <p:cNvPr id="8" name="Изображение 7" descr="5359660225662749995-Photoroo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530" y="1395730"/>
            <a:ext cx="1937385" cy="1937385"/>
          </a:xfrm>
          <a:prstGeom prst="rect">
            <a:avLst/>
          </a:prstGeom>
        </p:spPr>
      </p:pic>
      <p:pic>
        <p:nvPicPr>
          <p:cNvPr id="9" name="Изображение 8" descr="5359660225662750032-Photoroo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430" y="2309495"/>
            <a:ext cx="2503170" cy="2503170"/>
          </a:xfrm>
          <a:prstGeom prst="rect">
            <a:avLst/>
          </a:prstGeom>
        </p:spPr>
      </p:pic>
      <p:pic>
        <p:nvPicPr>
          <p:cNvPr id="10" name="Изображение 9" descr="Без названия314_20251225015115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875" y="4147820"/>
            <a:ext cx="2304415" cy="2304415"/>
          </a:xfrm>
          <a:prstGeom prst="rect">
            <a:avLst/>
          </a:prstGeom>
        </p:spPr>
      </p:pic>
      <p:pic>
        <p:nvPicPr>
          <p:cNvPr id="13" name="Изображение 12" descr="image-Photoroom (4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515" y="1527810"/>
            <a:ext cx="2012950" cy="2012950"/>
          </a:xfrm>
          <a:prstGeom prst="rect">
            <a:avLst/>
          </a:prstGeom>
        </p:spPr>
      </p:pic>
      <p:pic>
        <p:nvPicPr>
          <p:cNvPr id="15" name="Изображение 14" descr="image-Photoroom (5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780" y="2938145"/>
            <a:ext cx="1624330" cy="1624330"/>
          </a:xfrm>
          <a:prstGeom prst="rect">
            <a:avLst/>
          </a:prstGeom>
        </p:spPr>
      </p:pic>
      <p:pic>
        <p:nvPicPr>
          <p:cNvPr id="16" name="Изображение 15" descr="image-Photoroom (6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2915" y="4829175"/>
            <a:ext cx="2058035" cy="1499870"/>
          </a:xfrm>
          <a:prstGeom prst="rect">
            <a:avLst/>
          </a:prstGeom>
        </p:spPr>
      </p:pic>
      <p:cxnSp>
        <p:nvCxnSpPr>
          <p:cNvPr id="17" name="Криволинейное соединение 16"/>
          <p:cNvCxnSpPr/>
          <p:nvPr/>
        </p:nvCxnSpPr>
        <p:spPr>
          <a:xfrm flipV="1">
            <a:off x="5178425" y="3569970"/>
            <a:ext cx="2078990" cy="1651000"/>
          </a:xfrm>
          <a:prstGeom prst="curvedConnector3">
            <a:avLst>
              <a:gd name="adj1" fmla="val 50031"/>
            </a:avLst>
          </a:prstGeom>
          <a:ln w="31750" cap="rnd">
            <a:solidFill>
              <a:schemeClr val="accent2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Криволинейное соединение 17"/>
          <p:cNvCxnSpPr>
            <a:stCxn id="5" idx="0"/>
          </p:cNvCxnSpPr>
          <p:nvPr/>
        </p:nvCxnSpPr>
        <p:spPr>
          <a:xfrm rot="16200000">
            <a:off x="5819775" y="313055"/>
            <a:ext cx="1581785" cy="5279390"/>
          </a:xfrm>
          <a:prstGeom prst="curvedConnector2">
            <a:avLst/>
          </a:prstGeom>
          <a:ln w="31750" cap="rnd">
            <a:solidFill>
              <a:schemeClr val="accent2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Криволинейное соединение 18"/>
          <p:cNvCxnSpPr>
            <a:stCxn id="4" idx="3"/>
          </p:cNvCxnSpPr>
          <p:nvPr/>
        </p:nvCxnSpPr>
        <p:spPr>
          <a:xfrm>
            <a:off x="4401185" y="2247265"/>
            <a:ext cx="4263390" cy="3372485"/>
          </a:xfrm>
          <a:prstGeom prst="curvedConnector3">
            <a:avLst>
              <a:gd name="adj1" fmla="val 50000"/>
            </a:avLst>
          </a:prstGeom>
          <a:ln w="31750" cap="rnd">
            <a:solidFill>
              <a:schemeClr val="accent2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838200" y="266700"/>
            <a:ext cx="10515600" cy="4351338"/>
          </a:xfrm>
        </p:spPr>
        <p:txBody>
          <a:bodyPr>
            <a:normAutofit fontScale="90000"/>
          </a:bodyPr>
          <a:p>
            <a:r>
              <a:rPr lang="en-US" altLang="en-US" sz="2400" b="1" u="sng">
                <a:solidFill>
                  <a:srgbClr val="67442F"/>
                </a:solidFill>
                <a:latin typeface="Palatino Linotype" panose="02040502050505030304" charset="0"/>
                <a:cs typeface="Palatino Linotype" panose="02040502050505030304" charset="0"/>
              </a:rPr>
              <a:t>Задание</a:t>
            </a:r>
            <a:r>
              <a:rPr lang="en-US" altLang="ru-RU" sz="2400" b="1" u="sng">
                <a:solidFill>
                  <a:srgbClr val="67442F"/>
                </a:solidFill>
                <a:latin typeface="Palatino Linotype" panose="02040502050505030304" charset="0"/>
                <a:cs typeface="Palatino Linotype" panose="02040502050505030304" charset="0"/>
              </a:rPr>
              <a:t> 3. </a:t>
            </a:r>
            <a:endParaRPr lang="en-US" altLang="ru-RU" sz="2400" b="1" u="sng">
              <a:solidFill>
                <a:srgbClr val="67442F"/>
              </a:solidFill>
              <a:latin typeface="Palatino Linotype" panose="02040502050505030304" charset="0"/>
              <a:cs typeface="Palatino Linotype" panose="02040502050505030304" charset="0"/>
            </a:endParaRPr>
          </a:p>
          <a:p>
            <a:r>
              <a:rPr lang="en-US" altLang="ru-RU" sz="2400">
                <a:latin typeface="Palatino Linotype" panose="02040502050505030304" charset="0"/>
                <a:cs typeface="Palatino Linotype" panose="02040502050505030304" charset="0"/>
              </a:rPr>
              <a:t>	</a:t>
            </a:r>
            <a:r>
              <a:rPr lang="en-US" altLang="en-US" sz="24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В</a:t>
            </a:r>
            <a:r>
              <a:rPr lang="en-US" altLang="ru-RU" sz="24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4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конце</a:t>
            </a:r>
            <a:r>
              <a:rPr lang="en-US" altLang="ru-RU" sz="24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4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сказки</a:t>
            </a:r>
            <a:r>
              <a:rPr lang="en-US" altLang="ru-RU" sz="24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4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Блин</a:t>
            </a:r>
            <a:r>
              <a:rPr lang="en-US" altLang="ru-RU" sz="24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4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сказал</a:t>
            </a:r>
            <a:r>
              <a:rPr lang="en-US" altLang="ru-RU" sz="24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4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важные</a:t>
            </a:r>
            <a:r>
              <a:rPr lang="en-US" altLang="ru-RU" sz="24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4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слова</a:t>
            </a:r>
            <a:r>
              <a:rPr lang="en-US" altLang="ru-RU" sz="24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. </a:t>
            </a:r>
            <a:r>
              <a:rPr lang="en-US" altLang="en-US" sz="24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Помоги</a:t>
            </a:r>
            <a:r>
              <a:rPr lang="en-US" altLang="ru-RU" sz="24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4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ему</a:t>
            </a:r>
            <a:r>
              <a:rPr lang="en-US" altLang="ru-RU" sz="24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4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закончить</a:t>
            </a:r>
            <a:r>
              <a:rPr lang="en-US" altLang="ru-RU" sz="24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4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мысль</a:t>
            </a:r>
            <a:r>
              <a:rPr lang="en-US" altLang="ru-RU" sz="24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. </a:t>
            </a:r>
            <a:r>
              <a:rPr lang="en-US" altLang="en-US" sz="24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Выбери</a:t>
            </a:r>
            <a:r>
              <a:rPr lang="en-US" altLang="ru-RU" sz="24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4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подходящие</a:t>
            </a:r>
            <a:r>
              <a:rPr lang="en-US" altLang="ru-RU" sz="24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4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слова</a:t>
            </a:r>
            <a:r>
              <a:rPr lang="en-US" altLang="ru-RU" sz="24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4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из</a:t>
            </a:r>
            <a:r>
              <a:rPr lang="en-US" altLang="ru-RU" sz="24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4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списка</a:t>
            </a:r>
            <a:r>
              <a:rPr lang="en-US" altLang="ru-RU" sz="24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.</a:t>
            </a:r>
            <a:endParaRPr lang="en-US" altLang="ru-RU" sz="2400">
              <a:solidFill>
                <a:srgbClr val="9B6646"/>
              </a:solidFill>
              <a:latin typeface="Palatino Linotype" panose="02040502050505030304" charset="0"/>
              <a:cs typeface="Palatino Linotype" panose="02040502050505030304" charset="0"/>
            </a:endParaRPr>
          </a:p>
          <a:p>
            <a:endParaRPr lang="en-US" altLang="ru-RU" sz="2400">
              <a:latin typeface="Palatino Linotype" panose="02040502050505030304" charset="0"/>
              <a:cs typeface="Palatino Linotype" panose="02040502050505030304" charset="0"/>
            </a:endParaRPr>
          </a:p>
          <a:p>
            <a:r>
              <a:rPr lang="ru-RU" altLang="en-US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«</a:t>
            </a:r>
            <a:r>
              <a:rPr lang="en-US" altLang="en-US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Так</a:t>
            </a:r>
            <a:r>
              <a:rPr lang="en-US" altLang="ru-RU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всегда</a:t>
            </a:r>
            <a:r>
              <a:rPr lang="en-US" altLang="ru-RU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бывает</a:t>
            </a:r>
            <a:r>
              <a:rPr lang="en-US" altLang="ru-RU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, </a:t>
            </a:r>
            <a:r>
              <a:rPr lang="en-US" altLang="en-US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когда</a:t>
            </a:r>
            <a:r>
              <a:rPr lang="en-US" altLang="ru-RU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один</a:t>
            </a:r>
            <a:r>
              <a:rPr lang="en-US" altLang="ru-RU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на</a:t>
            </a:r>
            <a:r>
              <a:rPr lang="en-US" altLang="ru-RU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другого</a:t>
            </a:r>
            <a:r>
              <a:rPr lang="ru-RU" altLang="en-US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_____</a:t>
            </a:r>
            <a:r>
              <a:rPr lang="en-US" altLang="ru-RU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_____</a:t>
            </a:r>
            <a:r>
              <a:rPr lang="ru-RU" altLang="en-US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ru-RU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, </a:t>
            </a:r>
            <a:r>
              <a:rPr lang="en-US" altLang="en-US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своё</a:t>
            </a:r>
            <a:r>
              <a:rPr lang="en-US" altLang="ru-RU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дело</a:t>
            </a:r>
            <a:r>
              <a:rPr lang="en-US" altLang="ru-RU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делать</a:t>
            </a:r>
            <a:r>
              <a:rPr lang="" altLang="en-US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en-US" altLang="ru-RU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_____</a:t>
            </a:r>
            <a:r>
              <a:rPr lang="ru-RU" altLang="en-US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______ </a:t>
            </a:r>
            <a:r>
              <a:rPr lang="en-US" altLang="ru-RU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.</a:t>
            </a:r>
            <a:r>
              <a:rPr lang="ru-RU" altLang="en-US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»</a:t>
            </a:r>
            <a:endParaRPr lang="en-US" altLang="ru-RU" sz="2665">
              <a:solidFill>
                <a:srgbClr val="67442F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endParaRPr lang="en-US" altLang="ru-RU" sz="2665">
              <a:solidFill>
                <a:srgbClr val="67442F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en-US" altLang="en-US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Для</a:t>
            </a:r>
            <a:r>
              <a:rPr lang="en-US" altLang="ru-RU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первого</a:t>
            </a:r>
            <a:r>
              <a:rPr lang="en-US" altLang="ru-RU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 </a:t>
            </a:r>
            <a:r>
              <a:rPr lang="en-US" altLang="en-US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пропуска</a:t>
            </a:r>
            <a:r>
              <a:rPr lang="en-US" altLang="ru-RU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: (</a:t>
            </a:r>
            <a:r>
              <a:rPr lang="ru-RU" altLang="en-US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        </a:t>
            </a:r>
            <a:r>
              <a:rPr lang="" altLang="en-US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en-US" altLang="ru-RU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/</a:t>
            </a:r>
            <a:r>
              <a:rPr lang="" altLang="en-US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en-US" altLang="en-US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смотрит</a:t>
            </a:r>
            <a:r>
              <a:rPr lang="" altLang="en-US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en-US" altLang="ru-RU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/</a:t>
            </a:r>
            <a:r>
              <a:rPr lang="" altLang="en-US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en-US" altLang="en-US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радуется</a:t>
            </a:r>
            <a:r>
              <a:rPr lang="en-US" altLang="ru-RU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)</a:t>
            </a:r>
            <a:endParaRPr lang="en-US" altLang="ru-RU" sz="2665">
              <a:solidFill>
                <a:srgbClr val="67442F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endParaRPr lang="en-US" altLang="ru-RU" sz="2665">
              <a:solidFill>
                <a:srgbClr val="67442F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en-US" altLang="en-US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Для</a:t>
            </a:r>
            <a:r>
              <a:rPr lang="en-US" altLang="ru-RU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второго</a:t>
            </a:r>
            <a:r>
              <a:rPr lang="en-US" altLang="ru-RU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пропуска</a:t>
            </a:r>
            <a:r>
              <a:rPr lang="en-US" altLang="ru-RU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:</a:t>
            </a:r>
            <a:r>
              <a:rPr lang="" altLang="en-US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en-US" altLang="ru-RU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(</a:t>
            </a:r>
            <a:r>
              <a:rPr lang="" altLang="en-US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en-US" altLang="en-US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старается</a:t>
            </a:r>
            <a:r>
              <a:rPr lang="" altLang="en-US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en-US" altLang="ru-RU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/</a:t>
            </a:r>
            <a:r>
              <a:rPr lang="" altLang="en-US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ru-RU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           / </a:t>
            </a:r>
            <a:r>
              <a:rPr lang="en-US" altLang="en-US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умеет</a:t>
            </a:r>
            <a:r>
              <a:rPr lang="en-US" altLang="ru-RU" sz="2665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)</a:t>
            </a:r>
            <a:endParaRPr lang="en-US" altLang="ru-RU" sz="2665">
              <a:solidFill>
                <a:srgbClr val="67442F"/>
              </a:solidFill>
              <a:latin typeface="Segoe Print" panose="02000600000000000000" charset="0"/>
              <a:cs typeface="Segoe Print" panose="02000600000000000000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871085" y="3103245"/>
            <a:ext cx="15436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2400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кивает</a:t>
            </a:r>
            <a:endParaRPr lang="en-US" altLang="en-US" sz="2400">
              <a:solidFill>
                <a:srgbClr val="67442F"/>
              </a:solidFill>
              <a:latin typeface="Segoe Print" panose="02000600000000000000" charset="0"/>
              <a:cs typeface="Segoe Print" panose="02000600000000000000" charset="0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7100570" y="3990340"/>
            <a:ext cx="24403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2400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не</a:t>
            </a:r>
            <a:r>
              <a:rPr lang="en-US" altLang="ru-RU" sz="2400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400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хочет </a:t>
            </a:r>
            <a:endParaRPr lang="en-US" altLang="ru-RU" sz="2400">
              <a:solidFill>
                <a:srgbClr val="67442F"/>
              </a:solidFill>
              <a:latin typeface="Segoe Print" panose="02000600000000000000" charset="0"/>
              <a:cs typeface="Segoe Print" panose="02000600000000000000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1494 0.0247798 L 0.0334468 0.034139 L 0.0406592 0.0465867 L 0.0442653 0.0560394 L 0.0514238 0.0653987 L 0.0577212 0.0732604 L 0.0640184 0.0763489 L 0.0703158 0.08262 L 0.0775281 0.08889 L 0.0838255 0.08889 L 0.091899 0.0935699 L 0.0981962 0.0951609 L 0.103633 0.0966579 L 0.111706 0.0966579 L 0.118918 0.0966579 L 0.125215 0.0951609 L 0.132374 0.091979 L 0.138671 0.08889 L 0.144969 0.084211 L 0.152181 0.079437 L 0.162084 0.0716694 L 0.171073 0.0638076 L 0.178231 0.0575369 L 0.184529 0.0497688 L 0.189965 0.0404098 L 0.196262 0.03573 L 0.20256 0.0262773 L 0.208857 0.015327 L 0.214239 0.00128837 L 0.220537 -0.011253 L 0.225919 -0.0222033 L 0.23044 -0.037833 L 0.233993 -0.0487834 L 0.238514 -0.0597336 L 0.240289 -0.0721813 L 0.24212 -0.0831316 L 0.243035 -0.0925843 L 0.243035 -0.103535 L 0.243035 -0.115983 L 0.243035 -0.125435 L 0.243035 -0.137883 L 0.243035 -0.148833 L 0.243035 -0.158286 L 0.243035 -0.169236 L 0.243035 -0.180093 L 0.243035 -0.189546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5625 0.0387037 L -0.0124479 0.049537 L -0.0124479 0.0603704 L -0.0133334 0.0712037 L -0.0141667 0.082037 L -0.0150521 0.0927775 L -0.0176563 0.10213 L -0.0202604 0.112963 L -0.02375 0.123797 L -0.0298438 0.136112 L -0.0333334 0.145463 L -0.0377084 0.157778 L -0.0446354 0.168612 L -0.0498959 0.179445 L -0.0559896 0.190278 L -0.0620834 0.199538 L -0.0672917 0.210371 L -0.0733854 0.219723 L -0.0794792 0.227408 L -0.0846875 0.23676 L -0.0925 0.242871 L -0.0985938 0.249075 L -0.103855 0.253704 L -0.109948 0.256852 L -0.116875 0.259908 L -0.122969 0.263056 L -0.12823 0.264537 L -0.137761 0.267686 L -0.145625 0.269166 L -0.152552 0.269166 L -0.159532 0.270741 L -0.165625 0.270741 L -0.171719 0.272314 L -0.178698 0.272314 L -0.184792 0.272314 L -0.191719 0.272314 L -0.19698 0.272314 L -0.203907 0.272314 L -0.210886 0.272314 L -0.21698 0.272314 L -0.223959 0.270741 L -0.230052 0.269166 L -0.236146 0.266112 L -0.243073 0.266112 L -0.249167 0.266112 L -0.255261 0.264537 L -0.261355 0.261482 L -0.267448 0.261482 L -0.274428 0.261482 L -0.280521 0.261482 L -0.286615 0.261482 L -0.293542 0.259908 L -0.299636 0.258334 L -0.3075 0.256852 L -0.313594 0.255278 L -0.319688 0.252223 L -0.325782 0.250649 L -0.332709 0.2475 L -0.338802 0.246019 L -0.344063 0.242871 L -0.351875 0.239815 L -0.357969 0.235186 L -0.364063 0.233612 L -0.371875 0.228982 L -0.377969 0.224352 L -0.38323 0.218149 L -0.389323 0.211945 L -0.395417 0.205741 L -0.401511 0.198056 L -0.407605 0.188797 L -0.415417 0.179445 L -0.422396 0.168612 L -0.42849 0.157778 L -0.434584 0.148519 L -0.440625 0.136112 L -0.445886 0.125278 L -0.450209 0.114445 L -0.454584 0.10213 L -0.458073 0.0912965 L -0.459792 0.0804629 L -0.462396 0.0680555 L -0.464167 0.0541667 L -0.466771 0.0448148 L -0.46849 0.0325 L -0.46849 0.0200926 L -0.46849 0.00620372 L -0.46849 -0.0062037 L -0.46849 -0.0186111 L -0.46849 -0.0294445 L -0.467657 -0.0433334 L -0.465886 -0.0572222 L -0.463282 -0.0696296 L -0.461563 -0.080463 L -0.460678 -0.0912963 L -0.459792 -0.10213 L -0.458907 -0.114537 L -0.456303 -0.12537 L -0.453698 -0.136203 L -0.449375 -0.147037 L -0.446719 -0.157871 L -0.442396 -0.168703 L -0.438907 -0.179537 L -0.434584 -0.190277 L -0.431094 -0.199629 L -0.425834 -0.208888 L -0.421511 -0.219722 L -0.415417 -0.230555 L -0.413646 -0.241388 L -0.411928 -0.252223 L -0.411928 -0.263055 L -0.411928 -0.273888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Текстовое поле 3"/>
          <p:cNvSpPr txBox="1"/>
          <p:nvPr/>
        </p:nvSpPr>
        <p:spPr>
          <a:xfrm>
            <a:off x="647700" y="127000"/>
            <a:ext cx="10044430" cy="10553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b="1" u="sng">
                <a:solidFill>
                  <a:srgbClr val="67442F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Задание 4.</a:t>
            </a:r>
            <a:r>
              <a:rPr lang="ru-RU" altLang="en-US">
                <a:solidFill>
                  <a:srgbClr val="67442F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 </a:t>
            </a:r>
            <a:r>
              <a:rPr lang="ru-RU" altLang="en-US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Педагог читает строчки письма и опираясь на знание сказки дети выбирают правильный вариант в скобках.</a:t>
            </a:r>
            <a:br>
              <a:rPr lang="ru-RU" altLang="en-US" sz="2665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</a:br>
            <a:endParaRPr lang="ru-RU" altLang="en-US" sz="2665">
              <a:solidFill>
                <a:srgbClr val="9B6646"/>
              </a:solidFill>
              <a:latin typeface="Palatino Linotype" panose="02040502050505030304" charset="0"/>
              <a:cs typeface="Palatino Linotype" panose="02040502050505030304" charset="0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612515" y="1182053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000" i="1">
                <a:solidFill>
                  <a:srgbClr val="67442F"/>
                </a:solidFill>
                <a:latin typeface="Monotype Corsiva" panose="03010101010201010101" charset="0"/>
                <a:ea typeface="SimSun" panose="02010600030101010101" pitchFamily="2" charset="-122"/>
                <a:cs typeface="Monotype Corsiva" panose="03010101010201010101" charset="0"/>
              </a:rPr>
              <a:t>Здравствуй, Воробей Крылатый!</a:t>
            </a:r>
            <a:endParaRPr lang="en-US" altLang="zh-CN" sz="2000" i="1">
              <a:solidFill>
                <a:srgbClr val="67442F"/>
              </a:solidFill>
              <a:latin typeface="Monotype Corsiva" panose="03010101010201010101" charset="0"/>
              <a:ea typeface="SimSun" panose="02010600030101010101" pitchFamily="2" charset="-122"/>
              <a:cs typeface="Monotype Corsiva" panose="03010101010201010101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2875280" y="1578292"/>
            <a:ext cx="5080000" cy="706755"/>
          </a:xfrm>
          <a:prstGeom prst="rect">
            <a:avLst/>
          </a:prstGeom>
        </p:spPr>
        <p:txBody>
          <a:bodyPr>
            <a:spAutoFit/>
          </a:bodyPr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000" i="1">
                <a:solidFill>
                  <a:srgbClr val="67442F"/>
                </a:solidFill>
                <a:latin typeface="Monotype Corsiva" panose="03010101010201010101" charset="0"/>
                <a:ea typeface="SimSun" panose="02010600030101010101" pitchFamily="2" charset="-122"/>
                <a:cs typeface="Monotype Corsiva" panose="03010101010201010101" charset="0"/>
              </a:rPr>
              <a:t>Мы прочитали твою историю и поняли, что ты хотел как лучше. </a:t>
            </a:r>
            <a:endParaRPr lang="en-US" altLang="zh-CN" sz="2000" i="1">
              <a:solidFill>
                <a:srgbClr val="67442F"/>
              </a:solidFill>
              <a:latin typeface="Monotype Corsiva" panose="03010101010201010101" charset="0"/>
              <a:ea typeface="SimSun" panose="02010600030101010101" pitchFamily="2" charset="-122"/>
              <a:cs typeface="Monotype Corsiva" panose="03010101010201010101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2875280" y="2161540"/>
            <a:ext cx="6299835" cy="101473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000" i="1">
                <a:solidFill>
                  <a:srgbClr val="67442F"/>
                </a:solidFill>
                <a:latin typeface="Monotype Corsiva" panose="03010101010201010101" charset="0"/>
                <a:ea typeface="SimSun" panose="02010600030101010101" pitchFamily="2" charset="-122"/>
                <a:cs typeface="Monotype Corsiva" panose="03010101010201010101" charset="0"/>
              </a:rPr>
              <a:t>Тебе показалось, что твоя работа самая (трудная/неблагодарная), </a:t>
            </a:r>
            <a:endParaRPr lang="en-US" altLang="zh-CN" sz="2000" i="1">
              <a:solidFill>
                <a:srgbClr val="67442F"/>
              </a:solidFill>
              <a:latin typeface="Monotype Corsiva" panose="03010101010201010101" charset="0"/>
              <a:ea typeface="SimSun" panose="02010600030101010101" pitchFamily="2" charset="-122"/>
              <a:cs typeface="Monotype Corsiva" panose="03010101010201010101" charset="0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000" i="1">
                <a:solidFill>
                  <a:srgbClr val="67442F"/>
                </a:solidFill>
                <a:latin typeface="Monotype Corsiva" panose="03010101010201010101" charset="0"/>
                <a:ea typeface="SimSun" panose="02010600030101010101" pitchFamily="2" charset="-122"/>
                <a:cs typeface="Monotype Corsiva" panose="03010101010201010101" charset="0"/>
              </a:rPr>
              <a:t>и ты решил, что это несправедливо.</a:t>
            </a:r>
            <a:endParaRPr lang="en-US" altLang="zh-CN" sz="2000" i="1">
              <a:solidFill>
                <a:srgbClr val="67442F"/>
              </a:solidFill>
              <a:latin typeface="Monotype Corsiva" panose="03010101010201010101" charset="0"/>
              <a:ea typeface="SimSun" panose="02010600030101010101" pitchFamily="2" charset="-122"/>
              <a:cs typeface="Monotype Corsiva" panose="03010101010201010101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2875280" y="3075940"/>
            <a:ext cx="6667500" cy="101473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000" i="1">
                <a:solidFill>
                  <a:srgbClr val="67442F"/>
                </a:solidFill>
                <a:latin typeface="Monotype Corsiva" panose="03010101010201010101" charset="0"/>
                <a:ea typeface="SimSun" panose="02010600030101010101" pitchFamily="2" charset="-122"/>
                <a:cs typeface="Monotype Corsiva" panose="03010101010201010101" charset="0"/>
              </a:rPr>
              <a:t>Но когда вы поменялись, стало ясно, что работа Мышки и Блина — (легче твоей/тоже нелёгкая) и очень важная.</a:t>
            </a:r>
            <a:endParaRPr lang="en-US" altLang="zh-CN" sz="2000" i="1">
              <a:solidFill>
                <a:srgbClr val="67442F"/>
              </a:solidFill>
              <a:latin typeface="Monotype Corsiva" panose="03010101010201010101" charset="0"/>
              <a:ea typeface="SimSun" panose="02010600030101010101" pitchFamily="2" charset="-122"/>
              <a:cs typeface="Monotype Corsiva" panose="03010101010201010101" charset="0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2875280" y="3928745"/>
            <a:ext cx="7092315" cy="39878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000" i="1">
                <a:solidFill>
                  <a:srgbClr val="67442F"/>
                </a:solidFill>
                <a:latin typeface="Monotype Corsiva" panose="03010101010201010101" charset="0"/>
                <a:ea typeface="SimSun" panose="02010600030101010101" pitchFamily="2" charset="-122"/>
                <a:cs typeface="Monotype Corsiva" panose="03010101010201010101" charset="0"/>
              </a:rPr>
              <a:t>Ты молодец, что вовремя всё понял и не стал спорить.</a:t>
            </a:r>
            <a:endParaRPr lang="en-US" altLang="zh-CN" sz="2000" i="1">
              <a:solidFill>
                <a:srgbClr val="67442F"/>
              </a:solidFill>
              <a:latin typeface="Monotype Corsiva" panose="03010101010201010101" charset="0"/>
              <a:ea typeface="SimSun" panose="02010600030101010101" pitchFamily="2" charset="-122"/>
              <a:cs typeface="Monotype Corsiva" panose="03010101010201010101" charset="0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2875280" y="4451350"/>
            <a:ext cx="6081395" cy="16300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000" i="1">
                <a:solidFill>
                  <a:srgbClr val="67442F"/>
                </a:solidFill>
                <a:latin typeface="Monotype Corsiva" panose="03010101010201010101" charset="0"/>
                <a:ea typeface="SimSun" panose="02010600030101010101" pitchFamily="2" charset="-122"/>
                <a:cs typeface="Monotype Corsiva" panose="03010101010201010101" charset="0"/>
              </a:rPr>
              <a:t>Наш совет: (Иногда кажется, что у других всё проще. Но лучшая команда — это когда каждый делает то, что умеет лучше всего, и ценит труд другого.)</a:t>
            </a:r>
            <a:endParaRPr lang="en-US" altLang="zh-CN" sz="2000" i="1">
              <a:solidFill>
                <a:srgbClr val="67442F"/>
              </a:solidFill>
              <a:latin typeface="Monotype Corsiva" panose="03010101010201010101" charset="0"/>
              <a:ea typeface="SimSun" panose="02010600030101010101" pitchFamily="2" charset="-122"/>
              <a:cs typeface="Monotype Corsiva" panose="03010101010201010101" charset="0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000" i="1">
                <a:solidFill>
                  <a:srgbClr val="67442F"/>
                </a:solidFill>
                <a:latin typeface="Monotype Corsiva" panose="03010101010201010101" charset="0"/>
                <a:ea typeface="SimSun" panose="02010600030101010101" pitchFamily="2" charset="-122"/>
                <a:cs typeface="Monotype Corsiva" panose="03010101010201010101" charset="0"/>
              </a:rPr>
              <a:t>Отныне живите дружно и счастливо!</a:t>
            </a:r>
            <a:endParaRPr lang="en-US" altLang="zh-CN" sz="2000" i="1">
              <a:solidFill>
                <a:srgbClr val="67442F"/>
              </a:solidFill>
              <a:latin typeface="Monotype Corsiva" panose="03010101010201010101" charset="0"/>
              <a:ea typeface="SimSun" panose="02010600030101010101" pitchFamily="2" charset="-122"/>
              <a:cs typeface="Monotype Corsiva" panose="03010101010201010101" charset="0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3876675" y="6081078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r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000" i="1">
                <a:solidFill>
                  <a:srgbClr val="67442F"/>
                </a:solidFill>
                <a:latin typeface="Monotype Corsiva" panose="03010101010201010101" charset="0"/>
                <a:ea typeface="SimSun" panose="02010600030101010101" pitchFamily="2" charset="-122"/>
                <a:cs typeface="Monotype Corsiva" panose="03010101010201010101" charset="0"/>
              </a:rPr>
              <a:t>Твой друг, </a:t>
            </a:r>
            <a:r>
              <a:rPr lang="en-US" altLang="zh-CN" sz="2000" b="0" i="1">
                <a:solidFill>
                  <a:srgbClr val="67442F"/>
                </a:solidFill>
                <a:latin typeface="Monotype Corsiva" panose="03010101010201010101" charset="0"/>
                <a:ea typeface="SimSun" panose="02010600030101010101" pitchFamily="2" charset="-122"/>
                <a:cs typeface="Monotype Corsiva" panose="03010101010201010101" charset="0"/>
              </a:rPr>
              <a:t>______(Имя)</a:t>
            </a:r>
            <a:endParaRPr lang="en-US" altLang="zh-CN" sz="2000" b="0" i="1">
              <a:solidFill>
                <a:srgbClr val="67442F"/>
              </a:solidFill>
              <a:latin typeface="Monotype Corsiva" panose="03010101010201010101" charset="0"/>
              <a:ea typeface="SimSun" panose="02010600030101010101" pitchFamily="2" charset="-122"/>
              <a:cs typeface="Monotype Corsiva" panose="03010101010201010101" charset="0"/>
            </a:endParaRPr>
          </a:p>
        </p:txBody>
      </p:sp>
      <p:cxnSp>
        <p:nvCxnSpPr>
          <p:cNvPr id="12" name="Прямое соединение 11"/>
          <p:cNvCxnSpPr/>
          <p:nvPr/>
        </p:nvCxnSpPr>
        <p:spPr>
          <a:xfrm>
            <a:off x="2875280" y="2816860"/>
            <a:ext cx="1086485" cy="0"/>
          </a:xfrm>
          <a:prstGeom prst="line">
            <a:avLst/>
          </a:prstGeom>
          <a:ln w="31750" cap="rnd">
            <a:solidFill>
              <a:schemeClr val="accent6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Прямое соединение 20"/>
          <p:cNvCxnSpPr/>
          <p:nvPr/>
        </p:nvCxnSpPr>
        <p:spPr>
          <a:xfrm flipV="1">
            <a:off x="5154295" y="3749040"/>
            <a:ext cx="1498600" cy="7620"/>
          </a:xfrm>
          <a:prstGeom prst="line">
            <a:avLst/>
          </a:prstGeom>
          <a:ln w="31750" cap="rnd">
            <a:solidFill>
              <a:schemeClr val="accent6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Горизонтальная прокрутка 23"/>
          <p:cNvSpPr/>
          <p:nvPr/>
        </p:nvSpPr>
        <p:spPr>
          <a:xfrm rot="16200000">
            <a:off x="2786380" y="-717550"/>
            <a:ext cx="6292850" cy="9670415"/>
          </a:xfrm>
          <a:prstGeom prst="horizontalScroll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1605" y="107950"/>
            <a:ext cx="8748395" cy="985520"/>
          </a:xfrm>
        </p:spPr>
        <p:txBody>
          <a:bodyPr/>
          <a:p>
            <a:pPr algn="l"/>
            <a:r>
              <a:rPr lang="ru-RU" altLang="en-US" sz="3200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Русская народная сказка «Лиса и Заяц»</a:t>
            </a:r>
            <a:endParaRPr lang="ru-RU" altLang="en-US" sz="3200">
              <a:solidFill>
                <a:srgbClr val="67442F"/>
              </a:solidFill>
              <a:latin typeface="Segoe Print" panose="02000600000000000000" charset="0"/>
              <a:cs typeface="Segoe Print" panose="02000600000000000000" charset="0"/>
            </a:endParaRPr>
          </a:p>
        </p:txBody>
      </p:sp>
      <p:sp>
        <p:nvSpPr>
          <p:cNvPr id="8" name="Замещающее содержимое 7"/>
          <p:cNvSpPr/>
          <p:nvPr>
            <p:ph idx="1"/>
          </p:nvPr>
        </p:nvSpPr>
        <p:spPr>
          <a:xfrm>
            <a:off x="1082675" y="876935"/>
            <a:ext cx="10808335" cy="5300345"/>
          </a:xfrm>
        </p:spPr>
        <p:txBody>
          <a:bodyPr>
            <a:normAutofit fontScale="90000" lnSpcReduction="10000"/>
          </a:bodyPr>
          <a:p>
            <a:pPr algn="r"/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Педагог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читает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краткое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содержание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и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помогает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детям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заполнить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ru-RU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пропуски в тексте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так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, </a:t>
            </a:r>
            <a:endParaRPr lang="en-US" altLang="ru-RU" sz="2000">
              <a:solidFill>
                <a:srgbClr val="9B6646"/>
              </a:solidFill>
              <a:latin typeface="Palatino Linotype" panose="02040502050505030304" charset="0"/>
              <a:cs typeface="Palatino Linotype" panose="02040502050505030304" charset="0"/>
            </a:endParaRPr>
          </a:p>
          <a:p>
            <a:pPr algn="r"/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чтобы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восстановить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правильный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ход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сказки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.</a:t>
            </a:r>
            <a:endParaRPr lang="en-US" altLang="ru-RU" sz="2000">
              <a:solidFill>
                <a:srgbClr val="9B6646"/>
              </a:solidFill>
              <a:latin typeface="Palatino Linotype" panose="02040502050505030304" charset="0"/>
              <a:cs typeface="Palatino Linotype" panose="02040502050505030304" charset="0"/>
            </a:endParaRPr>
          </a:p>
          <a:p>
            <a:r>
              <a:rPr lang="ru-RU" altLang="en-US" sz="2000" b="1" u="sng">
                <a:solidFill>
                  <a:srgbClr val="67442F"/>
                </a:solidFill>
                <a:latin typeface="Palatino Linotype" panose="02040502050505030304" charset="0"/>
                <a:cs typeface="Palatino Linotype" panose="02040502050505030304" charset="0"/>
              </a:rPr>
              <a:t>Задание 1. </a:t>
            </a:r>
            <a:endParaRPr lang="ru-RU" altLang="en-US" sz="2000" b="1" u="sng">
              <a:solidFill>
                <a:srgbClr val="67442F"/>
              </a:solidFill>
              <a:latin typeface="Palatino Linotype" panose="02040502050505030304" charset="0"/>
              <a:cs typeface="Palatino Linotype" panose="02040502050505030304" charset="0"/>
            </a:endParaRPr>
          </a:p>
          <a:p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Жили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-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были</a:t>
            </a:r>
            <a:r>
              <a:rPr lang="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лиса</a:t>
            </a:r>
            <a:r>
              <a:rPr lang="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и</a:t>
            </a:r>
            <a:r>
              <a:rPr lang="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заяц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.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У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лисы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была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избушка</a:t>
            </a:r>
            <a:r>
              <a:rPr lang="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(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___</a:t>
            </a:r>
            <a:r>
              <a:rPr lang="ru-RU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___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___</a:t>
            </a:r>
            <a:r>
              <a:rPr lang="ru-RU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)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,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а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у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зайца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—</a:t>
            </a:r>
            <a:r>
              <a:rPr lang="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(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___</a:t>
            </a:r>
            <a:r>
              <a:rPr lang="ru-RU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__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_</a:t>
            </a:r>
            <a:r>
              <a:rPr lang="ru-RU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_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__</a:t>
            </a:r>
            <a:r>
              <a:rPr lang="ru-RU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)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. </a:t>
            </a:r>
            <a:endParaRPr lang="en-US" altLang="ru-RU" sz="2000" b="1">
              <a:solidFill>
                <a:srgbClr val="67442F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Пришла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весна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,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и</a:t>
            </a:r>
            <a:r>
              <a:rPr lang="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ледяная</a:t>
            </a:r>
            <a:r>
              <a:rPr lang="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избушка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растаяла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.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Лиса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попросилась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к</a:t>
            </a:r>
            <a:r>
              <a:rPr lang="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зайцу</a:t>
            </a:r>
            <a:r>
              <a:rPr lang="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погреться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,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а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потом</a:t>
            </a:r>
            <a:r>
              <a:rPr lang="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выгнала</a:t>
            </a:r>
            <a:r>
              <a:rPr lang="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его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.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Шёл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заяц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по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дороге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и</a:t>
            </a:r>
            <a:r>
              <a:rPr lang="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плакал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.</a:t>
            </a:r>
            <a:endParaRPr lang="en-US" altLang="ru-RU" sz="2000" b="1">
              <a:solidFill>
                <a:srgbClr val="67442F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Ему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встретилась</a:t>
            </a:r>
            <a:r>
              <a:rPr lang="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(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___</a:t>
            </a:r>
            <a:r>
              <a:rPr lang="ru-RU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___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__</a:t>
            </a:r>
            <a:r>
              <a:rPr lang="ru-RU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)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, —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Тяф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,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тяф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,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тяф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!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Что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,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зайчик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,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плачешь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?,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та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захотела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помочь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Зайчику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,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но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испугалась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Лисы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. </a:t>
            </a:r>
            <a:endParaRPr lang="en-US" altLang="ru-RU" sz="2000" b="1">
              <a:solidFill>
                <a:srgbClr val="67442F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Потом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зайцу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хотел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помочь</a:t>
            </a:r>
            <a:r>
              <a:rPr lang="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грозный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косолапый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ru-RU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(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__</a:t>
            </a:r>
            <a:r>
              <a:rPr lang="ru-RU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____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___</a:t>
            </a:r>
            <a:r>
              <a:rPr lang="ru-RU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)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,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но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он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тоже</a:t>
            </a:r>
            <a:r>
              <a:rPr lang="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испугался</a:t>
            </a:r>
            <a:r>
              <a:rPr lang="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лисы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и</a:t>
            </a:r>
            <a:r>
              <a:rPr lang="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убежал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. </a:t>
            </a:r>
            <a:endParaRPr lang="en-US" altLang="ru-RU" sz="2000" b="1">
              <a:solidFill>
                <a:srgbClr val="67442F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После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этого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зайцу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встретился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рогатый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большой</a:t>
            </a:r>
            <a:r>
              <a:rPr lang="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(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_</a:t>
            </a:r>
            <a:r>
              <a:rPr lang="ru-RU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_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__</a:t>
            </a:r>
            <a:r>
              <a:rPr lang="ru-RU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)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,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но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даже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ru-RU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(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_</a:t>
            </a:r>
            <a:r>
              <a:rPr lang="ru-RU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_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__</a:t>
            </a:r>
            <a:r>
              <a:rPr lang="ru-RU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)</a:t>
            </a:r>
            <a:r>
              <a:rPr lang="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испугался</a:t>
            </a:r>
            <a:r>
              <a:rPr lang="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и</a:t>
            </a:r>
            <a:r>
              <a:rPr lang="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убежал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.</a:t>
            </a:r>
            <a:endParaRPr lang="en-US" altLang="ru-RU" sz="2000" b="1">
              <a:solidFill>
                <a:srgbClr val="67442F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Тогда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зайцу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встретился</a:t>
            </a:r>
            <a:r>
              <a:rPr lang="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Петух</a:t>
            </a:r>
            <a:r>
              <a:rPr lang="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с</a:t>
            </a:r>
            <a:r>
              <a:rPr lang="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(_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_</a:t>
            </a:r>
            <a:r>
              <a:rPr lang="ru-RU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___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___</a:t>
            </a:r>
            <a:r>
              <a:rPr lang="ru-RU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)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.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Петух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был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храбрым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. </a:t>
            </a:r>
            <a:endParaRPr lang="en-US" altLang="ru-RU" sz="2000" b="1">
              <a:solidFill>
                <a:srgbClr val="67442F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Он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сказал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лисе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: </a:t>
            </a:r>
            <a:r>
              <a:rPr lang="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«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Иду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на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ногах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,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несу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ru-RU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(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__</a:t>
            </a:r>
            <a:r>
              <a:rPr lang="ru-RU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___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__</a:t>
            </a:r>
            <a:r>
              <a:rPr lang="ru-RU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)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на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плечах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!</a:t>
            </a:r>
            <a:r>
              <a:rPr lang="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Поди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,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лиса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,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вон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!</a:t>
            </a:r>
            <a:r>
              <a:rPr lang="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»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.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Лиса</a:t>
            </a:r>
            <a:r>
              <a:rPr lang="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испугалась</a:t>
            </a:r>
            <a:r>
              <a:rPr lang="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и</a:t>
            </a:r>
            <a:r>
              <a:rPr lang="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убежала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.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И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стали</a:t>
            </a:r>
            <a:r>
              <a:rPr lang="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заяц</a:t>
            </a:r>
            <a:r>
              <a:rPr lang="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и</a:t>
            </a:r>
            <a:r>
              <a:rPr lang="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петух</a:t>
            </a:r>
            <a:r>
              <a:rPr lang="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дружно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жить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в</a:t>
            </a:r>
            <a:r>
              <a:rPr lang="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(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___</a:t>
            </a:r>
            <a:r>
              <a:rPr lang="ru-RU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____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___</a:t>
            </a:r>
            <a:r>
              <a:rPr lang="ru-RU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)</a:t>
            </a:r>
            <a:r>
              <a:rPr lang="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 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избушке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.</a:t>
            </a:r>
            <a:endParaRPr lang="en-US" altLang="ru-RU" sz="2000" b="1">
              <a:solidFill>
                <a:srgbClr val="67442F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endParaRPr lang="en-US" altLang="ru-RU" sz="2000" b="1">
              <a:solidFill>
                <a:srgbClr val="67442F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en-US" altLang="ru-RU" sz="2000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(</a:t>
            </a:r>
            <a:r>
              <a:rPr lang="en-US" altLang="en-US" sz="2000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СОБАКА</a:t>
            </a:r>
            <a:r>
              <a:rPr lang="en-US" altLang="ru-RU" sz="2000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, </a:t>
            </a:r>
            <a:r>
              <a:rPr lang="en-US" altLang="en-US" sz="2000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ЛЕДЯНАЯ</a:t>
            </a:r>
            <a:r>
              <a:rPr lang="en-US" altLang="ru-RU" sz="2000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, </a:t>
            </a:r>
            <a:r>
              <a:rPr lang="en-US" altLang="en-US" sz="2000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КОСА</a:t>
            </a:r>
            <a:r>
              <a:rPr lang="en-US" altLang="ru-RU" sz="2000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, </a:t>
            </a:r>
            <a:r>
              <a:rPr lang="en-US" altLang="en-US" sz="2000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МЕДВЕДЬ</a:t>
            </a:r>
            <a:r>
              <a:rPr lang="en-US" altLang="ru-RU" sz="2000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, </a:t>
            </a:r>
            <a:r>
              <a:rPr lang="en-US" altLang="en-US" sz="2000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ЛУБЯНАЯ</a:t>
            </a:r>
            <a:r>
              <a:rPr lang="en-US" altLang="ru-RU" sz="2000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, </a:t>
            </a:r>
            <a:r>
              <a:rPr lang="en-US" altLang="en-US" sz="2000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БЫК</a:t>
            </a:r>
            <a:r>
              <a:rPr lang="en-US" altLang="ru-RU" sz="2000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,)</a:t>
            </a:r>
            <a:endParaRPr lang="en-US" altLang="ru-RU" sz="2000" b="1">
              <a:solidFill>
                <a:srgbClr val="9B6646"/>
              </a:solidFill>
              <a:latin typeface="Palatino Linotype" panose="02040502050505030304" charset="0"/>
              <a:cs typeface="Palatino Linotype" panose="02040502050505030304" charset="0"/>
            </a:endParaRPr>
          </a:p>
          <a:p>
            <a:endParaRPr lang="en-US" altLang="ru-RU" sz="2000" b="1">
              <a:solidFill>
                <a:srgbClr val="9B6646"/>
              </a:solidFill>
              <a:latin typeface="Palatino Linotype" panose="02040502050505030304" charset="0"/>
              <a:cs typeface="Palatino Linotype" panose="02040502050505030304" charset="0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6703695" y="1913890"/>
            <a:ext cx="1089025" cy="3143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1200" b="1">
                <a:solidFill>
                  <a:srgbClr val="9B6646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ЛЕДЯНАЯ</a:t>
            </a:r>
            <a:endParaRPr lang="en-US" altLang="en-US" sz="1200" b="1">
              <a:solidFill>
                <a:srgbClr val="9B6646"/>
              </a:solidFill>
              <a:latin typeface="Segoe Print" panose="02000600000000000000" charset="0"/>
              <a:cs typeface="Segoe Print" panose="02000600000000000000" charset="0"/>
              <a:sym typeface="+mn-ea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3464560" y="2800985"/>
            <a:ext cx="99504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1200" b="1">
                <a:solidFill>
                  <a:srgbClr val="9B6646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СОБАКА</a:t>
            </a:r>
            <a:endParaRPr lang="ru-RU" altLang="en-US" sz="1200" b="1">
              <a:solidFill>
                <a:srgbClr val="9B6646"/>
              </a:solidFill>
              <a:latin typeface="Segoe Print" panose="02000600000000000000" charset="0"/>
              <a:cs typeface="Segoe Print" panose="02000600000000000000" charset="0"/>
              <a:sym typeface="+mn-ea"/>
            </a:endParaRP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9451975" y="1913890"/>
            <a:ext cx="1063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1200" b="1">
                <a:solidFill>
                  <a:srgbClr val="9B6646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Л</a:t>
            </a:r>
            <a:r>
              <a:rPr lang="ru-RU" altLang="en-US" sz="1200" b="1">
                <a:solidFill>
                  <a:srgbClr val="9B6646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УБЯНАЯ</a:t>
            </a:r>
            <a:endParaRPr lang="ru-RU" altLang="en-US" sz="1200" b="1">
              <a:solidFill>
                <a:srgbClr val="9B6646"/>
              </a:solidFill>
              <a:latin typeface="Segoe Print" panose="02000600000000000000" charset="0"/>
              <a:cs typeface="Segoe Print" panose="02000600000000000000" charset="0"/>
              <a:sym typeface="+mn-ea"/>
            </a:endParaRP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6957695" y="3388995"/>
            <a:ext cx="116840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1200" b="1">
                <a:solidFill>
                  <a:srgbClr val="9B6646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МЕДВЕДЬ</a:t>
            </a:r>
            <a:endParaRPr lang="ru-RU" altLang="en-US" sz="1200" b="1">
              <a:solidFill>
                <a:srgbClr val="9B6646"/>
              </a:solidFill>
              <a:latin typeface="Segoe Print" panose="02000600000000000000" charset="0"/>
              <a:cs typeface="Segoe Print" panose="02000600000000000000" charset="0"/>
              <a:sym typeface="+mn-ea"/>
            </a:endParaRPr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7242810" y="3945890"/>
            <a:ext cx="749300" cy="3098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ru-RU" altLang="en-US" sz="1200" b="1">
                <a:solidFill>
                  <a:srgbClr val="9B6646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БЫК</a:t>
            </a:r>
            <a:endParaRPr lang="ru-RU" altLang="en-US" sz="1200" b="1">
              <a:solidFill>
                <a:srgbClr val="9B6646"/>
              </a:solidFill>
              <a:latin typeface="Segoe Print" panose="02000600000000000000" charset="0"/>
              <a:cs typeface="Segoe Print" panose="02000600000000000000" charset="0"/>
              <a:sym typeface="+mn-ea"/>
            </a:endParaRPr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5395595" y="4474845"/>
            <a:ext cx="981710" cy="2819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ru-RU" altLang="en-US" sz="1200" b="1">
                <a:solidFill>
                  <a:srgbClr val="9B6646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КОСОЙ</a:t>
            </a:r>
            <a:endParaRPr lang="ru-RU" altLang="en-US" sz="1200" b="1">
              <a:solidFill>
                <a:srgbClr val="9B6646"/>
              </a:solidFill>
              <a:latin typeface="Segoe Print" panose="02000600000000000000" charset="0"/>
              <a:cs typeface="Segoe Print" panose="02000600000000000000" charset="0"/>
              <a:sym typeface="+mn-ea"/>
            </a:endParaRPr>
          </a:p>
        </p:txBody>
      </p:sp>
      <p:sp>
        <p:nvSpPr>
          <p:cNvPr id="19" name="Текстовое поле 18"/>
          <p:cNvSpPr txBox="1"/>
          <p:nvPr/>
        </p:nvSpPr>
        <p:spPr>
          <a:xfrm>
            <a:off x="1144905" y="4164965"/>
            <a:ext cx="749300" cy="3098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ru-RU" altLang="en-US" sz="1200" b="1">
                <a:solidFill>
                  <a:srgbClr val="9B6646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БЫК</a:t>
            </a:r>
            <a:endParaRPr lang="ru-RU" altLang="en-US" sz="1200" b="1">
              <a:solidFill>
                <a:srgbClr val="9B6646"/>
              </a:solidFill>
              <a:latin typeface="Segoe Print" panose="02000600000000000000" charset="0"/>
              <a:cs typeface="Segoe Print" panose="02000600000000000000" charset="0"/>
              <a:sym typeface="+mn-ea"/>
            </a:endParaRPr>
          </a:p>
        </p:txBody>
      </p:sp>
      <p:sp>
        <p:nvSpPr>
          <p:cNvPr id="20" name="Текстовое поле 19"/>
          <p:cNvSpPr txBox="1"/>
          <p:nvPr/>
        </p:nvSpPr>
        <p:spPr>
          <a:xfrm>
            <a:off x="5621655" y="4826635"/>
            <a:ext cx="755650" cy="2819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ru-RU" altLang="en-US" sz="1200" b="1">
                <a:solidFill>
                  <a:srgbClr val="9B6646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КОСУ</a:t>
            </a:r>
            <a:endParaRPr lang="ru-RU" altLang="en-US" sz="1200" b="1">
              <a:solidFill>
                <a:srgbClr val="9B6646"/>
              </a:solidFill>
              <a:latin typeface="Segoe Print" panose="02000600000000000000" charset="0"/>
              <a:cs typeface="Segoe Print" panose="02000600000000000000" charset="0"/>
              <a:sym typeface="+mn-ea"/>
            </a:endParaRPr>
          </a:p>
        </p:txBody>
      </p:sp>
      <p:sp>
        <p:nvSpPr>
          <p:cNvPr id="21" name="Текстовое поле 20"/>
          <p:cNvSpPr txBox="1"/>
          <p:nvPr/>
        </p:nvSpPr>
        <p:spPr>
          <a:xfrm>
            <a:off x="9356090" y="5108575"/>
            <a:ext cx="1255395" cy="2819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ru-RU" altLang="en-US" sz="1200" b="1">
                <a:solidFill>
                  <a:srgbClr val="9B6646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ЛУБЯНОЙ</a:t>
            </a:r>
            <a:endParaRPr lang="ru-RU" altLang="en-US" sz="1200" b="1">
              <a:solidFill>
                <a:srgbClr val="9B6646"/>
              </a:solidFill>
              <a:latin typeface="Segoe Print" panose="02000600000000000000" charset="0"/>
              <a:cs typeface="Segoe Print" panose="02000600000000000000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Заголовок 2"/>
          <p:cNvSpPr/>
          <p:nvPr>
            <p:ph type="title"/>
          </p:nvPr>
        </p:nvSpPr>
        <p:spPr>
          <a:xfrm>
            <a:off x="563245" y="0"/>
            <a:ext cx="10515600" cy="1325563"/>
          </a:xfrm>
        </p:spPr>
        <p:txBody>
          <a:bodyPr>
            <a:normAutofit/>
          </a:bodyPr>
          <a:p>
            <a:r>
              <a:rPr lang="ru-RU" altLang="en-US" sz="2000" u="sng">
                <a:solidFill>
                  <a:srgbClr val="67442F"/>
                </a:solidFill>
                <a:latin typeface="Palatino Linotype" panose="02040502050505030304" charset="0"/>
                <a:cs typeface="Palatino Linotype" panose="02040502050505030304" charset="0"/>
              </a:rPr>
              <a:t>Задание 2.</a:t>
            </a:r>
            <a:r>
              <a:rPr lang="ru-RU" altLang="en-US" sz="2000">
                <a:solidFill>
                  <a:srgbClr val="67442F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br>
              <a:rPr lang="ru-RU" altLang="en-US" sz="2000">
                <a:solidFill>
                  <a:srgbClr val="67442F"/>
                </a:solidFill>
                <a:latin typeface="Palatino Linotype" panose="02040502050505030304" charset="0"/>
                <a:cs typeface="Palatino Linotype" panose="02040502050505030304" charset="0"/>
              </a:rPr>
            </a:br>
            <a:r>
              <a:rPr lang="ru-RU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Выбери только тех героев, которые встретились на пути у зайца. Правильный ответ - зелёный цвет, красный - неправильно.</a:t>
            </a:r>
            <a:endParaRPr lang="ru-RU" altLang="en-US" sz="2000">
              <a:solidFill>
                <a:srgbClr val="9B6646"/>
              </a:solidFill>
              <a:latin typeface="Palatino Linotype" panose="02040502050505030304" charset="0"/>
              <a:cs typeface="Palatino Linotype" panose="02040502050505030304" charset="0"/>
            </a:endParaRPr>
          </a:p>
        </p:txBody>
      </p:sp>
      <p:pic>
        <p:nvPicPr>
          <p:cNvPr id="7" name="Изображение 6" descr="image-Photoroom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1012825"/>
            <a:ext cx="9498965" cy="5626100"/>
          </a:xfrm>
          <a:prstGeom prst="rect">
            <a:avLst/>
          </a:prstGeom>
        </p:spPr>
      </p:pic>
      <p:sp>
        <p:nvSpPr>
          <p:cNvPr id="24" name="Текстовое поле 23"/>
          <p:cNvSpPr txBox="1"/>
          <p:nvPr/>
        </p:nvSpPr>
        <p:spPr>
          <a:xfrm>
            <a:off x="1348740" y="4216400"/>
            <a:ext cx="481965" cy="47244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ru-RU" altLang="en-US" sz="2800">
                <a:solidFill>
                  <a:srgbClr val="00B050"/>
                </a:solidFill>
                <a:sym typeface="Wingdings 2" panose="05020102010507070707" charset="0"/>
              </a:rPr>
              <a:t></a:t>
            </a:r>
            <a:endParaRPr lang="ru-RU" altLang="en-US" sz="2800">
              <a:solidFill>
                <a:srgbClr val="00B050"/>
              </a:solidFill>
              <a:sym typeface="Wingdings 2" panose="05020102010507070707" charset="0"/>
            </a:endParaRPr>
          </a:p>
        </p:txBody>
      </p:sp>
      <p:sp>
        <p:nvSpPr>
          <p:cNvPr id="25" name="Текстовое поле 24"/>
          <p:cNvSpPr txBox="1"/>
          <p:nvPr/>
        </p:nvSpPr>
        <p:spPr>
          <a:xfrm>
            <a:off x="4917440" y="1325880"/>
            <a:ext cx="481965" cy="47244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ru-RU" altLang="en-US" sz="2800">
                <a:solidFill>
                  <a:srgbClr val="00B050"/>
                </a:solidFill>
                <a:sym typeface="Wingdings 2" panose="05020102010507070707" charset="0"/>
              </a:rPr>
              <a:t></a:t>
            </a:r>
            <a:endParaRPr lang="ru-RU" altLang="en-US" sz="2800">
              <a:solidFill>
                <a:srgbClr val="00B050"/>
              </a:solidFill>
              <a:sym typeface="Wingdings 2" panose="05020102010507070707" charset="0"/>
            </a:endParaRPr>
          </a:p>
        </p:txBody>
      </p:sp>
      <p:sp>
        <p:nvSpPr>
          <p:cNvPr id="26" name="Текстовое поле 25"/>
          <p:cNvSpPr txBox="1"/>
          <p:nvPr/>
        </p:nvSpPr>
        <p:spPr>
          <a:xfrm>
            <a:off x="10487025" y="3895090"/>
            <a:ext cx="481965" cy="47244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ru-RU" altLang="en-US" sz="2800">
                <a:solidFill>
                  <a:srgbClr val="00B050"/>
                </a:solidFill>
                <a:sym typeface="Wingdings 2" panose="05020102010507070707" charset="0"/>
              </a:rPr>
              <a:t></a:t>
            </a:r>
            <a:endParaRPr lang="ru-RU" altLang="en-US" sz="2800">
              <a:solidFill>
                <a:srgbClr val="00B050"/>
              </a:solidFill>
              <a:sym typeface="Wingdings 2" panose="05020102010507070707" charset="0"/>
            </a:endParaRPr>
          </a:p>
        </p:txBody>
      </p:sp>
      <p:sp>
        <p:nvSpPr>
          <p:cNvPr id="27" name="Текстовое поле 26"/>
          <p:cNvSpPr txBox="1"/>
          <p:nvPr/>
        </p:nvSpPr>
        <p:spPr>
          <a:xfrm>
            <a:off x="5090160" y="4065270"/>
            <a:ext cx="481965" cy="47244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ru-RU" altLang="en-US" sz="2800">
                <a:solidFill>
                  <a:srgbClr val="00B050"/>
                </a:solidFill>
                <a:sym typeface="Wingdings 2" panose="05020102010507070707" charset="0"/>
              </a:rPr>
              <a:t></a:t>
            </a:r>
            <a:endParaRPr lang="ru-RU" altLang="en-US" sz="2800">
              <a:solidFill>
                <a:srgbClr val="00B050"/>
              </a:solidFill>
              <a:sym typeface="Wingdings 2" panose="05020102010507070707" charset="0"/>
            </a:endParaRPr>
          </a:p>
        </p:txBody>
      </p:sp>
      <p:sp>
        <p:nvSpPr>
          <p:cNvPr id="28" name="Текстовое поле 27"/>
          <p:cNvSpPr txBox="1"/>
          <p:nvPr/>
        </p:nvSpPr>
        <p:spPr>
          <a:xfrm>
            <a:off x="8720455" y="1276350"/>
            <a:ext cx="49974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ru-RU" altLang="en-US" sz="2800">
                <a:solidFill>
                  <a:srgbClr val="FF0000"/>
                </a:solidFill>
                <a:sym typeface="Wingdings 2" panose="05020102010507070707" charset="0"/>
              </a:rPr>
              <a:t></a:t>
            </a:r>
            <a:endParaRPr lang="ru-RU" altLang="en-US" sz="2800">
              <a:solidFill>
                <a:srgbClr val="FF0000"/>
              </a:solidFill>
              <a:sym typeface="Wingdings 2" panose="05020102010507070707" charset="0"/>
            </a:endParaRPr>
          </a:p>
        </p:txBody>
      </p:sp>
      <p:sp>
        <p:nvSpPr>
          <p:cNvPr id="29" name="Текстовое поле 28"/>
          <p:cNvSpPr txBox="1"/>
          <p:nvPr/>
        </p:nvSpPr>
        <p:spPr>
          <a:xfrm>
            <a:off x="2522855" y="1276350"/>
            <a:ext cx="49974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ru-RU" altLang="en-US" sz="2800">
                <a:solidFill>
                  <a:srgbClr val="FF0000"/>
                </a:solidFill>
                <a:sym typeface="Wingdings 2" panose="05020102010507070707" charset="0"/>
              </a:rPr>
              <a:t></a:t>
            </a:r>
            <a:endParaRPr lang="ru-RU" altLang="en-US" sz="2800">
              <a:solidFill>
                <a:srgbClr val="FF0000"/>
              </a:solidFill>
              <a:sym typeface="Wingdings 2" panose="05020102010507070707" charset="0"/>
            </a:endParaRPr>
          </a:p>
        </p:txBody>
      </p:sp>
      <p:sp>
        <p:nvSpPr>
          <p:cNvPr id="30" name="Текстовое поле 29"/>
          <p:cNvSpPr txBox="1"/>
          <p:nvPr/>
        </p:nvSpPr>
        <p:spPr>
          <a:xfrm>
            <a:off x="7038340" y="4018915"/>
            <a:ext cx="49974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ru-RU" altLang="en-US" sz="2800">
                <a:solidFill>
                  <a:srgbClr val="FF0000"/>
                </a:solidFill>
                <a:sym typeface="Wingdings 2" panose="05020102010507070707" charset="0"/>
              </a:rPr>
              <a:t></a:t>
            </a:r>
            <a:endParaRPr lang="ru-RU" altLang="en-US" sz="2800">
              <a:solidFill>
                <a:srgbClr val="FF0000"/>
              </a:solidFill>
              <a:sym typeface="Wingdings 2" panose="050201020105070707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25" grpId="0"/>
      <p:bldP spid="25" grpId="1"/>
      <p:bldP spid="28" grpId="0"/>
      <p:bldP spid="28" grpId="1"/>
      <p:bldP spid="24" grpId="0"/>
      <p:bldP spid="24" grpId="1"/>
      <p:bldP spid="27" grpId="0"/>
      <p:bldP spid="27" grpId="1"/>
      <p:bldP spid="30" grpId="0"/>
      <p:bldP spid="30" grpId="1"/>
      <p:bldP spid="26" grpId="0"/>
      <p:bldP spid="2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Заголовок 2"/>
          <p:cNvSpPr/>
          <p:nvPr>
            <p:ph type="title"/>
          </p:nvPr>
        </p:nvSpPr>
        <p:spPr>
          <a:xfrm>
            <a:off x="647700" y="81280"/>
            <a:ext cx="10515600" cy="815340"/>
          </a:xfrm>
        </p:spPr>
        <p:txBody>
          <a:bodyPr>
            <a:normAutofit/>
          </a:bodyPr>
          <a:p>
            <a:pPr algn="l"/>
            <a:r>
              <a:rPr lang="ru-RU" altLang="en-US" sz="2400" u="sng">
                <a:solidFill>
                  <a:srgbClr val="67442F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Задание 3. </a:t>
            </a:r>
            <a:br>
              <a:rPr lang="ru-RU" altLang="en-US" sz="2400">
                <a:solidFill>
                  <a:srgbClr val="67442F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</a:br>
            <a:endParaRPr lang="ru-RU" altLang="en-US" sz="2400"/>
          </a:p>
        </p:txBody>
      </p:sp>
      <p:pic>
        <p:nvPicPr>
          <p:cNvPr id="2" name="Изображение 1" descr="image-Photoroo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525" y="1407160"/>
            <a:ext cx="4478020" cy="5365115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>
            <p:custDataLst>
              <p:tags r:id="rId3"/>
            </p:custDataLst>
          </p:nvPr>
        </p:nvSpPr>
        <p:spPr>
          <a:xfrm>
            <a:off x="3108325" y="4269740"/>
            <a:ext cx="1519555" cy="56197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i="1">
                <a:solidFill>
                  <a:srgbClr val="67442F"/>
                </a:solidFill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</a:rPr>
              <a:t>Добрая</a:t>
            </a:r>
            <a:r>
              <a:rPr lang="en-US" altLang="zh-CN" sz="2400" b="0">
                <a:solidFill>
                  <a:srgbClr val="67442F"/>
                </a:solidFill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</a:rPr>
              <a:t> </a:t>
            </a:r>
            <a:r>
              <a:rPr lang="ru-RU" altLang="en-US" sz="2400" b="0">
                <a:solidFill>
                  <a:srgbClr val="67442F"/>
                </a:solidFill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</a:rPr>
              <a:t> </a:t>
            </a:r>
            <a:endParaRPr lang="ru-RU" altLang="en-US" sz="2400" b="0">
              <a:solidFill>
                <a:srgbClr val="67442F"/>
              </a:solidFill>
              <a:latin typeface="Segoe Print" panose="02000600000000000000" charset="0"/>
              <a:ea typeface="SimSun" panose="02010600030101010101" pitchFamily="2" charset="-122"/>
              <a:cs typeface="Segoe Print" panose="02000600000000000000" charset="0"/>
            </a:endParaRPr>
          </a:p>
        </p:txBody>
      </p:sp>
      <p:sp>
        <p:nvSpPr>
          <p:cNvPr id="11" name="Текстовое поле 10"/>
          <p:cNvSpPr txBox="1"/>
          <p:nvPr>
            <p:custDataLst>
              <p:tags r:id="rId4"/>
            </p:custDataLst>
          </p:nvPr>
        </p:nvSpPr>
        <p:spPr>
          <a:xfrm>
            <a:off x="3105150" y="1692275"/>
            <a:ext cx="17227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67442F"/>
                </a:solidFill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  <a:sym typeface="+mn-ea"/>
              </a:rPr>
              <a:t>Хитрая</a:t>
            </a:r>
            <a:r>
              <a:rPr lang="ru-RU" altLang="en-US" sz="2400" b="1">
                <a:latin typeface="Trebuchet MS" panose="020B0603020202020204" charset="0"/>
                <a:ea typeface="SimSun" panose="02010600030101010101" pitchFamily="2" charset="-122"/>
                <a:cs typeface="Trebuchet MS" panose="020B0603020202020204" charset="0"/>
                <a:sym typeface="+mn-ea"/>
              </a:rPr>
              <a:t> </a:t>
            </a:r>
            <a:endParaRPr lang="ru-RU" altLang="en-US" sz="2400" b="1">
              <a:latin typeface="Trebuchet MS" panose="020B0603020202020204" charset="0"/>
              <a:ea typeface="SimSun" panose="02010600030101010101" pitchFamily="2" charset="-122"/>
              <a:cs typeface="Trebuchet MS" panose="020B0603020202020204" charset="0"/>
              <a:sym typeface="+mn-ea"/>
            </a:endParaRPr>
          </a:p>
        </p:txBody>
      </p:sp>
      <p:sp>
        <p:nvSpPr>
          <p:cNvPr id="12" name="Текстовое поле 11"/>
          <p:cNvSpPr txBox="1"/>
          <p:nvPr>
            <p:custDataLst>
              <p:tags r:id="rId5"/>
            </p:custDataLst>
          </p:nvPr>
        </p:nvSpPr>
        <p:spPr>
          <a:xfrm>
            <a:off x="3105150" y="2551430"/>
            <a:ext cx="18364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67442F"/>
                </a:solidFill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  <a:sym typeface="+mn-ea"/>
              </a:rPr>
              <a:t>Честная</a:t>
            </a:r>
            <a:endParaRPr lang="en-US" altLang="zh-CN" sz="2400" b="1">
              <a:solidFill>
                <a:srgbClr val="67442F"/>
              </a:solidFill>
              <a:latin typeface="Segoe Print" panose="02000600000000000000" charset="0"/>
              <a:ea typeface="SimSun" panose="02010600030101010101" pitchFamily="2" charset="-122"/>
              <a:cs typeface="Segoe Print" panose="02000600000000000000" charset="0"/>
              <a:sym typeface="+mn-ea"/>
            </a:endParaRPr>
          </a:p>
        </p:txBody>
      </p:sp>
      <p:sp>
        <p:nvSpPr>
          <p:cNvPr id="13" name="Текстовое поле 12"/>
          <p:cNvSpPr txBox="1"/>
          <p:nvPr>
            <p:custDataLst>
              <p:tags r:id="rId6"/>
            </p:custDataLst>
          </p:nvPr>
        </p:nvSpPr>
        <p:spPr>
          <a:xfrm>
            <a:off x="3108325" y="3410585"/>
            <a:ext cx="14585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i="1">
                <a:solidFill>
                  <a:srgbClr val="67442F"/>
                </a:solidFill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  <a:sym typeface="+mn-ea"/>
              </a:rPr>
              <a:t>Жадная</a:t>
            </a:r>
            <a:endParaRPr lang="en-US" altLang="zh-CN" sz="2400" b="1" i="1">
              <a:solidFill>
                <a:srgbClr val="67442F"/>
              </a:solidFill>
              <a:latin typeface="Segoe Print" panose="02000600000000000000" charset="0"/>
              <a:ea typeface="SimSun" panose="02010600030101010101" pitchFamily="2" charset="-122"/>
              <a:cs typeface="Segoe Print" panose="02000600000000000000" charset="0"/>
              <a:sym typeface="+mn-ea"/>
            </a:endParaRPr>
          </a:p>
        </p:txBody>
      </p:sp>
      <p:sp>
        <p:nvSpPr>
          <p:cNvPr id="18" name="Овал 17"/>
          <p:cNvSpPr/>
          <p:nvPr>
            <p:custDataLst>
              <p:tags r:id="rId7"/>
            </p:custDataLst>
          </p:nvPr>
        </p:nvSpPr>
        <p:spPr>
          <a:xfrm>
            <a:off x="2432050" y="1692275"/>
            <a:ext cx="519430" cy="528955"/>
          </a:xfrm>
          <a:prstGeom prst="ellipse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9" name="Овал 18"/>
          <p:cNvSpPr/>
          <p:nvPr>
            <p:custDataLst>
              <p:tags r:id="rId8"/>
            </p:custDataLst>
          </p:nvPr>
        </p:nvSpPr>
        <p:spPr>
          <a:xfrm>
            <a:off x="2432050" y="3410585"/>
            <a:ext cx="519430" cy="528955"/>
          </a:xfrm>
          <a:prstGeom prst="ellipse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0" name="Овал 19"/>
          <p:cNvSpPr/>
          <p:nvPr>
            <p:custDataLst>
              <p:tags r:id="rId9"/>
            </p:custDataLst>
          </p:nvPr>
        </p:nvSpPr>
        <p:spPr>
          <a:xfrm>
            <a:off x="2432050" y="2551430"/>
            <a:ext cx="519430" cy="528955"/>
          </a:xfrm>
          <a:prstGeom prst="ellipse">
            <a:avLst/>
          </a:prstGeom>
          <a:solidFill>
            <a:srgbClr val="C0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1" name="Овал 20"/>
          <p:cNvSpPr/>
          <p:nvPr>
            <p:custDataLst>
              <p:tags r:id="rId10"/>
            </p:custDataLst>
          </p:nvPr>
        </p:nvSpPr>
        <p:spPr>
          <a:xfrm>
            <a:off x="2432050" y="4269740"/>
            <a:ext cx="519430" cy="528955"/>
          </a:xfrm>
          <a:prstGeom prst="ellipse">
            <a:avLst/>
          </a:prstGeom>
          <a:solidFill>
            <a:srgbClr val="C0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2" name="Текстовое поле 21"/>
          <p:cNvSpPr txBox="1"/>
          <p:nvPr/>
        </p:nvSpPr>
        <p:spPr>
          <a:xfrm>
            <a:off x="1374775" y="557530"/>
            <a:ext cx="944308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ru-RU" altLang="en-US" sz="2000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Подбери соответсвующие характеристики главным героям. </a:t>
            </a:r>
            <a:r>
              <a:rPr lang="ru-RU" altLang="en-US" sz="2000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Правильный ответ - зелёный цвет, красный - неправильно.</a:t>
            </a:r>
            <a:endParaRPr lang="ru-RU" altLang="en-US" sz="2000">
              <a:solidFill>
                <a:srgbClr val="9B6646"/>
              </a:solidFill>
              <a:latin typeface="Palatino Linotype" panose="02040502050505030304" charset="0"/>
              <a:cs typeface="Palatino Linotype" panose="02040502050505030304" charset="0"/>
            </a:endParaRPr>
          </a:p>
          <a:p>
            <a:pPr algn="l"/>
            <a:endParaRPr lang="ru-RU" altLang="en-US" sz="2000" b="1">
              <a:solidFill>
                <a:srgbClr val="9B6646"/>
              </a:solidFill>
              <a:latin typeface="Palatino Linotype" panose="02040502050505030304" charset="0"/>
              <a:cs typeface="Palatino Linotype" panose="0204050205050503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Заголовок 2"/>
          <p:cNvSpPr/>
          <p:nvPr>
            <p:ph type="title"/>
          </p:nvPr>
        </p:nvSpPr>
        <p:spPr>
          <a:xfrm>
            <a:off x="838200" y="-138430"/>
            <a:ext cx="10515600" cy="1325563"/>
          </a:xfrm>
        </p:spPr>
        <p:txBody>
          <a:bodyPr>
            <a:normAutofit/>
          </a:bodyPr>
          <a:p>
            <a:pPr algn="ctr"/>
            <a:r>
              <a:rPr lang="ru-RU" altLang="en-US" sz="24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Подбери соответсвующие характеристики главным героям.</a:t>
            </a:r>
            <a:br>
              <a:rPr lang="ru-RU" altLang="en-US" sz="24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</a:br>
            <a:r>
              <a:rPr lang="ru-RU" altLang="en-US" sz="24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Правильный ответ - зелёный цвет, красный - неправильно.</a:t>
            </a:r>
            <a:endParaRPr lang="ru-RU" altLang="en-US" sz="2400">
              <a:solidFill>
                <a:srgbClr val="9B6646"/>
              </a:solidFill>
              <a:latin typeface="Palatino Linotype" panose="02040502050505030304" charset="0"/>
              <a:cs typeface="Palatino Linotype" panose="02040502050505030304" charset="0"/>
              <a:sym typeface="+mn-ea"/>
            </a:endParaRPr>
          </a:p>
        </p:txBody>
      </p:sp>
      <p:pic>
        <p:nvPicPr>
          <p:cNvPr id="2" name="Изображение 1" descr="image-Photoroom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925955"/>
            <a:ext cx="4308475" cy="452247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>
            <p:custDataLst>
              <p:tags r:id="rId3"/>
            </p:custDataLst>
          </p:nvPr>
        </p:nvSpPr>
        <p:spPr>
          <a:xfrm>
            <a:off x="7066915" y="4503420"/>
            <a:ext cx="1519555" cy="56197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ru-RU" altLang="en-US" sz="2400" b="1">
                <a:solidFill>
                  <a:srgbClr val="67442F"/>
                </a:solidFill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</a:rPr>
              <a:t>Хитрый</a:t>
            </a:r>
            <a:r>
              <a:rPr lang="ru-RU" altLang="en-US" sz="2400" b="0">
                <a:solidFill>
                  <a:srgbClr val="67442F"/>
                </a:solidFill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</a:rPr>
              <a:t> </a:t>
            </a:r>
            <a:endParaRPr lang="ru-RU" altLang="en-US" sz="2400" b="0">
              <a:solidFill>
                <a:srgbClr val="67442F"/>
              </a:solidFill>
              <a:latin typeface="Segoe Print" panose="02000600000000000000" charset="0"/>
              <a:ea typeface="SimSun" panose="02010600030101010101" pitchFamily="2" charset="-122"/>
              <a:cs typeface="Segoe Print" panose="02000600000000000000" charset="0"/>
            </a:endParaRPr>
          </a:p>
        </p:txBody>
      </p:sp>
      <p:sp>
        <p:nvSpPr>
          <p:cNvPr id="7" name="Текстовое поле 6"/>
          <p:cNvSpPr txBox="1"/>
          <p:nvPr>
            <p:custDataLst>
              <p:tags r:id="rId4"/>
            </p:custDataLst>
          </p:nvPr>
        </p:nvSpPr>
        <p:spPr>
          <a:xfrm>
            <a:off x="7063740" y="1925955"/>
            <a:ext cx="26003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67442F"/>
                </a:solidFill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  <a:sym typeface="+mn-ea"/>
              </a:rPr>
              <a:t>Труливыый</a:t>
            </a:r>
            <a:endParaRPr lang="ru-RU" sz="2400" b="1">
              <a:latin typeface="Trebuchet MS" panose="020B0603020202020204" charset="0"/>
              <a:ea typeface="SimSun" panose="02010600030101010101" pitchFamily="2" charset="-122"/>
              <a:cs typeface="Trebuchet MS" panose="020B0603020202020204" charset="0"/>
              <a:sym typeface="+mn-ea"/>
            </a:endParaRPr>
          </a:p>
        </p:txBody>
      </p:sp>
      <p:sp>
        <p:nvSpPr>
          <p:cNvPr id="8" name="Текстовое поле 7"/>
          <p:cNvSpPr txBox="1"/>
          <p:nvPr>
            <p:custDataLst>
              <p:tags r:id="rId5"/>
            </p:custDataLst>
          </p:nvPr>
        </p:nvSpPr>
        <p:spPr>
          <a:xfrm>
            <a:off x="7063740" y="2785110"/>
            <a:ext cx="18364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2400" b="1">
                <a:solidFill>
                  <a:srgbClr val="67442F"/>
                </a:solidFill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  <a:sym typeface="+mn-ea"/>
              </a:rPr>
              <a:t>Храбрый</a:t>
            </a:r>
            <a:endParaRPr lang="ru-RU" altLang="en-US" sz="2400" b="1">
              <a:solidFill>
                <a:srgbClr val="67442F"/>
              </a:solidFill>
              <a:latin typeface="Segoe Print" panose="02000600000000000000" charset="0"/>
              <a:ea typeface="SimSun" panose="02010600030101010101" pitchFamily="2" charset="-122"/>
              <a:cs typeface="Segoe Print" panose="02000600000000000000" charset="0"/>
              <a:sym typeface="+mn-ea"/>
            </a:endParaRPr>
          </a:p>
        </p:txBody>
      </p:sp>
      <p:sp>
        <p:nvSpPr>
          <p:cNvPr id="9" name="Текстовое поле 8"/>
          <p:cNvSpPr txBox="1"/>
          <p:nvPr>
            <p:custDataLst>
              <p:tags r:id="rId6"/>
            </p:custDataLst>
          </p:nvPr>
        </p:nvSpPr>
        <p:spPr>
          <a:xfrm>
            <a:off x="7066915" y="3644265"/>
            <a:ext cx="24752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ru-RU" altLang="en-US" sz="2400" b="1">
                <a:solidFill>
                  <a:srgbClr val="67442F"/>
                </a:solidFill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  <a:sym typeface="+mn-ea"/>
              </a:rPr>
              <a:t>Беззащитный</a:t>
            </a:r>
            <a:endParaRPr lang="ru-RU" altLang="en-US" sz="2400" b="1">
              <a:solidFill>
                <a:srgbClr val="67442F"/>
              </a:solidFill>
              <a:latin typeface="Segoe Print" panose="02000600000000000000" charset="0"/>
              <a:ea typeface="SimSun" panose="02010600030101010101" pitchFamily="2" charset="-122"/>
              <a:cs typeface="Segoe Print" panose="02000600000000000000" charset="0"/>
              <a:sym typeface="+mn-ea"/>
            </a:endParaRPr>
          </a:p>
        </p:txBody>
      </p:sp>
      <p:sp>
        <p:nvSpPr>
          <p:cNvPr id="10" name="Овал 9"/>
          <p:cNvSpPr/>
          <p:nvPr>
            <p:custDataLst>
              <p:tags r:id="rId7"/>
            </p:custDataLst>
          </p:nvPr>
        </p:nvSpPr>
        <p:spPr>
          <a:xfrm>
            <a:off x="6304915" y="1925955"/>
            <a:ext cx="519430" cy="528955"/>
          </a:xfrm>
          <a:prstGeom prst="ellipse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8" name="Овал 17"/>
          <p:cNvSpPr/>
          <p:nvPr>
            <p:custDataLst>
              <p:tags r:id="rId8"/>
            </p:custDataLst>
          </p:nvPr>
        </p:nvSpPr>
        <p:spPr>
          <a:xfrm>
            <a:off x="6304915" y="3644265"/>
            <a:ext cx="519430" cy="528955"/>
          </a:xfrm>
          <a:prstGeom prst="ellipse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9" name="Овал 18"/>
          <p:cNvSpPr/>
          <p:nvPr>
            <p:custDataLst>
              <p:tags r:id="rId9"/>
            </p:custDataLst>
          </p:nvPr>
        </p:nvSpPr>
        <p:spPr>
          <a:xfrm>
            <a:off x="6304915" y="2785110"/>
            <a:ext cx="519430" cy="528955"/>
          </a:xfrm>
          <a:prstGeom prst="ellipse">
            <a:avLst/>
          </a:prstGeom>
          <a:solidFill>
            <a:srgbClr val="C0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0" name="Овал 19"/>
          <p:cNvSpPr/>
          <p:nvPr>
            <p:custDataLst>
              <p:tags r:id="rId10"/>
            </p:custDataLst>
          </p:nvPr>
        </p:nvSpPr>
        <p:spPr>
          <a:xfrm>
            <a:off x="6304915" y="4503420"/>
            <a:ext cx="519430" cy="528955"/>
          </a:xfrm>
          <a:prstGeom prst="ellipse">
            <a:avLst/>
          </a:prstGeom>
          <a:solidFill>
            <a:srgbClr val="C0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Текстовое поле 6"/>
          <p:cNvSpPr txBox="1"/>
          <p:nvPr/>
        </p:nvSpPr>
        <p:spPr>
          <a:xfrm>
            <a:off x="838200" y="148590"/>
            <a:ext cx="10515600" cy="501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altLang="en-US" sz="2400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Подбери соответсвующие характеристики главным героям</a:t>
            </a:r>
            <a:r>
              <a:rPr lang="ru-RU" altLang="en-US" sz="2665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.</a:t>
            </a:r>
            <a:endParaRPr lang="ru-RU" altLang="en-US" sz="2665">
              <a:solidFill>
                <a:srgbClr val="9B6646"/>
              </a:solidFill>
              <a:latin typeface="Palatino Linotype" panose="02040502050505030304" charset="0"/>
              <a:cs typeface="Palatino Linotype" panose="02040502050505030304" charset="0"/>
              <a:sym typeface="+mn-ea"/>
            </a:endParaRPr>
          </a:p>
        </p:txBody>
      </p:sp>
      <p:pic>
        <p:nvPicPr>
          <p:cNvPr id="8" name="Изображение 7" descr="image-Photoroom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535" y="339725"/>
            <a:ext cx="6811010" cy="6811010"/>
          </a:xfrm>
          <a:prstGeom prst="rect">
            <a:avLst/>
          </a:prstGeom>
        </p:spPr>
      </p:pic>
      <p:sp>
        <p:nvSpPr>
          <p:cNvPr id="9" name="Текстовое поле 8"/>
          <p:cNvSpPr txBox="1"/>
          <p:nvPr>
            <p:custDataLst>
              <p:tags r:id="rId3"/>
            </p:custDataLst>
          </p:nvPr>
        </p:nvSpPr>
        <p:spPr>
          <a:xfrm>
            <a:off x="2847340" y="4269740"/>
            <a:ext cx="2019935" cy="56197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ru-RU" altLang="en-US" sz="2400" b="1">
                <a:solidFill>
                  <a:srgbClr val="67442F"/>
                </a:solidFill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</a:rPr>
              <a:t>Трусливый</a:t>
            </a:r>
            <a:r>
              <a:rPr lang="en-US" altLang="zh-CN" sz="2400" b="0">
                <a:solidFill>
                  <a:srgbClr val="67442F"/>
                </a:solidFill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</a:rPr>
              <a:t> </a:t>
            </a:r>
            <a:r>
              <a:rPr lang="ru-RU" altLang="en-US" sz="2400" b="0">
                <a:solidFill>
                  <a:srgbClr val="67442F"/>
                </a:solidFill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</a:rPr>
              <a:t> </a:t>
            </a:r>
            <a:endParaRPr lang="ru-RU" altLang="en-US" sz="2400" b="0">
              <a:solidFill>
                <a:srgbClr val="67442F"/>
              </a:solidFill>
              <a:latin typeface="Segoe Print" panose="02000600000000000000" charset="0"/>
              <a:ea typeface="SimSun" panose="02010600030101010101" pitchFamily="2" charset="-122"/>
              <a:cs typeface="Segoe Print" panose="02000600000000000000" charset="0"/>
            </a:endParaRPr>
          </a:p>
        </p:txBody>
      </p:sp>
      <p:sp>
        <p:nvSpPr>
          <p:cNvPr id="11" name="Текстовое поле 10"/>
          <p:cNvSpPr txBox="1"/>
          <p:nvPr>
            <p:custDataLst>
              <p:tags r:id="rId4"/>
            </p:custDataLst>
          </p:nvPr>
        </p:nvSpPr>
        <p:spPr>
          <a:xfrm>
            <a:off x="2844165" y="1692275"/>
            <a:ext cx="17227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67442F"/>
                </a:solidFill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  <a:sym typeface="+mn-ea"/>
              </a:rPr>
              <a:t>Х</a:t>
            </a:r>
            <a:r>
              <a:rPr lang="ru-RU" altLang="en-US" sz="2400" b="1">
                <a:solidFill>
                  <a:srgbClr val="67442F"/>
                </a:solidFill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  <a:sym typeface="+mn-ea"/>
              </a:rPr>
              <a:t>рабрый</a:t>
            </a:r>
            <a:r>
              <a:rPr lang="ru-RU" altLang="en-US" sz="2400" b="1">
                <a:latin typeface="Trebuchet MS" panose="020B0603020202020204" charset="0"/>
                <a:ea typeface="SimSun" panose="02010600030101010101" pitchFamily="2" charset="-122"/>
                <a:cs typeface="Trebuchet MS" panose="020B0603020202020204" charset="0"/>
                <a:sym typeface="+mn-ea"/>
              </a:rPr>
              <a:t> </a:t>
            </a:r>
            <a:endParaRPr lang="ru-RU" altLang="en-US" sz="2400" b="1">
              <a:latin typeface="Trebuchet MS" panose="020B0603020202020204" charset="0"/>
              <a:ea typeface="SimSun" panose="02010600030101010101" pitchFamily="2" charset="-122"/>
              <a:cs typeface="Trebuchet MS" panose="020B0603020202020204" charset="0"/>
              <a:sym typeface="+mn-ea"/>
            </a:endParaRPr>
          </a:p>
        </p:txBody>
      </p:sp>
      <p:sp>
        <p:nvSpPr>
          <p:cNvPr id="12" name="Текстовое поле 11"/>
          <p:cNvSpPr txBox="1"/>
          <p:nvPr>
            <p:custDataLst>
              <p:tags r:id="rId5"/>
            </p:custDataLst>
          </p:nvPr>
        </p:nvSpPr>
        <p:spPr>
          <a:xfrm>
            <a:off x="2844165" y="2551430"/>
            <a:ext cx="18364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2400" b="1">
                <a:solidFill>
                  <a:srgbClr val="67442F"/>
                </a:solidFill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  <a:sym typeface="+mn-ea"/>
              </a:rPr>
              <a:t>Добрый</a:t>
            </a:r>
            <a:endParaRPr lang="ru-RU" altLang="en-US" sz="2400" b="1">
              <a:solidFill>
                <a:srgbClr val="67442F"/>
              </a:solidFill>
              <a:latin typeface="Segoe Print" panose="02000600000000000000" charset="0"/>
              <a:ea typeface="SimSun" panose="02010600030101010101" pitchFamily="2" charset="-122"/>
              <a:cs typeface="Segoe Print" panose="02000600000000000000" charset="0"/>
              <a:sym typeface="+mn-ea"/>
            </a:endParaRPr>
          </a:p>
        </p:txBody>
      </p:sp>
      <p:sp>
        <p:nvSpPr>
          <p:cNvPr id="13" name="Текстовое поле 12"/>
          <p:cNvSpPr txBox="1"/>
          <p:nvPr>
            <p:custDataLst>
              <p:tags r:id="rId6"/>
            </p:custDataLst>
          </p:nvPr>
        </p:nvSpPr>
        <p:spPr>
          <a:xfrm>
            <a:off x="2847340" y="3410585"/>
            <a:ext cx="14585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67442F"/>
                </a:solidFill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  <a:sym typeface="+mn-ea"/>
              </a:rPr>
              <a:t>Жадн</a:t>
            </a:r>
            <a:r>
              <a:rPr lang="ru-RU" altLang="en-US" sz="2400" b="1">
                <a:solidFill>
                  <a:srgbClr val="67442F"/>
                </a:solidFill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  <a:sym typeface="+mn-ea"/>
              </a:rPr>
              <a:t>ый</a:t>
            </a:r>
            <a:endParaRPr lang="ru-RU" altLang="en-US" sz="2400" b="1">
              <a:solidFill>
                <a:srgbClr val="67442F"/>
              </a:solidFill>
              <a:latin typeface="Segoe Print" panose="02000600000000000000" charset="0"/>
              <a:ea typeface="SimSun" panose="02010600030101010101" pitchFamily="2" charset="-122"/>
              <a:cs typeface="Segoe Print" panose="02000600000000000000" charset="0"/>
              <a:sym typeface="+mn-ea"/>
            </a:endParaRPr>
          </a:p>
        </p:txBody>
      </p:sp>
      <p:sp>
        <p:nvSpPr>
          <p:cNvPr id="14" name="Овал 13"/>
          <p:cNvSpPr/>
          <p:nvPr>
            <p:custDataLst>
              <p:tags r:id="rId7"/>
            </p:custDataLst>
          </p:nvPr>
        </p:nvSpPr>
        <p:spPr>
          <a:xfrm>
            <a:off x="2085340" y="1692275"/>
            <a:ext cx="519430" cy="528955"/>
          </a:xfrm>
          <a:prstGeom prst="ellipse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0" name="Овал 9"/>
          <p:cNvSpPr/>
          <p:nvPr>
            <p:custDataLst>
              <p:tags r:id="rId8"/>
            </p:custDataLst>
          </p:nvPr>
        </p:nvSpPr>
        <p:spPr>
          <a:xfrm>
            <a:off x="2085340" y="2551430"/>
            <a:ext cx="519430" cy="528955"/>
          </a:xfrm>
          <a:prstGeom prst="ellipse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8" name="Овал 17"/>
          <p:cNvSpPr/>
          <p:nvPr>
            <p:custDataLst>
              <p:tags r:id="rId9"/>
            </p:custDataLst>
          </p:nvPr>
        </p:nvSpPr>
        <p:spPr>
          <a:xfrm>
            <a:off x="2085340" y="3373120"/>
            <a:ext cx="519430" cy="528955"/>
          </a:xfrm>
          <a:prstGeom prst="ellipse">
            <a:avLst/>
          </a:prstGeom>
          <a:solidFill>
            <a:srgbClr val="C0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9" name="Овал 18"/>
          <p:cNvSpPr/>
          <p:nvPr>
            <p:custDataLst>
              <p:tags r:id="rId10"/>
            </p:custDataLst>
          </p:nvPr>
        </p:nvSpPr>
        <p:spPr>
          <a:xfrm>
            <a:off x="2085340" y="4194810"/>
            <a:ext cx="519430" cy="528955"/>
          </a:xfrm>
          <a:prstGeom prst="ellipse">
            <a:avLst/>
          </a:prstGeom>
          <a:solidFill>
            <a:srgbClr val="C0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animBg="1"/>
      <p:bldP spid="10" grpId="0" bldLvl="0" animBg="1"/>
      <p:bldP spid="10" grpId="1" animBg="1"/>
      <p:bldP spid="18" grpId="0" bldLvl="0" animBg="1"/>
      <p:bldP spid="18" grpId="1" animBg="1"/>
      <p:bldP spid="19" grpId="0" bldLvl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Заголовок 2"/>
          <p:cNvSpPr/>
          <p:nvPr>
            <p:ph type="title"/>
          </p:nvPr>
        </p:nvSpPr>
        <p:spPr/>
        <p:txBody>
          <a:bodyPr>
            <a:normAutofit/>
          </a:bodyPr>
          <a:p>
            <a:r>
              <a:rPr lang="ru-RU" altLang="en-US" sz="1800" u="sng">
                <a:solidFill>
                  <a:srgbClr val="67442F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Задание 4.</a:t>
            </a:r>
            <a:r>
              <a:rPr lang="ru-RU" altLang="en-US" sz="1800">
                <a:solidFill>
                  <a:srgbClr val="67442F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 </a:t>
            </a:r>
            <a:r>
              <a:rPr lang="ru-RU" altLang="en-US" sz="18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Педагог читает строчки письма и опираясь на знание сказки дети выбирают правильный вариант в скобках.</a:t>
            </a:r>
            <a:br>
              <a:rPr lang="ru-RU" altLang="en-US" sz="2665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</a:br>
            <a:endParaRPr lang="ru-RU" altLang="en-US" sz="2665">
              <a:solidFill>
                <a:srgbClr val="9B6646"/>
              </a:solidFill>
              <a:latin typeface="Palatino Linotype" panose="02040502050505030304" charset="0"/>
              <a:cs typeface="Palatino Linotype" panose="02040502050505030304" charset="0"/>
              <a:sym typeface="+mn-ea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3365500" y="1357313"/>
            <a:ext cx="5080000" cy="460375"/>
          </a:xfrm>
          <a:prstGeom prst="rect">
            <a:avLst/>
          </a:prstGeom>
        </p:spPr>
        <p:txBody>
          <a:bodyPr>
            <a:spAutoFit/>
          </a:bodyPr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0" i="1">
                <a:solidFill>
                  <a:srgbClr val="67442F"/>
                </a:solidFill>
                <a:latin typeface="Monotype Corsiva" panose="03010101010201010101" charset="0"/>
                <a:ea typeface="SimSun" panose="02010600030101010101" pitchFamily="2" charset="-122"/>
                <a:cs typeface="Monotype Corsiva" panose="03010101010201010101" charset="0"/>
              </a:rPr>
              <a:t>Здравствуй, Лисичка-сестричка!</a:t>
            </a:r>
            <a:endParaRPr lang="en-US" altLang="zh-CN" sz="2400" b="0" i="1">
              <a:solidFill>
                <a:srgbClr val="67442F"/>
              </a:solidFill>
              <a:latin typeface="Monotype Corsiva" panose="03010101010201010101" charset="0"/>
              <a:ea typeface="SimSun" panose="02010600030101010101" pitchFamily="2" charset="-122"/>
              <a:cs typeface="Monotype Corsiva" panose="03010101010201010101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001010" y="175641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67442F"/>
                </a:solidFill>
                <a:latin typeface="Monotype Corsiva" panose="03010101010201010101" charset="0"/>
                <a:ea typeface="SimSun" panose="02010600030101010101" pitchFamily="2" charset="-122"/>
                <a:cs typeface="Monotype Corsiva" panose="03010101010201010101" charset="0"/>
                <a:sym typeface="+mn-ea"/>
              </a:rPr>
              <a:t>Мы прочитали твою историю и поняли, </a:t>
            </a:r>
            <a:endParaRPr lang="en-US" altLang="zh-CN" sz="2400" i="1">
              <a:solidFill>
                <a:srgbClr val="67442F"/>
              </a:solidFill>
              <a:latin typeface="Monotype Corsiva" panose="03010101010201010101" charset="0"/>
              <a:ea typeface="SimSun" panose="02010600030101010101" pitchFamily="2" charset="-122"/>
              <a:cs typeface="Monotype Corsiva" panose="03010101010201010101" charset="0"/>
              <a:sym typeface="+mn-ea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3195955" y="215519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400" i="1">
                <a:solidFill>
                  <a:srgbClr val="67442F"/>
                </a:solidFill>
                <a:latin typeface="Monotype Corsiva" panose="03010101010201010101" charset="0"/>
                <a:ea typeface="SimSun" panose="02010600030101010101" pitchFamily="2" charset="-122"/>
                <a:cs typeface="Monotype Corsiva" panose="03010101010201010101" charset="0"/>
                <a:sym typeface="+mn-ea"/>
              </a:rPr>
              <a:t>что ты поступила с Зайцем очень (Хорошо/Плохо).</a:t>
            </a:r>
            <a:endParaRPr lang="en-US" altLang="zh-CN" sz="2400" i="1">
              <a:solidFill>
                <a:srgbClr val="67442F"/>
              </a:solidFill>
              <a:latin typeface="Monotype Corsiva" panose="03010101010201010101" charset="0"/>
              <a:ea typeface="SimSun" panose="02010600030101010101" pitchFamily="2" charset="-122"/>
              <a:cs typeface="Monotype Corsiva" panose="03010101010201010101" charset="0"/>
              <a:sym typeface="+mn-ea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915160" y="2553970"/>
            <a:ext cx="7572375" cy="40386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0" i="1">
                <a:solidFill>
                  <a:srgbClr val="67442F"/>
                </a:solidFill>
                <a:latin typeface="Monotype Corsiva" panose="03010101010201010101" charset="0"/>
                <a:ea typeface="SimSun" panose="02010600030101010101" pitchFamily="2" charset="-122"/>
                <a:cs typeface="Monotype Corsiva" panose="03010101010201010101" charset="0"/>
              </a:rPr>
              <a:t>Заяц (пустил тебя погреться/выгнал тебя из дома), </a:t>
            </a:r>
            <a:r>
              <a:rPr lang="en-US" altLang="zh-CN" sz="2400" i="1">
                <a:solidFill>
                  <a:srgbClr val="67442F"/>
                </a:solidFill>
                <a:latin typeface="Monotype Corsiva" panose="03010101010201010101" charset="0"/>
                <a:ea typeface="SimSun" panose="02010600030101010101" pitchFamily="2" charset="-122"/>
                <a:cs typeface="Monotype Corsiva" panose="03010101010201010101" charset="0"/>
                <a:sym typeface="+mn-ea"/>
              </a:rPr>
              <a:t>а ты его обманула.</a:t>
            </a:r>
            <a:endParaRPr lang="en-US" altLang="zh-CN" sz="2400" b="0" i="1">
              <a:solidFill>
                <a:srgbClr val="67442F"/>
              </a:solidFill>
              <a:latin typeface="Monotype Corsiva" panose="03010101010201010101" charset="0"/>
              <a:ea typeface="SimSun" panose="02010600030101010101" pitchFamily="2" charset="-122"/>
              <a:cs typeface="Monotype Corsiva" panose="03010101010201010101" charset="0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en-US" altLang="zh-CN" sz="2400" b="0" i="1">
              <a:solidFill>
                <a:srgbClr val="67442F"/>
              </a:solidFill>
              <a:latin typeface="Monotype Corsiva" panose="03010101010201010101" charset="0"/>
              <a:ea typeface="SimSun" panose="02010600030101010101" pitchFamily="2" charset="-122"/>
              <a:cs typeface="Monotype Corsiva" panose="03010101010201010101" charset="0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0" i="1">
                <a:solidFill>
                  <a:srgbClr val="67442F"/>
                </a:solidFill>
                <a:latin typeface="Monotype Corsiva" panose="03010101010201010101" charset="0"/>
                <a:ea typeface="SimSun" panose="02010600030101010101" pitchFamily="2" charset="-122"/>
                <a:cs typeface="Monotype Corsiva" panose="03010101010201010101" charset="0"/>
              </a:rPr>
              <a:t> </a:t>
            </a:r>
            <a:endParaRPr lang="en-US" altLang="zh-CN" sz="2400" b="0" i="1">
              <a:solidFill>
                <a:srgbClr val="67442F"/>
              </a:solidFill>
              <a:latin typeface="Monotype Corsiva" panose="03010101010201010101" charset="0"/>
              <a:ea typeface="SimSun" panose="02010600030101010101" pitchFamily="2" charset="-122"/>
              <a:cs typeface="Monotype Corsiva" panose="03010101010201010101" charset="0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en-US" altLang="zh-CN" sz="2400" b="0" i="1">
              <a:solidFill>
                <a:srgbClr val="67442F"/>
              </a:solidFill>
              <a:latin typeface="Monotype Corsiva" panose="03010101010201010101" charset="0"/>
              <a:ea typeface="SimSun" panose="02010600030101010101" pitchFamily="2" charset="-122"/>
              <a:cs typeface="Monotype Corsiva" panose="03010101010201010101" charset="0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en-US" altLang="zh-CN" sz="2400" b="0" i="1">
              <a:solidFill>
                <a:srgbClr val="67442F"/>
              </a:solidFill>
              <a:latin typeface="Monotype Corsiva" panose="03010101010201010101" charset="0"/>
              <a:ea typeface="SimSun" panose="02010600030101010101" pitchFamily="2" charset="-122"/>
              <a:cs typeface="Monotype Corsiva" panose="03010101010201010101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3048000" y="2826385"/>
            <a:ext cx="5706110" cy="4984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l"/>
            <a:endParaRPr lang="en-US" altLang="zh-CN" sz="2400" i="1">
              <a:solidFill>
                <a:srgbClr val="67442F"/>
              </a:solidFill>
              <a:latin typeface="Monotype Corsiva" panose="03010101010201010101" charset="0"/>
              <a:ea typeface="SimSun" panose="02010600030101010101" pitchFamily="2" charset="-122"/>
              <a:cs typeface="Monotype Corsiva" panose="03010101010201010101" charset="0"/>
              <a:sym typeface="+mn-ea"/>
            </a:endParaRPr>
          </a:p>
          <a:p>
            <a:pPr indent="457200" algn="l"/>
            <a:r>
              <a:rPr lang="en-US" altLang="zh-CN" sz="2400" i="1">
                <a:solidFill>
                  <a:srgbClr val="67442F"/>
                </a:solidFill>
                <a:latin typeface="Monotype Corsiva" panose="03010101010201010101" charset="0"/>
                <a:ea typeface="SimSun" panose="02010600030101010101" pitchFamily="2" charset="-122"/>
                <a:cs typeface="Monotype Corsiva" panose="03010101010201010101" charset="0"/>
                <a:sym typeface="+mn-ea"/>
              </a:rPr>
              <a:t>Обманывать - (неправильно/очень хорошо).</a:t>
            </a:r>
            <a:endParaRPr lang="en-US" altLang="zh-CN" sz="2400" i="1">
              <a:solidFill>
                <a:srgbClr val="67442F"/>
              </a:solidFill>
              <a:latin typeface="Monotype Corsiva" panose="03010101010201010101" charset="0"/>
              <a:ea typeface="SimSun" panose="02010600030101010101" pitchFamily="2" charset="-122"/>
              <a:cs typeface="Monotype Corsiva" panose="03010101010201010101" charset="0"/>
              <a:sym typeface="+mn-ea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3001010" y="3758565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67442F"/>
                </a:solidFill>
                <a:latin typeface="Monotype Corsiva" panose="03010101010201010101" charset="0"/>
                <a:ea typeface="SimSun" panose="02010600030101010101" pitchFamily="2" charset="-122"/>
                <a:cs typeface="Monotype Corsiva" panose="03010101010201010101" charset="0"/>
                <a:sym typeface="+mn-ea"/>
              </a:rPr>
              <a:t>Вот тебе добрый совет: </a:t>
            </a:r>
            <a:endParaRPr lang="en-US" altLang="zh-CN" sz="2400" i="1">
              <a:solidFill>
                <a:srgbClr val="67442F"/>
              </a:solidFill>
              <a:latin typeface="Monotype Corsiva" panose="03010101010201010101" charset="0"/>
              <a:ea typeface="SimSun" panose="02010600030101010101" pitchFamily="2" charset="-122"/>
              <a:cs typeface="Monotype Corsiva" panose="03010101010201010101" charset="0"/>
              <a:sym typeface="+mn-ea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3001010" y="4125595"/>
            <a:ext cx="6861175" cy="21380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67442F"/>
                </a:solidFill>
                <a:latin typeface="Monotype Corsiva" panose="03010101010201010101" charset="0"/>
                <a:ea typeface="SimSun" panose="02010600030101010101" pitchFamily="2" charset="-122"/>
                <a:cs typeface="Monotype Corsiva" panose="03010101010201010101" charset="0"/>
                <a:sym typeface="+mn-ea"/>
              </a:rPr>
              <a:t>Нужно было поблагодарить Зайца за помощь и жить с ним дружно,</a:t>
            </a:r>
            <a:r>
              <a:rPr lang="ru-RU" altLang="en-US" sz="2400" i="1">
                <a:solidFill>
                  <a:srgbClr val="67442F"/>
                </a:solidFill>
                <a:latin typeface="Monotype Corsiva" panose="03010101010201010101" charset="0"/>
                <a:ea typeface="SimSun" panose="02010600030101010101" pitchFamily="2" charset="-122"/>
                <a:cs typeface="Monotype Corsiva" panose="03010101010201010101" charset="0"/>
                <a:sym typeface="+mn-ea"/>
              </a:rPr>
              <a:t> </a:t>
            </a:r>
            <a:r>
              <a:rPr lang="en-US" altLang="zh-CN" sz="2400" i="1">
                <a:solidFill>
                  <a:srgbClr val="67442F"/>
                </a:solidFill>
                <a:latin typeface="Monotype Corsiva" panose="03010101010201010101" charset="0"/>
                <a:ea typeface="SimSun" panose="02010600030101010101" pitchFamily="2" charset="-122"/>
                <a:cs typeface="Monotype Corsiva" panose="03010101010201010101" charset="0"/>
                <a:sym typeface="+mn-ea"/>
              </a:rPr>
              <a:t>ведь он поступил с тобой по-доброму. </a:t>
            </a:r>
            <a:endParaRPr lang="en-US" altLang="zh-CN" sz="2400" b="0" i="1">
              <a:solidFill>
                <a:srgbClr val="67442F"/>
              </a:solidFill>
              <a:latin typeface="Monotype Corsiva" panose="03010101010201010101" charset="0"/>
              <a:ea typeface="SimSun" panose="02010600030101010101" pitchFamily="2" charset="-122"/>
              <a:cs typeface="Monotype Corsiva" panose="03010101010201010101" charset="0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en-US" altLang="zh-CN" sz="2400" i="1">
              <a:solidFill>
                <a:srgbClr val="67442F"/>
              </a:solidFill>
              <a:latin typeface="Monotype Corsiva" panose="03010101010201010101" charset="0"/>
              <a:ea typeface="SimSun" panose="02010600030101010101" pitchFamily="2" charset="-122"/>
              <a:cs typeface="Monotype Corsiva" panose="03010101010201010101" charset="0"/>
              <a:sym typeface="+mn-ea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67442F"/>
                </a:solidFill>
                <a:latin typeface="Monotype Corsiva" panose="03010101010201010101" charset="0"/>
                <a:ea typeface="SimSun" panose="02010600030101010101" pitchFamily="2" charset="-122"/>
                <a:cs typeface="Monotype Corsiva" panose="03010101010201010101" charset="0"/>
                <a:sym typeface="+mn-ea"/>
              </a:rPr>
              <a:t>Будь д</a:t>
            </a:r>
            <a:r>
              <a:rPr lang="ru-RU" altLang="en-US" sz="2400" i="1">
                <a:solidFill>
                  <a:srgbClr val="67442F"/>
                </a:solidFill>
                <a:latin typeface="Monotype Corsiva" panose="03010101010201010101" charset="0"/>
                <a:ea typeface="SimSun" panose="02010600030101010101" pitchFamily="2" charset="-122"/>
                <a:cs typeface="Monotype Corsiva" panose="03010101010201010101" charset="0"/>
                <a:sym typeface="+mn-ea"/>
              </a:rPr>
              <a:t>ружелюбн</a:t>
            </a:r>
            <a:r>
              <a:rPr lang="en-US" altLang="zh-CN" sz="2400" i="1">
                <a:solidFill>
                  <a:srgbClr val="67442F"/>
                </a:solidFill>
                <a:latin typeface="Monotype Corsiva" panose="03010101010201010101" charset="0"/>
                <a:ea typeface="SimSun" panose="02010600030101010101" pitchFamily="2" charset="-122"/>
                <a:cs typeface="Monotype Corsiva" panose="03010101010201010101" charset="0"/>
                <a:sym typeface="+mn-ea"/>
              </a:rPr>
              <a:t>е, Лисичка!</a:t>
            </a:r>
            <a:endParaRPr lang="en-US" altLang="zh-CN" sz="2400" i="1">
              <a:solidFill>
                <a:srgbClr val="67442F"/>
              </a:solidFill>
              <a:latin typeface="Monotype Corsiva" panose="03010101010201010101" charset="0"/>
              <a:ea typeface="SimSun" panose="02010600030101010101" pitchFamily="2" charset="-122"/>
              <a:cs typeface="Monotype Corsiva" panose="03010101010201010101" charset="0"/>
              <a:sym typeface="+mn-ea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en-US" altLang="zh-CN" sz="2400" b="0" i="1">
              <a:solidFill>
                <a:srgbClr val="67442F"/>
              </a:solidFill>
              <a:latin typeface="Monotype Corsiva" panose="03010101010201010101" charset="0"/>
              <a:ea typeface="SimSun" panose="02010600030101010101" pitchFamily="2" charset="-122"/>
              <a:cs typeface="Monotype Corsiva" panose="03010101010201010101" charset="0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en-US" altLang="zh-CN" sz="2400" b="0" i="1">
              <a:solidFill>
                <a:srgbClr val="67442F"/>
              </a:solidFill>
              <a:latin typeface="Monotype Corsiva" panose="03010101010201010101" charset="0"/>
              <a:ea typeface="SimSun" panose="02010600030101010101" pitchFamily="2" charset="-122"/>
              <a:cs typeface="Monotype Corsiva" panose="03010101010201010101" charset="0"/>
              <a:sym typeface="+mn-ea"/>
            </a:endParaRP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4782185" y="5874702"/>
            <a:ext cx="5080000" cy="460375"/>
          </a:xfrm>
          <a:prstGeom prst="rect">
            <a:avLst/>
          </a:prstGeom>
        </p:spPr>
        <p:txBody>
          <a:bodyPr>
            <a:spAutoFit/>
          </a:bodyPr>
          <a:p>
            <a:pPr marL="0" indent="0" algn="r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0" i="1">
                <a:solidFill>
                  <a:srgbClr val="67442F"/>
                </a:solidFill>
                <a:latin typeface="Monotype Corsiva" panose="03010101010201010101" charset="0"/>
                <a:ea typeface="SimSun" panose="02010600030101010101" pitchFamily="2" charset="-122"/>
                <a:cs typeface="Monotype Corsiva" panose="03010101010201010101" charset="0"/>
              </a:rPr>
              <a:t>Твой друг,______ (Имя ребёнка)</a:t>
            </a:r>
            <a:endParaRPr lang="en-US" altLang="zh-CN" sz="2400" b="0" i="1">
              <a:solidFill>
                <a:srgbClr val="67442F"/>
              </a:solidFill>
              <a:latin typeface="Monotype Corsiva" panose="03010101010201010101" charset="0"/>
              <a:ea typeface="SimSun" panose="02010600030101010101" pitchFamily="2" charset="-122"/>
              <a:cs typeface="Monotype Corsiva" panose="03010101010201010101" charset="0"/>
            </a:endParaRPr>
          </a:p>
        </p:txBody>
      </p:sp>
      <p:cxnSp>
        <p:nvCxnSpPr>
          <p:cNvPr id="13" name="Прямое соединение 12"/>
          <p:cNvCxnSpPr/>
          <p:nvPr/>
        </p:nvCxnSpPr>
        <p:spPr>
          <a:xfrm>
            <a:off x="8294370" y="2546985"/>
            <a:ext cx="802640" cy="0"/>
          </a:xfrm>
          <a:prstGeom prst="line">
            <a:avLst/>
          </a:prstGeom>
          <a:ln w="31750" cap="rnd">
            <a:solidFill>
              <a:schemeClr val="accent6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Прямое соединение 17"/>
          <p:cNvCxnSpPr/>
          <p:nvPr/>
        </p:nvCxnSpPr>
        <p:spPr>
          <a:xfrm>
            <a:off x="3106420" y="2912110"/>
            <a:ext cx="2286000" cy="8890"/>
          </a:xfrm>
          <a:prstGeom prst="line">
            <a:avLst/>
          </a:prstGeom>
          <a:ln w="31750" cap="rnd">
            <a:solidFill>
              <a:schemeClr val="accent6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Прямое соединение 20"/>
          <p:cNvCxnSpPr/>
          <p:nvPr/>
        </p:nvCxnSpPr>
        <p:spPr>
          <a:xfrm>
            <a:off x="5503545" y="3535680"/>
            <a:ext cx="1184275" cy="12065"/>
          </a:xfrm>
          <a:prstGeom prst="line">
            <a:avLst/>
          </a:prstGeom>
          <a:ln w="31750" cap="rnd">
            <a:solidFill>
              <a:schemeClr val="accent6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Горизонтальная прокрутка 23"/>
          <p:cNvSpPr/>
          <p:nvPr/>
        </p:nvSpPr>
        <p:spPr>
          <a:xfrm rot="16200000">
            <a:off x="3068955" y="-831850"/>
            <a:ext cx="6123305" cy="10067290"/>
          </a:xfrm>
          <a:prstGeom prst="horizontalScroll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5" grpId="0"/>
      <p:bldP spid="5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9545" y="107950"/>
            <a:ext cx="8720455" cy="985520"/>
          </a:xfrm>
        </p:spPr>
        <p:txBody>
          <a:bodyPr>
            <a:normAutofit fontScale="90000"/>
          </a:bodyPr>
          <a:p>
            <a:pPr algn="r"/>
            <a:r>
              <a:rPr lang="ru-RU" altLang="en-US" sz="3200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Русская народная сказка </a:t>
            </a:r>
            <a:br>
              <a:rPr lang="ru-RU" altLang="en-US" sz="3200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</a:br>
            <a:r>
              <a:rPr lang="ru-RU" altLang="en-US" sz="3200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</a:rPr>
              <a:t>«Крылатый, мохнатый да масляный»</a:t>
            </a:r>
            <a:endParaRPr lang="ru-RU" altLang="en-US" sz="3200">
              <a:solidFill>
                <a:srgbClr val="67442F"/>
              </a:solidFill>
              <a:latin typeface="Segoe Print" panose="02000600000000000000" charset="0"/>
              <a:cs typeface="Segoe Print" panose="02000600000000000000" charset="0"/>
            </a:endParaRPr>
          </a:p>
        </p:txBody>
      </p:sp>
      <p:sp>
        <p:nvSpPr>
          <p:cNvPr id="8" name="Замещающее содержимое 7"/>
          <p:cNvSpPr/>
          <p:nvPr>
            <p:ph idx="1"/>
          </p:nvPr>
        </p:nvSpPr>
        <p:spPr>
          <a:xfrm>
            <a:off x="1082040" y="876935"/>
            <a:ext cx="10808335" cy="691515"/>
          </a:xfrm>
        </p:spPr>
        <p:txBody>
          <a:bodyPr>
            <a:normAutofit/>
          </a:bodyPr>
          <a:p>
            <a:pPr algn="r"/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Педагог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читает</a:t>
            </a:r>
            <a:r>
              <a:rPr lang="ru-RU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фрагмент произведения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и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помогает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детям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заполнить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ru-RU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пропуски в тексте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так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,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чтобы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восстановить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правильный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ход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  <a:r>
              <a:rPr lang="en-US" altLang="en-US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сказки</a:t>
            </a:r>
            <a:r>
              <a:rPr lang="en-US" altLang="ru-RU" sz="2000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</a:rPr>
              <a:t>.</a:t>
            </a:r>
            <a:endParaRPr lang="en-US" altLang="ru-RU" sz="2000">
              <a:solidFill>
                <a:srgbClr val="9B6646"/>
              </a:solidFill>
              <a:latin typeface="Palatino Linotype" panose="02040502050505030304" charset="0"/>
              <a:cs typeface="Palatino Linotype" panose="02040502050505030304" charset="0"/>
            </a:endParaRPr>
          </a:p>
          <a:p>
            <a:endParaRPr lang="en-US" altLang="ru-RU" sz="2000" b="1">
              <a:solidFill>
                <a:srgbClr val="9B6646"/>
              </a:solidFill>
              <a:latin typeface="Palatino Linotype" panose="02040502050505030304" charset="0"/>
              <a:cs typeface="Palatino Linotype" panose="02040502050505030304" charset="0"/>
            </a:endParaRPr>
          </a:p>
          <a:p>
            <a:endParaRPr lang="en-US" altLang="ru-RU" sz="2000" b="1">
              <a:solidFill>
                <a:srgbClr val="9B6646"/>
              </a:solidFill>
              <a:latin typeface="Palatino Linotype" panose="02040502050505030304" charset="0"/>
              <a:cs typeface="Palatino Linotype" panose="0204050205050503030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8256905" y="6118860"/>
            <a:ext cx="380365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ru-RU" sz="2000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(</a:t>
            </a:r>
            <a:r>
              <a:rPr lang="en-US" altLang="en-US" sz="2000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Блин</a:t>
            </a:r>
            <a:r>
              <a:rPr lang="en-US" altLang="ru-RU" sz="2000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, </a:t>
            </a:r>
            <a:r>
              <a:rPr lang="en-US" altLang="en-US" sz="2000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Мышонок</a:t>
            </a:r>
            <a:r>
              <a:rPr lang="en-US" altLang="ru-RU" sz="2000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, </a:t>
            </a:r>
            <a:r>
              <a:rPr lang="en-US" altLang="en-US" sz="2000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Воробей</a:t>
            </a:r>
            <a:r>
              <a:rPr lang="en-US" altLang="ru-RU" sz="2000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)</a:t>
            </a:r>
            <a:endParaRPr lang="en-US" altLang="ru-RU" sz="2000" b="1">
              <a:solidFill>
                <a:srgbClr val="9B6646"/>
              </a:solidFill>
              <a:latin typeface="Palatino Linotype" panose="02040502050505030304" charset="0"/>
              <a:cs typeface="Palatino Linotype" panose="02040502050505030304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271270" y="1643380"/>
            <a:ext cx="10619105" cy="347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2000" b="1" u="sng">
                <a:solidFill>
                  <a:srgbClr val="67442F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Задание 1.</a:t>
            </a:r>
            <a:endParaRPr lang="en-US" altLang="ru-RU" sz="2000" b="1" u="sng">
              <a:solidFill>
                <a:srgbClr val="67442F"/>
              </a:solidFill>
              <a:latin typeface="Palatino Linotype" panose="02040502050505030304" charset="0"/>
              <a:cs typeface="Palatino Linotype" panose="02040502050505030304" charset="0"/>
              <a:sym typeface="+mn-ea"/>
            </a:endParaRPr>
          </a:p>
          <a:p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1.	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На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лесной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опушке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,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в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тепленькой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избушке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,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жили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-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были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три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братца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: (___</a:t>
            </a:r>
            <a:r>
              <a:rPr lang="ru-RU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______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_)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крылатый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, (___</a:t>
            </a:r>
            <a:r>
              <a:rPr lang="ru-RU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_______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_)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мохнатый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да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(__</a:t>
            </a:r>
            <a:r>
              <a:rPr lang="ru-RU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__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__)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масленый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. </a:t>
            </a:r>
            <a:endParaRPr lang="en-US" altLang="ru-RU" sz="2000" b="1">
              <a:solidFill>
                <a:srgbClr val="67442F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Воробей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с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поля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прилетел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,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мышонок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от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кота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удрал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,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блин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со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сковороды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убежал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. </a:t>
            </a:r>
            <a:endParaRPr lang="en-US" altLang="ru-RU" sz="2000" b="1">
              <a:solidFill>
                <a:srgbClr val="67442F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endParaRPr lang="en-US" altLang="ru-RU" sz="2000" b="1">
              <a:solidFill>
                <a:srgbClr val="67442F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2.	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Жили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они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,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поживали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,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друг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друга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не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обижали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.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Каждый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свою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работу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делал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,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другому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помогал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. </a:t>
            </a:r>
            <a:endParaRPr lang="en-US" altLang="ru-RU" sz="2000" b="1">
              <a:solidFill>
                <a:srgbClr val="67442F"/>
              </a:solidFill>
              <a:latin typeface="Segoe Print" panose="02000600000000000000" charset="0"/>
              <a:cs typeface="Segoe Print" panose="02000600000000000000" charset="0"/>
              <a:sym typeface="+mn-ea"/>
            </a:endParaRPr>
          </a:p>
          <a:p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(__</a:t>
            </a:r>
            <a:r>
              <a:rPr lang="ru-RU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______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__)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еду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приносил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—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с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полей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зёрен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,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из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лесу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грибов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,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с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огорода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бобов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. (__</a:t>
            </a:r>
            <a:r>
              <a:rPr lang="ru-RU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_______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__)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дрова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рубил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,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а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(__</a:t>
            </a:r>
            <a:r>
              <a:rPr lang="ru-RU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___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__)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щи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да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кашу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варил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.</a:t>
            </a:r>
            <a:endParaRPr lang="en-US" altLang="ru-RU" sz="2000" b="1">
              <a:solidFill>
                <a:srgbClr val="67442F"/>
              </a:solidFill>
              <a:latin typeface="Segoe Print" panose="02000600000000000000" charset="0"/>
              <a:cs typeface="Segoe Print" panose="02000600000000000000" charset="0"/>
              <a:sym typeface="+mn-ea"/>
            </a:endParaRPr>
          </a:p>
          <a:p>
            <a:endParaRPr lang="en-US" altLang="ru-RU" sz="2000" b="1">
              <a:solidFill>
                <a:srgbClr val="67442F"/>
              </a:solidFill>
              <a:latin typeface="Segoe Print" panose="02000600000000000000" charset="0"/>
              <a:cs typeface="Segoe Print" panose="02000600000000000000" charset="0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412875" y="2275205"/>
            <a:ext cx="12026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Воробей</a:t>
            </a:r>
            <a:endParaRPr lang="en-US" altLang="en-US" b="1">
              <a:solidFill>
                <a:srgbClr val="9B6646"/>
              </a:solidFill>
              <a:latin typeface="Palatino Linotype" panose="02040502050505030304" charset="0"/>
              <a:cs typeface="Palatino Linotype" panose="02040502050505030304" charset="0"/>
              <a:sym typeface="+mn-ea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4266565" y="2275205"/>
            <a:ext cx="14109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Мышонок</a:t>
            </a:r>
            <a:endParaRPr lang="en-US" altLang="en-US" b="1">
              <a:solidFill>
                <a:srgbClr val="9B6646"/>
              </a:solidFill>
              <a:latin typeface="Palatino Linotype" panose="02040502050505030304" charset="0"/>
              <a:cs typeface="Palatino Linotype" panose="02040502050505030304" charset="0"/>
              <a:sym typeface="+mn-ea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7657465" y="2275205"/>
            <a:ext cx="9474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Блин</a:t>
            </a:r>
            <a:endParaRPr lang="en-US" altLang="en-US" b="1">
              <a:solidFill>
                <a:srgbClr val="9B6646"/>
              </a:solidFill>
              <a:latin typeface="Palatino Linotype" panose="02040502050505030304" charset="0"/>
              <a:cs typeface="Palatino Linotype" panose="02040502050505030304" charset="0"/>
              <a:sym typeface="+mn-ea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1412875" y="4079240"/>
            <a:ext cx="12026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Воробей</a:t>
            </a:r>
            <a:endParaRPr lang="en-US" altLang="en-US" b="1">
              <a:solidFill>
                <a:srgbClr val="9B6646"/>
              </a:solidFill>
              <a:latin typeface="Palatino Linotype" panose="02040502050505030304" charset="0"/>
              <a:cs typeface="Palatino Linotype" panose="02040502050505030304" charset="0"/>
              <a:sym typeface="+mn-ea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1298575" y="4390390"/>
            <a:ext cx="14109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Мышонок</a:t>
            </a:r>
            <a:endParaRPr lang="en-US" altLang="en-US" b="1">
              <a:solidFill>
                <a:srgbClr val="9B6646"/>
              </a:solidFill>
              <a:latin typeface="Palatino Linotype" panose="02040502050505030304" charset="0"/>
              <a:cs typeface="Palatino Linotype" panose="02040502050505030304" charset="0"/>
              <a:sym typeface="+mn-ea"/>
            </a:endParaRP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4874895" y="4390390"/>
            <a:ext cx="9474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Блин</a:t>
            </a:r>
            <a:endParaRPr lang="en-US" altLang="en-US" b="1">
              <a:solidFill>
                <a:srgbClr val="9B6646"/>
              </a:solidFill>
              <a:latin typeface="Palatino Linotype" panose="02040502050505030304" charset="0"/>
              <a:cs typeface="Palatino Linotype" panose="0204050205050503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  <p:bldP spid="11" grpId="0"/>
      <p:bldP spid="11" grpId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446405"/>
            <a:ext cx="10515600" cy="4351338"/>
          </a:xfrm>
        </p:spPr>
        <p:txBody>
          <a:bodyPr/>
          <a:p>
            <a:endParaRPr lang="en-US" altLang="ru-RU" b="1">
              <a:solidFill>
                <a:srgbClr val="67442F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3.</a:t>
            </a:r>
            <a:r>
              <a:rPr lang="ru-RU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Только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раз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призадумался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воробей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.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И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решил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—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Завтра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же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работу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поменяем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! </a:t>
            </a:r>
            <a:endParaRPr lang="en-US" altLang="ru-RU" sz="2000" b="1">
              <a:solidFill>
                <a:srgbClr val="67442F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endParaRPr lang="en-US" altLang="ru-RU" sz="2000" b="1">
              <a:solidFill>
                <a:srgbClr val="67442F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На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другой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день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утром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ru-RU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(________)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пошёл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на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охоту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, </a:t>
            </a:r>
            <a:r>
              <a:rPr lang="ru-RU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(___________)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—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дрова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рубить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,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а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ru-RU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(_____________)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—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обед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варить</a:t>
            </a:r>
            <a:r>
              <a:rPr lang="en-US" altLang="ru-RU" sz="2000" b="1">
                <a:solidFill>
                  <a:srgbClr val="67442F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.</a:t>
            </a:r>
            <a:endParaRPr lang="en-US" altLang="ru-RU" sz="2000" b="1">
              <a:solidFill>
                <a:srgbClr val="67442F"/>
              </a:solidFill>
              <a:latin typeface="Segoe Print" panose="02000600000000000000" charset="0"/>
              <a:cs typeface="Segoe Print" panose="02000600000000000000" charset="0"/>
              <a:sym typeface="+mn-ea"/>
            </a:endParaRPr>
          </a:p>
          <a:p>
            <a:endParaRPr lang="ru-RU" altLang="en-US" sz="2000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8256905" y="6118860"/>
            <a:ext cx="380365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ru-RU" sz="2000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(</a:t>
            </a:r>
            <a:r>
              <a:rPr lang="en-US" altLang="en-US" sz="2000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Блин</a:t>
            </a:r>
            <a:r>
              <a:rPr lang="en-US" altLang="ru-RU" sz="2000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, </a:t>
            </a:r>
            <a:r>
              <a:rPr lang="en-US" altLang="en-US" sz="2000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Мышонок</a:t>
            </a:r>
            <a:r>
              <a:rPr lang="en-US" altLang="ru-RU" sz="2000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, </a:t>
            </a:r>
            <a:r>
              <a:rPr lang="en-US" altLang="en-US" sz="2000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Воробей</a:t>
            </a:r>
            <a:r>
              <a:rPr lang="en-US" altLang="ru-RU" sz="2000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)</a:t>
            </a:r>
            <a:endParaRPr lang="en-US" altLang="ru-RU" sz="2000" b="1">
              <a:solidFill>
                <a:srgbClr val="9B6646"/>
              </a:solidFill>
              <a:latin typeface="Palatino Linotype" panose="02040502050505030304" charset="0"/>
              <a:cs typeface="Palatino Linotype" panose="02040502050505030304" charset="0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7401560" y="1991995"/>
            <a:ext cx="12026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Воробей</a:t>
            </a:r>
            <a:endParaRPr lang="en-US" altLang="en-US" b="1">
              <a:solidFill>
                <a:srgbClr val="9B6646"/>
              </a:solidFill>
              <a:latin typeface="Palatino Linotype" panose="02040502050505030304" charset="0"/>
              <a:cs typeface="Palatino Linotype" panose="02040502050505030304" charset="0"/>
              <a:sym typeface="+mn-ea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073785" y="2294255"/>
            <a:ext cx="14109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Мышонок</a:t>
            </a:r>
            <a:endParaRPr lang="en-US" altLang="en-US" b="1">
              <a:solidFill>
                <a:srgbClr val="9B6646"/>
              </a:solidFill>
              <a:latin typeface="Palatino Linotype" panose="02040502050505030304" charset="0"/>
              <a:cs typeface="Palatino Linotype" panose="02040502050505030304" charset="0"/>
              <a:sym typeface="+mn-ea"/>
            </a:endParaRP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3927475" y="1991995"/>
            <a:ext cx="9474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b="1">
                <a:solidFill>
                  <a:srgbClr val="9B6646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Блин</a:t>
            </a:r>
            <a:endParaRPr lang="en-US" altLang="en-US" b="1">
              <a:solidFill>
                <a:srgbClr val="9B6646"/>
              </a:solidFill>
              <a:latin typeface="Palatino Linotype" panose="02040502050505030304" charset="0"/>
              <a:cs typeface="Palatino Linotype" panose="02040502050505030304" charset="0"/>
              <a:sym typeface="+mn-ea"/>
            </a:endParaRPr>
          </a:p>
        </p:txBody>
      </p:sp>
      <p:pic>
        <p:nvPicPr>
          <p:cNvPr id="10" name="Изображение 9" descr="Без названия314_20251225015115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610" y="3429000"/>
            <a:ext cx="2304415" cy="2304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5" grpId="0"/>
      <p:bldP spid="5" grpId="1"/>
      <p:bldP spid="6" grpId="0"/>
      <p:bldP spid="6" grpId="1"/>
    </p:bldLst>
  </p:timing>
</p:sld>
</file>

<file path=ppt/tags/tag1.xml><?xml version="1.0" encoding="utf-8"?>
<p:tagLst xmlns:p="http://schemas.openxmlformats.org/presentationml/2006/main">
  <p:tag name="KSO_WM_DIAGRAM_VIRTUALLY_FRAME" val="{&quot;height&quot;:247.2,&quot;left&quot;:184.75,&quot;top&quot;:133.25,&quot;width&quot;:562.85}"/>
</p:tagLst>
</file>

<file path=ppt/tags/tag10.xml><?xml version="1.0" encoding="utf-8"?>
<p:tagLst xmlns:p="http://schemas.openxmlformats.org/presentationml/2006/main">
  <p:tag name="KSO_WM_DIAGRAM_VIRTUALLY_FRAME" val="{&quot;height&quot;:265.6,&quot;left&quot;:184.75,&quot;top&quot;:133.25,&quot;width&quot;:576.2}"/>
</p:tagLst>
</file>

<file path=ppt/tags/tag11.xml><?xml version="1.0" encoding="utf-8"?>
<p:tagLst xmlns:p="http://schemas.openxmlformats.org/presentationml/2006/main">
  <p:tag name="KSO_WM_DIAGRAM_VIRTUALLY_FRAME" val="{&quot;height&quot;:265.6,&quot;left&quot;:184.75,&quot;top&quot;:133.25,&quot;width&quot;:576.2}"/>
</p:tagLst>
</file>

<file path=ppt/tags/tag12.xml><?xml version="1.0" encoding="utf-8"?>
<p:tagLst xmlns:p="http://schemas.openxmlformats.org/presentationml/2006/main">
  <p:tag name="KSO_WM_DIAGRAM_VIRTUALLY_FRAME" val="{&quot;height&quot;:265.6,&quot;left&quot;:184.75,&quot;top&quot;:133.25,&quot;width&quot;:576.2}"/>
</p:tagLst>
</file>

<file path=ppt/tags/tag13.xml><?xml version="1.0" encoding="utf-8"?>
<p:tagLst xmlns:p="http://schemas.openxmlformats.org/presentationml/2006/main">
  <p:tag name="KSO_WM_DIAGRAM_VIRTUALLY_FRAME" val="{&quot;height&quot;:265.6,&quot;left&quot;:184.75,&quot;top&quot;:133.25,&quot;width&quot;:576.2}"/>
</p:tagLst>
</file>

<file path=ppt/tags/tag14.xml><?xml version="1.0" encoding="utf-8"?>
<p:tagLst xmlns:p="http://schemas.openxmlformats.org/presentationml/2006/main">
  <p:tag name="KSO_WM_DIAGRAM_VIRTUALLY_FRAME" val="{&quot;height&quot;:265.6,&quot;left&quot;:184.75,&quot;top&quot;:133.25,&quot;width&quot;:576.2}"/>
</p:tagLst>
</file>

<file path=ppt/tags/tag15.xml><?xml version="1.0" encoding="utf-8"?>
<p:tagLst xmlns:p="http://schemas.openxmlformats.org/presentationml/2006/main">
  <p:tag name="KSO_WM_DIAGRAM_VIRTUALLY_FRAME" val="{&quot;height&quot;:265.6,&quot;left&quot;:184.75,&quot;top&quot;:133.25,&quot;width&quot;:576.2}"/>
</p:tagLst>
</file>

<file path=ppt/tags/tag16.xml><?xml version="1.0" encoding="utf-8"?>
<p:tagLst xmlns:p="http://schemas.openxmlformats.org/presentationml/2006/main">
  <p:tag name="KSO_WM_DIAGRAM_VIRTUALLY_FRAME" val="{&quot;height&quot;:265.6,&quot;left&quot;:184.75,&quot;top&quot;:133.25,&quot;width&quot;:576.2}"/>
</p:tagLst>
</file>

<file path=ppt/tags/tag17.xml><?xml version="1.0" encoding="utf-8"?>
<p:tagLst xmlns:p="http://schemas.openxmlformats.org/presentationml/2006/main">
  <p:tag name="KSO_WM_DIAGRAM_VIRTUALLY_FRAME" val="{&quot;height&quot;:247.2,&quot;left&quot;:164.2,&quot;top&quot;:133.25,&quot;width&quot;:583.4}"/>
</p:tagLst>
</file>

<file path=ppt/tags/tag18.xml><?xml version="1.0" encoding="utf-8"?>
<p:tagLst xmlns:p="http://schemas.openxmlformats.org/presentationml/2006/main">
  <p:tag name="KSO_WM_DIAGRAM_VIRTUALLY_FRAME" val="{&quot;height&quot;:247.2,&quot;left&quot;:164.2,&quot;top&quot;:133.25,&quot;width&quot;:583.4}"/>
</p:tagLst>
</file>

<file path=ppt/tags/tag19.xml><?xml version="1.0" encoding="utf-8"?>
<p:tagLst xmlns:p="http://schemas.openxmlformats.org/presentationml/2006/main">
  <p:tag name="KSO_WM_DIAGRAM_VIRTUALLY_FRAME" val="{&quot;height&quot;:247.2,&quot;left&quot;:164.2,&quot;top&quot;:133.25,&quot;width&quot;:583.4}"/>
</p:tagLst>
</file>

<file path=ppt/tags/tag2.xml><?xml version="1.0" encoding="utf-8"?>
<p:tagLst xmlns:p="http://schemas.openxmlformats.org/presentationml/2006/main">
  <p:tag name="KSO_WM_DIAGRAM_VIRTUALLY_FRAME" val="{&quot;height&quot;:247.2,&quot;left&quot;:184.75,&quot;top&quot;:133.25,&quot;width&quot;:562.85}"/>
</p:tagLst>
</file>

<file path=ppt/tags/tag20.xml><?xml version="1.0" encoding="utf-8"?>
<p:tagLst xmlns:p="http://schemas.openxmlformats.org/presentationml/2006/main">
  <p:tag name="KSO_WM_DIAGRAM_VIRTUALLY_FRAME" val="{&quot;height&quot;:247.2,&quot;left&quot;:164.2,&quot;top&quot;:133.25,&quot;width&quot;:583.4}"/>
</p:tagLst>
</file>

<file path=ppt/tags/tag21.xml><?xml version="1.0" encoding="utf-8"?>
<p:tagLst xmlns:p="http://schemas.openxmlformats.org/presentationml/2006/main">
  <p:tag name="KSO_WM_DIAGRAM_VIRTUALLY_FRAME" val="{&quot;height&quot;:247.2,&quot;left&quot;:164.2,&quot;top&quot;:133.25,&quot;width&quot;:583.4}"/>
</p:tagLst>
</file>

<file path=ppt/tags/tag22.xml><?xml version="1.0" encoding="utf-8"?>
<p:tagLst xmlns:p="http://schemas.openxmlformats.org/presentationml/2006/main">
  <p:tag name="KSO_WM_DIAGRAM_VIRTUALLY_FRAME" val="{&quot;height&quot;:247.2,&quot;left&quot;:543.25,&quot;top&quot;:133.25,&quot;width&quot;:219.05}"/>
</p:tagLst>
</file>

<file path=ppt/tags/tag23.xml><?xml version="1.0" encoding="utf-8"?>
<p:tagLst xmlns:p="http://schemas.openxmlformats.org/presentationml/2006/main">
  <p:tag name="KSO_WM_DIAGRAM_VIRTUALLY_FRAME" val="{&quot;height&quot;:247.2,&quot;left&quot;:543.25,&quot;top&quot;:133.25,&quot;width&quot;:219.05}"/>
</p:tagLst>
</file>

<file path=ppt/tags/tag24.xml><?xml version="1.0" encoding="utf-8"?>
<p:tagLst xmlns:p="http://schemas.openxmlformats.org/presentationml/2006/main">
  <p:tag name="KSO_WM_DIAGRAM_VIRTUALLY_FRAME" val="{&quot;height&quot;:247.2,&quot;left&quot;:543.25,&quot;top&quot;:133.25,&quot;width&quot;:219.05}"/>
</p:tagLst>
</file>

<file path=ppt/tags/tag3.xml><?xml version="1.0" encoding="utf-8"?>
<p:tagLst xmlns:p="http://schemas.openxmlformats.org/presentationml/2006/main">
  <p:tag name="KSO_WM_DIAGRAM_VIRTUALLY_FRAME" val="{&quot;height&quot;:247.2,&quot;left&quot;:184.75,&quot;top&quot;:133.25,&quot;width&quot;:562.85}"/>
</p:tagLst>
</file>

<file path=ppt/tags/tag4.xml><?xml version="1.0" encoding="utf-8"?>
<p:tagLst xmlns:p="http://schemas.openxmlformats.org/presentationml/2006/main">
  <p:tag name="KSO_WM_DIAGRAM_VIRTUALLY_FRAME" val="{&quot;height&quot;:247.2,&quot;left&quot;:184.75,&quot;top&quot;:133.25,&quot;width&quot;:562.85}"/>
</p:tagLst>
</file>

<file path=ppt/tags/tag5.xml><?xml version="1.0" encoding="utf-8"?>
<p:tagLst xmlns:p="http://schemas.openxmlformats.org/presentationml/2006/main">
  <p:tag name="KSO_WM_DIAGRAM_VIRTUALLY_FRAME" val="{&quot;height&quot;:265.6,&quot;left&quot;:184.75,&quot;top&quot;:133.25,&quot;width&quot;:576.2}"/>
</p:tagLst>
</file>

<file path=ppt/tags/tag6.xml><?xml version="1.0" encoding="utf-8"?>
<p:tagLst xmlns:p="http://schemas.openxmlformats.org/presentationml/2006/main">
  <p:tag name="KSO_WM_DIAGRAM_VIRTUALLY_FRAME" val="{&quot;height&quot;:265.6,&quot;left&quot;:184.75,&quot;top&quot;:133.25,&quot;width&quot;:576.2}"/>
</p:tagLst>
</file>

<file path=ppt/tags/tag7.xml><?xml version="1.0" encoding="utf-8"?>
<p:tagLst xmlns:p="http://schemas.openxmlformats.org/presentationml/2006/main">
  <p:tag name="KSO_WM_DIAGRAM_VIRTUALLY_FRAME" val="{&quot;height&quot;:265.6,&quot;left&quot;:184.75,&quot;top&quot;:133.25,&quot;width&quot;:576.2}"/>
</p:tagLst>
</file>

<file path=ppt/tags/tag8.xml><?xml version="1.0" encoding="utf-8"?>
<p:tagLst xmlns:p="http://schemas.openxmlformats.org/presentationml/2006/main">
  <p:tag name="KSO_WM_DIAGRAM_VIRTUALLY_FRAME" val="{&quot;height&quot;:265.6,&quot;left&quot;:184.75,&quot;top&quot;:133.25,&quot;width&quot;:576.2}"/>
</p:tagLst>
</file>

<file path=ppt/tags/tag9.xml><?xml version="1.0" encoding="utf-8"?>
<p:tagLst xmlns:p="http://schemas.openxmlformats.org/presentationml/2006/main">
  <p:tag name="KSO_WM_DIAGRAM_VIRTUALLY_FRAME" val="{&quot;height&quot;:265.6,&quot;left&quot;:184.75,&quot;top&quot;:133.25,&quot;width&quot;:576.2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4229</Words>
  <Application>WPS Presentation</Application>
  <PresentationFormat>宽屏</PresentationFormat>
  <Paragraphs>197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3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Times New Roman</vt:lpstr>
      <vt:lpstr>Monotype Corsiva</vt:lpstr>
      <vt:lpstr>Corbel Light</vt:lpstr>
      <vt:lpstr>Corbel</vt:lpstr>
      <vt:lpstr>Impact</vt:lpstr>
      <vt:lpstr>Segoe UI Semibold</vt:lpstr>
      <vt:lpstr>NSimSun</vt:lpstr>
      <vt:lpstr>Palatino Linotype</vt:lpstr>
      <vt:lpstr>Segoe Print</vt:lpstr>
      <vt:lpstr>Segoe Script</vt:lpstr>
      <vt:lpstr>Trebuchet MS</vt:lpstr>
      <vt:lpstr>Microsoft YaHei Light</vt:lpstr>
      <vt:lpstr>Wingdings 2</vt:lpstr>
      <vt:lpstr>Office Theme</vt:lpstr>
      <vt:lpstr>PowerPoint 演示文稿</vt:lpstr>
      <vt:lpstr>PowerPoint 演示文稿</vt:lpstr>
      <vt:lpstr>Русская народная сказка «Лиса и Заяц»</vt:lpstr>
      <vt:lpstr>PowerPoint 演示文稿</vt:lpstr>
      <vt:lpstr>PowerPoint 演示文稿</vt:lpstr>
      <vt:lpstr>PowerPoint 演示文稿</vt:lpstr>
      <vt:lpstr>PowerPoint 演示文稿</vt:lpstr>
      <vt:lpstr>Русская народная сказка «Лиса и Заяц»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ink nnn</cp:lastModifiedBy>
  <cp:revision>8</cp:revision>
  <dcterms:created xsi:type="dcterms:W3CDTF">2025-07-23T00:59:00Z</dcterms:created>
  <dcterms:modified xsi:type="dcterms:W3CDTF">2025-12-29T05:30:41Z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1049-12.2.0.23196</vt:lpwstr>
  </property>
  <property fmtid="{D5CDD505-2E9C-101B-9397-08002B2CF9AE}" pid="3" name="ICV">
    <vt:lpwstr>B5A171E9E8DC4E11A9A707C6F90F8CC2_13</vt:lpwstr>
  </property>
</Properties>
</file>