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5" r:id="rId5"/>
    <p:sldId id="264" r:id="rId6"/>
    <p:sldId id="266" r:id="rId7"/>
    <p:sldId id="286" r:id="rId8"/>
    <p:sldId id="285" r:id="rId9"/>
    <p:sldId id="267" r:id="rId10"/>
    <p:sldId id="268" r:id="rId11"/>
    <p:sldId id="269" r:id="rId12"/>
    <p:sldId id="270" r:id="rId13"/>
    <p:sldId id="273" r:id="rId14"/>
    <p:sldId id="272" r:id="rId15"/>
    <p:sldId id="271" r:id="rId16"/>
    <p:sldId id="277" r:id="rId17"/>
    <p:sldId id="276" r:id="rId18"/>
    <p:sldId id="275" r:id="rId19"/>
    <p:sldId id="274" r:id="rId20"/>
    <p:sldId id="280" r:id="rId21"/>
    <p:sldId id="279" r:id="rId22"/>
    <p:sldId id="282" r:id="rId23"/>
    <p:sldId id="284" r:id="rId24"/>
    <p:sldId id="281" r:id="rId25"/>
    <p:sldId id="283" r:id="rId26"/>
    <p:sldId id="278" r:id="rId27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853"/>
    <a:srgbClr val="5B9655"/>
    <a:srgbClr val="513811"/>
    <a:srgbClr val="221402"/>
    <a:srgbClr val="CECFB7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slide" Target="slides/slide2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0E87A-8CB1-8456-0E93-02468CF70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A582A7-D139-67AE-B0C7-CB8EF149D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5032A-C3A2-CC85-3971-0FB05FED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BFB3-859F-4400-BC3D-68F052C3D54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131F0-B0F0-C18C-22A5-B58082B8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425D8-7E31-289A-976D-965FF9F1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D8A-5893-414B-A581-6EB49C041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974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B4B4F-8434-F1B1-8F33-EEDF4097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0F4B-40D8-E0FF-73B2-8DF3EFC5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78B8F-F802-9C37-A98E-36179B28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BFB3-859F-4400-BC3D-68F052C3D54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C52F6-71C2-B7F4-A4A7-C40AF5CA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BF51B-2AE5-8671-35F9-311A083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D8A-5893-414B-A581-6EB49C041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853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2BF20-D795-7E0E-1566-23870735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BFB3-859F-4400-BC3D-68F052C3D54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DC7E9-5B6A-5362-0720-F9603718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3FA2C-E49D-C474-9C9C-0EA5B604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DD8A-5893-414B-A581-6EB49C041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736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35D16-6908-19C6-0C09-469E2A6A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C2A22-F75C-7350-8AAC-63E2C16B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301-367B-BF1A-FCD3-1F4C14C41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8BFB3-859F-4400-BC3D-68F052C3D54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752F2-CDC0-3E37-8191-E67A5624A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5F402-5A53-F671-6787-66F32074F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6DD8A-5893-414B-A581-6EB49C041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1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D2D56-8AA3-0FD0-2E9C-6B1C5CB2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957" r="60716" b="35042"/>
          <a:stretch>
            <a:fillRect/>
          </a:stretch>
        </p:blipFill>
        <p:spPr>
          <a:xfrm>
            <a:off x="9758490" y="1"/>
            <a:ext cx="2433510" cy="1574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82FA1-1E77-C5A0-3B5C-F9071EDC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89"/>
          <a:stretch>
            <a:fillRect/>
          </a:stretch>
        </p:blipFill>
        <p:spPr>
          <a:xfrm>
            <a:off x="206478" y="3051081"/>
            <a:ext cx="5732206" cy="3806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CD88A-671E-5217-6FF0-0C9ABC76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309"/>
            <a:ext cx="9144000" cy="1769653"/>
          </a:xfrm>
        </p:spPr>
        <p:txBody>
          <a:bodyPr>
            <a:noAutofit/>
          </a:bodyPr>
          <a:lstStyle/>
          <a:p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НАСТОЛЬНАЯ ДИДАКТИЧЕСКАЯ ИГРА </a:t>
            </a:r>
            <a:b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«ВОЛШЕБНОЕ КОЛЕСО»</a:t>
            </a:r>
            <a:b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посвященная 105-летию сказки</a:t>
            </a:r>
            <a:b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К.И. Чуковского «Тараканище»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D253AC-D6C5-4713-AB59-2227F1EBA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684" y="4860567"/>
            <a:ext cx="6046838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>
                <a:solidFill>
                  <a:schemeClr val="tx2"/>
                </a:solidFill>
              </a:rPr>
              <a:t>Авторы: Д.А. Русина, С.С. Крылысова</a:t>
            </a:r>
          </a:p>
          <a:p>
            <a:pPr algn="r"/>
            <a:r>
              <a:rPr lang="ru-RU">
                <a:solidFill>
                  <a:schemeClr val="tx2"/>
                </a:solidFill>
              </a:rPr>
              <a:t>Рисунки В. Сутеева</a:t>
            </a:r>
          </a:p>
          <a:p>
            <a:pPr algn="r"/>
            <a:r>
              <a:rPr lang="ru-RU">
                <a:solidFill>
                  <a:schemeClr val="tx2"/>
                </a:solidFill>
              </a:rPr>
              <a:t>Изображения сгенерированы с помощью нейросети «Шедеврум»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7105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28CA9-3C08-06F2-17FF-ED7E967F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83F506-86B4-857B-B459-5A6AA9C9F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0096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6E79B-E200-A1A2-1A7E-31A8A059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190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759F15-F04B-F45E-5626-C2701B4A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699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07766-7E7F-FB92-7308-88414BA4923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4DCF1-C92C-99E3-58E9-9986C12B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701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2A588-6C11-345D-3EBA-ACF33ED6979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7C15A0-3039-23FD-FAE3-03713109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584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A9589-C6C4-7FB1-325B-62D9F034715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0E8E17-FF2E-BFCA-5351-AB6314A0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7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6DD3A-5FD9-8142-397B-F8216649FBB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1EB451-7A9B-A4B0-BE18-DB4A9B6F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009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905A-063F-8D8F-7775-5B0A3A86AA2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242506-956F-EE98-3A66-13193964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740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26230-25E6-597A-FF4B-2761F8DB209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00F72-84DB-2A9D-38BE-AED75EFE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5" y="0"/>
            <a:ext cx="9906429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695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38F1-3933-370B-7E5F-538AE45078E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67B0D-5E43-C5EE-5488-E615C4E9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058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37E46-BC98-F33F-67E0-E6C8BF12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РЕКОМЕНДАЦИИ ПЕДАГОГУ: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AAC27-B64F-E664-3F49-4070C04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58" y="1356391"/>
            <a:ext cx="10586884" cy="4682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/>
              <a:t>1. Подготовка детей (предварительная работа):</a:t>
            </a:r>
          </a:p>
          <a:p>
            <a:pPr marL="0" indent="0">
              <a:buNone/>
            </a:pPr>
            <a:r>
              <a:rPr lang="ru-RU" sz="2000"/>
              <a:t>• Знакомство с текстом: несколько раз прочитайте сказку «Тараканище» выразительно, с обсуждением иллюстраций, незнакомых слов («кубарем», «ликовать», «поганка»).</a:t>
            </a:r>
          </a:p>
          <a:p>
            <a:pPr marL="0" indent="0">
              <a:buNone/>
            </a:pPr>
            <a:r>
              <a:rPr lang="ru-RU" sz="2000"/>
              <a:t>• Беседы по содержанию: обсудите героев, их характеры, последовательность событий. Задайте вопросы: «Почему все испугались? Кто всех спас? Что высмеивает автор?».</a:t>
            </a:r>
          </a:p>
          <a:p>
            <a:pPr marL="0" indent="0">
              <a:buNone/>
            </a:pPr>
            <a:r>
              <a:rPr lang="ru-RU" sz="2000"/>
              <a:t>• Знакомство с форматами: в непринужденной обстановке опробуйте простые друдлы («На что похоже это облако?»), попробуйте составить коллективный синквейн про знакомого персонажа, поиграйте в пантомиму.</a:t>
            </a:r>
          </a:p>
          <a:p>
            <a:pPr marL="0" indent="0">
              <a:buNone/>
            </a:pPr>
            <a:r>
              <a:rPr lang="ru-RU" sz="2000"/>
              <a:t>2. Подготовка материалов и пространства:</a:t>
            </a:r>
          </a:p>
          <a:p>
            <a:pPr marL="0" indent="0">
              <a:buNone/>
            </a:pPr>
            <a:r>
              <a:rPr lang="ru-RU" sz="2000"/>
              <a:t>• Колесо: установите его на устойчивой подставке на уровне глаз детей. Проверьте легкость хода.</a:t>
            </a:r>
          </a:p>
          <a:p>
            <a:pPr marL="0" indent="0">
              <a:buNone/>
            </a:pPr>
            <a:r>
              <a:rPr lang="ru-RU" sz="2000"/>
              <a:t>• Карточки: разложите их на столе рубашкой вверх по цветовым группам или в одной стопке. Убедитесь, что карточки достаточно плотные.</a:t>
            </a:r>
          </a:p>
          <a:p>
            <a:pPr marL="0" indent="0">
              <a:buNone/>
            </a:pPr>
            <a:r>
              <a:rPr lang="ru-RU" sz="2000"/>
              <a:t>• Пространство: организуйте зону для «игрока» у колеса и зону для «зрителей» (остальной группы). Это создает ощущение события и учит быть внимательной аудиторией.</a:t>
            </a:r>
          </a:p>
          <a:p>
            <a:endParaRPr lang="ru-RU" sz="20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E3AFD-56D2-9144-8BC3-B64F1973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02280" y="3002280"/>
            <a:ext cx="6858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45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17DB-4545-2E03-898F-3F14B75F52D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3F934C-2684-E983-9A38-36ABC0F8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1448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6AE9-B75E-60C7-DA7A-B3316FC2D86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047328-3551-43BD-BEC3-37E9AF16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05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DAFD5-BC8E-8511-986B-0114EB03BB6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0A865B-15B5-CAC5-E4A9-1159B89C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890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F251-9899-C2E5-FEB9-055A6EFE6E4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96E5FE-C66F-E4E0-3DCD-870B22FF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674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2CEE8-9824-88B3-7EE3-4868DBF65BF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A39780-87B8-FB77-37AA-1D7B3C00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512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B3F7-38E6-03C3-72BB-A6C2298006D5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AB35E8-282C-BDAC-F6AB-E0F537E2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730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192F8-0459-97F8-3E0D-E5443140256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830024-D482-BF59-607E-F773876B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96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AADD1-5890-8517-26AA-252019C3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3" y="108155"/>
            <a:ext cx="10515600" cy="1140542"/>
          </a:xfrm>
        </p:spPr>
        <p:txBody>
          <a:bodyPr/>
          <a:lstStyle/>
          <a:p>
            <a:r>
              <a:rPr lang="ru-RU"/>
              <a:t>ПРАВИЛА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84D1A-FBF0-DDE8-8D35-0BBF79FA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42" y="1598863"/>
            <a:ext cx="5717458" cy="495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/>
              <a:t>Групповая игра (до 8-10 детей)</a:t>
            </a:r>
          </a:p>
          <a:p>
            <a:pPr marL="0" indent="0">
              <a:buNone/>
            </a:pPr>
            <a:r>
              <a:rPr lang="ru-RU" sz="1800"/>
              <a:t>Введение (3-5 мин): соберите детей. Напомните, что сегодня их ждет встреча со сказкой, но не простая, а игровая. Кратко объясните правила: «Каждый из вас крутит волшебное колесо, цвет укажет на цвет карточки с заданием. Задание нужно выполнить. Мы все будем помогать и поддерживать!».</a:t>
            </a:r>
          </a:p>
          <a:p>
            <a:pPr marL="0" indent="0">
              <a:buNone/>
            </a:pPr>
            <a:r>
              <a:rPr lang="ru-RU" sz="1800"/>
              <a:t>Жеребьевка (2 мин): определите порядок (можно по считалке или по алфавиту имен). Это важно для соблюдения справедливости.</a:t>
            </a:r>
          </a:p>
          <a:p>
            <a:pPr marL="0" indent="0">
              <a:buNone/>
            </a:pPr>
            <a:r>
              <a:rPr lang="ru-RU" sz="1800"/>
              <a:t>Основной процесс (15-25 мин):</a:t>
            </a:r>
          </a:p>
          <a:p>
            <a:pPr marL="0" indent="0">
              <a:buNone/>
            </a:pPr>
            <a:r>
              <a:rPr lang="ru-RU" sz="1800"/>
              <a:t>1. Ребенок выходит и крутит колесо.</a:t>
            </a:r>
          </a:p>
          <a:p>
            <a:pPr marL="0" indent="0">
              <a:buNone/>
            </a:pPr>
            <a:r>
              <a:rPr lang="ru-RU" sz="1800"/>
              <a:t>2. Педагог или сам ребенок называет выпавший цвет.</a:t>
            </a:r>
          </a:p>
          <a:p>
            <a:endParaRPr lang="ru-RU" sz="1800"/>
          </a:p>
        </p:txBody>
      </p:sp>
      <p:pic>
        <p:nvPicPr>
          <p:cNvPr id="5" name="Рисунок 4" descr="Изображение выглядит как Графика, круг, графическая вставк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D4E2FA-A1FE-3261-4D7F-6C0C2AE6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6" b="97577" l="8320" r="91762">
                        <a14:foregroundMark x1="46166" y1="24884" x2="46166" y2="24884"/>
                        <a14:foregroundMark x1="35481" y1="21715" x2="35481" y2="21715"/>
                        <a14:foregroundMark x1="35155" y1="25536" x2="35155" y2="25536"/>
                        <a14:foregroundMark x1="34584" y1="25909" x2="34584" y2="25909"/>
                        <a14:foregroundMark x1="35155" y1="25536" x2="35155" y2="25536"/>
                        <a14:foregroundMark x1="52365" y1="49021" x2="52365" y2="49021"/>
                        <a14:foregroundMark x1="52610" y1="50606" x2="52610" y2="50606"/>
                        <a14:foregroundMark x1="50653" y1="52936" x2="50653" y2="52936"/>
                        <a14:foregroundMark x1="41680" y1="24884" x2="41680" y2="25909"/>
                        <a14:foregroundMark x1="38825" y1="19478" x2="38825" y2="19478"/>
                        <a14:foregroundMark x1="42170" y1="14911" x2="43312" y2="14911"/>
                        <a14:foregroundMark x1="43883" y1="15564" x2="43883" y2="15564"/>
                        <a14:foregroundMark x1="42741" y1="20410" x2="43067" y2="23299"/>
                        <a14:foregroundMark x1="43312" y1="24884" x2="43312" y2="24884"/>
                        <a14:foregroundMark x1="42170" y1="27213" x2="40538" y2="25256"/>
                        <a14:foregroundMark x1="39396" y1="21342" x2="39396" y2="21342"/>
                        <a14:foregroundMark x1="39967" y1="13700" x2="39967" y2="13700"/>
                        <a14:foregroundMark x1="43638" y1="13048" x2="44209" y2="14911"/>
                        <a14:foregroundMark x1="44780" y1="13979" x2="44780" y2="15564"/>
                        <a14:foregroundMark x1="22268" y1="17241" x2="47308" y2="2982"/>
                        <a14:foregroundMark x1="47308" y1="2982" x2="66721" y2="25349"/>
                        <a14:foregroundMark x1="66721" y1="25349" x2="68923" y2="41379"/>
                        <a14:foregroundMark x1="68923" y1="41379" x2="58157" y2="81547"/>
                        <a14:foregroundMark x1="58157" y1="81547" x2="36134" y2="86766"/>
                        <a14:foregroundMark x1="36134" y1="86766" x2="17129" y2="67008"/>
                        <a14:foregroundMark x1="17129" y1="67008" x2="14600" y2="43802"/>
                        <a14:foregroundMark x1="14600" y1="43802" x2="17455" y2="23020"/>
                        <a14:foregroundMark x1="17455" y1="23020" x2="21941" y2="15937"/>
                        <a14:foregroundMark x1="51223" y1="49394" x2="51223" y2="49394"/>
                        <a14:foregroundMark x1="50408" y1="50326" x2="51223" y2="48369"/>
                        <a14:foregroundMark x1="51223" y1="48369" x2="51223" y2="48369"/>
                        <a14:foregroundMark x1="31811" y1="92078" x2="49266" y2="98043"/>
                        <a14:foregroundMark x1="49266" y1="98043" x2="66069" y2="96086"/>
                        <a14:foregroundMark x1="66069" y1="96086" x2="43067" y2="88350"/>
                        <a14:foregroundMark x1="43067" y1="88350" x2="31811" y2="90494"/>
                        <a14:foregroundMark x1="30098" y1="92731" x2="56281" y2="86393"/>
                        <a14:foregroundMark x1="56281" y1="86393" x2="69413" y2="95061"/>
                        <a14:foregroundMark x1="69413" y1="95061" x2="37113" y2="97577"/>
                        <a14:foregroundMark x1="37113" y1="97577" x2="30098" y2="92731"/>
                        <a14:foregroundMark x1="8972" y1="53495" x2="12806" y2="35042"/>
                        <a14:foregroundMark x1="12806" y1="35042" x2="31077" y2="17241"/>
                        <a14:foregroundMark x1="31077" y1="17241" x2="53100" y2="16216"/>
                        <a14:foregroundMark x1="53100" y1="16216" x2="73409" y2="33551"/>
                        <a14:foregroundMark x1="73409" y1="33551" x2="78711" y2="57875"/>
                        <a14:foregroundMark x1="78711" y1="57875" x2="73246" y2="80149"/>
                        <a14:foregroundMark x1="73246" y1="80149" x2="57178" y2="91053"/>
                        <a14:foregroundMark x1="57178" y1="91053" x2="37520" y2="92544"/>
                        <a14:foregroundMark x1="37520" y1="92544" x2="22023" y2="80708"/>
                        <a14:foregroundMark x1="22023" y1="80708" x2="13785" y2="65610"/>
                        <a14:foregroundMark x1="13785" y1="65610" x2="8972" y2="46132"/>
                        <a14:foregroundMark x1="8972" y1="46132" x2="8401" y2="45480"/>
                        <a14:foregroundMark x1="29853" y1="34856" x2="29853" y2="34856"/>
                        <a14:foregroundMark x1="11827" y1="47717" x2="26591" y2="23672"/>
                        <a14:foregroundMark x1="26591" y1="23672" x2="45514" y2="43336"/>
                        <a14:foregroundMark x1="45514" y1="43336" x2="40538" y2="62442"/>
                        <a14:foregroundMark x1="40538" y1="62442" x2="19821" y2="60298"/>
                        <a14:foregroundMark x1="19821" y1="60298" x2="11501" y2="46132"/>
                        <a14:foregroundMark x1="13785" y1="47717" x2="30016" y2="23206"/>
                        <a14:foregroundMark x1="30016" y1="23206" x2="47145" y2="48369"/>
                        <a14:foregroundMark x1="47145" y1="48369" x2="29445" y2="63467"/>
                        <a14:foregroundMark x1="29445" y1="63467" x2="11419" y2="47996"/>
                        <a14:foregroundMark x1="11419" y1="47996" x2="14029" y2="39702"/>
                        <a14:foregroundMark x1="12398" y1="43523" x2="23002" y2="32898"/>
                        <a14:foregroundMark x1="23002" y1="32898" x2="45188" y2="35508"/>
                        <a14:foregroundMark x1="45188" y1="35508" x2="41436" y2="61976"/>
                        <a14:foregroundMark x1="41436" y1="61976" x2="13540" y2="56664"/>
                        <a14:foregroundMark x1="13540" y1="56664" x2="12969" y2="43523"/>
                        <a14:foregroundMark x1="24225" y1="42591" x2="41272" y2="46505"/>
                        <a14:foregroundMark x1="41272" y1="46505" x2="46737" y2="44175"/>
                        <a14:foregroundMark x1="89804" y1="43896" x2="91762" y2="52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9536"/>
            <a:ext cx="6126362" cy="53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2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4A4C-A82B-793B-581A-E49924B4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405"/>
            <a:ext cx="10515600" cy="1325563"/>
          </a:xfrm>
        </p:spPr>
        <p:txBody>
          <a:bodyPr/>
          <a:lstStyle/>
          <a:p>
            <a:r>
              <a:rPr lang="ru-RU"/>
              <a:t>ПРАВИЛА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720CD-E0EC-F205-4A2E-487A60AB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056" y="151796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3. Ребенок выбирает любую карточку этого цвета.</a:t>
            </a:r>
          </a:p>
          <a:p>
            <a:pPr marL="0" indent="0">
              <a:buNone/>
            </a:pPr>
            <a:r>
              <a:rPr lang="ru-RU" sz="2000"/>
              <a:t>4. Педагог зачитывает задание вслух и четко, чтобы слышали все. Для нечитающих детей это обязательно.</a:t>
            </a:r>
          </a:p>
          <a:p>
            <a:pPr marL="0" indent="0">
              <a:buNone/>
            </a:pPr>
            <a:r>
              <a:rPr lang="ru-RU" sz="2000"/>
              <a:t>5. Ребенок выполняет задание. </a:t>
            </a:r>
          </a:p>
          <a:p>
            <a:pPr marL="0" indent="0">
              <a:buNone/>
            </a:pPr>
            <a:r>
              <a:rPr lang="ru-RU" sz="2000"/>
              <a:t>Важно: Педагог помогает наводящими вопросами, если ребенок стесняется или затрудняется в ответе. Привлекает других детей к обсуждению или помощи, если задание групповое (например, «ребята, как вы думаете, что показал Петя?»).</a:t>
            </a:r>
          </a:p>
          <a:p>
            <a:endParaRPr lang="ru-RU" sz="2000"/>
          </a:p>
        </p:txBody>
      </p:sp>
      <p:pic>
        <p:nvPicPr>
          <p:cNvPr id="5" name="Рисунок 4" descr="Изображение выглядит как текст, книга, бумага, Бумажное издел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764D4E-F56F-2867-6D75-BC595E2F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2" y="1390647"/>
            <a:ext cx="5121430" cy="5041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B730A9-C9B8-71D9-7F59-66A3CB67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56" b="10071"/>
          <a:stretch>
            <a:fillRect/>
          </a:stretch>
        </p:blipFill>
        <p:spPr>
          <a:xfrm rot="16958980">
            <a:off x="9064479" y="-2360615"/>
            <a:ext cx="853440" cy="55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06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C1E7D2-6F67-E9E5-07CD-7B6BCADD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42" y="197716"/>
            <a:ext cx="938798" cy="6462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BC373-DC5D-2C19-07F0-3154A3EC4AD7}"/>
              </a:ext>
            </a:extLst>
          </p:cNvPr>
          <p:cNvSpPr txBox="1"/>
          <p:nvPr/>
        </p:nvSpPr>
        <p:spPr>
          <a:xfrm>
            <a:off x="1490445" y="197716"/>
            <a:ext cx="10488195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/>
              <a:t>Разложи картинки в последовательности. Задание: «Перед тобой 4-6 картинок из сказки (например: звери едут, таракан появляется, звери пугаются, воробей прилетает, таракана клюет, все ликуют). Разложи их по порядку, как было в сказке».</a:t>
            </a:r>
          </a:p>
          <a:p>
            <a:endParaRPr lang="ru-RU" sz="1500"/>
          </a:p>
          <a:p>
            <a:r>
              <a:rPr lang="ru-RU" sz="1500"/>
              <a:t>Найди ошибку в сказке. Задание: «Послушай отрывок: "И сели взаперти / Обедать крокодилы". Кто на самом деле обедал в сказке?»</a:t>
            </a:r>
          </a:p>
          <a:p>
            <a:endParaRPr lang="ru-RU" sz="1500"/>
          </a:p>
          <a:p>
            <a:r>
              <a:rPr lang="ru-RU" sz="1500" err="1"/>
              <a:t>Друдл. Задание: «На что это похоже в нашей сказке?» (Варианты: Солнце, которое «покатилось»; катящийся клубок; сам Таракан-великан, если смотреть сверху).</a:t>
            </a:r>
          </a:p>
          <a:p>
            <a:endParaRPr lang="ru-RU" sz="1500"/>
          </a:p>
          <a:p>
            <a:endParaRPr lang="ru-RU" sz="1500"/>
          </a:p>
          <a:p>
            <a:r>
              <a:rPr lang="ru-RU" sz="1500" err="1"/>
              <a:t>Синквейн. Задание: Составь короткое стихотворение о ком-нибудь из героев. Вспомни: 1. Кто? (одно слово), 2. Какой? (два слова), 3. Что делает? (три слова), 4. Фраза из сказки про него (четыре слова), 5. Кто он? (одно слово-синоним).</a:t>
            </a:r>
          </a:p>
          <a:p>
            <a:endParaRPr lang="ru-RU" sz="1500"/>
          </a:p>
          <a:p>
            <a:endParaRPr lang="ru-RU" sz="1500"/>
          </a:p>
          <a:p>
            <a:r>
              <a:rPr lang="ru-RU" sz="1500"/>
              <a:t>Цветная сказка. Задание: «Расскажи тот же отрывок из сказки, но представь, что все герои стали розовыми (синими, в полосочку и т.д.). Как изменится сказка? Начни так: "Ехали розовые медведи на розовом велосипеде..."»</a:t>
            </a:r>
          </a:p>
          <a:p>
            <a:endParaRPr lang="ru-RU" sz="1500"/>
          </a:p>
          <a:p>
            <a:endParaRPr lang="ru-RU" sz="1500"/>
          </a:p>
          <a:p>
            <a:r>
              <a:rPr lang="ru-RU" sz="1500"/>
              <a:t>Пантомима. Задание: «Покажи без слов одного из героев сказки так, чтобы все догадались, кто это. Можно показать: испуганного зайчика, важного Таракана, ликующих зверей».</a:t>
            </a:r>
          </a:p>
          <a:p>
            <a:endParaRPr lang="ru-RU" sz="1500"/>
          </a:p>
          <a:p>
            <a:r>
              <a:rPr lang="ru-RU" sz="1500"/>
              <a:t>Угадай героя по тени. Задание:  Угадай, чья это тень? Опиши этого героя: какой он, что сделал в сказке?»</a:t>
            </a:r>
          </a:p>
          <a:p>
            <a:endParaRPr lang="ru-RU" sz="1500"/>
          </a:p>
          <a:p>
            <a:endParaRPr lang="ru-RU" sz="1500"/>
          </a:p>
          <a:p>
            <a:r>
              <a:rPr lang="ru-RU" sz="1500"/>
              <a:t>Помоги Воробью (лабиринт). Задание: «Храбрый Воробей спешит спасти зверей, но путь к злодею запутан. Проведи пальчиком или карандашом дорожку от Воробья к Таракану, чтобы герой мог его склевать!»</a:t>
            </a:r>
          </a:p>
        </p:txBody>
      </p:sp>
    </p:spTree>
    <p:extLst>
      <p:ext uri="{BB962C8B-B14F-4D97-AF65-F5344CB8AC3E}">
        <p14:creationId xmlns:p14="http://schemas.microsoft.com/office/powerpoint/2010/main" val="5019274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Изображение выглядит как зарисовка, рисунок, Детское искусство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DC9316-D0E2-040C-60BD-49A0FEB9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251"/>
            <a:ext cx="6956234" cy="3841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C9AB5-2C19-0263-33E9-2B0784AB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ПРАВИЛА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93548-B4BA-621F-DBBD-7D4B961C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793"/>
            <a:ext cx="10944828" cy="117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/>
              <a:t>6. После выполнения – обязательная позитивная обратная связь. Не просто «молодец», а «как здорово ты изобразил испуганного зайца!», «какой интересный конец сказки ты придумал!». Можно сопроводить аплодисментами группы.</a:t>
            </a:r>
          </a:p>
          <a:p>
            <a:endParaRPr lang="ru-RU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48B7A-653C-D427-6B05-E625E0A2C84E}"/>
              </a:ext>
            </a:extLst>
          </p:cNvPr>
          <p:cNvSpPr txBox="1"/>
          <p:nvPr/>
        </p:nvSpPr>
        <p:spPr>
          <a:xfrm>
            <a:off x="7315199" y="3039442"/>
            <a:ext cx="43376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/>
              <a:t>Завершение (5 мин): подведите итог. Спросите: «Какое задание вам запомнилось   больше всего? Было ли трудно? Что нового мы узнали о героях сказки?». Обязательно отметьте, как здорово дети справлялись, помогали друг другу, были внимательными зрителями.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40859604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 descr="Изображение выглядит как картина, рисунок, зарисо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8E9A43-025B-7B0C-5647-1CD0FC7F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" b="6374"/>
          <a:stretch>
            <a:fillRect/>
          </a:stretch>
        </p:blipFill>
        <p:spPr>
          <a:xfrm>
            <a:off x="5411030" y="1672542"/>
            <a:ext cx="6780970" cy="518545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CF4DC0-B1F4-79A5-9A81-1D6C5039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1582772"/>
            <a:ext cx="5257800" cy="2419239"/>
          </a:xfrm>
        </p:spPr>
        <p:txBody>
          <a:bodyPr>
            <a:normAutofit/>
          </a:bodyPr>
          <a:lstStyle/>
          <a:p>
            <a:pPr algn="ctr"/>
            <a:r>
              <a:rPr lang="ru-RU" sz="4800" b="1"/>
              <a:t>ШАБЛОНЫ ДЛЯ ПЕЧАТИ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4BD3ABC-5706-4B86-5BA1-5C3AD0AA815B}"/>
              </a:ext>
            </a:extLst>
          </p:cNvPr>
          <p:cNvSpPr/>
          <p:nvPr/>
        </p:nvSpPr>
        <p:spPr>
          <a:xfrm>
            <a:off x="2835797" y="3884785"/>
            <a:ext cx="578735" cy="1545220"/>
          </a:xfrm>
          <a:prstGeom prst="downArrow">
            <a:avLst/>
          </a:prstGeom>
          <a:solidFill>
            <a:srgbClr val="5B9655"/>
          </a:solidFill>
          <a:ln>
            <a:solidFill>
              <a:srgbClr val="5F68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045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74663A-DE32-F437-9E6B-237A81BC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95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F6BC4-2875-129F-6AB4-B662AEA7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C0236A8-E911-1488-BD48-4FA170A7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79082-DAE0-F343-1D64-1381DF40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72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37</Paragraphs>
  <Slides>26</Slides>
  <Notes>0</Notes>
  <TotalTime>201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0">
      <vt:lpstr>Arial</vt:lpstr>
      <vt:lpstr>Aptos Display</vt:lpstr>
      <vt:lpstr>Aptos</vt:lpstr>
      <vt:lpstr>Тема Office</vt:lpstr>
      <vt:lpstr>НАСТОЛЬНАЯ ДИДАКТИЧЕСКАЯ ИГРА «ВОЛШЕБНОЕ КОЛЕСО»посвященная 105-летию сказки К.И. Чуковского «Тараканище»</vt:lpstr>
      <vt:lpstr>РЕКОМЕНДАЦИИ ПЕДАГОГУ:</vt:lpstr>
      <vt:lpstr>ПРАВИЛА ИГРЫ</vt:lpstr>
      <vt:lpstr>ПРАВИЛА ИГРЫ</vt:lpstr>
      <vt:lpstr>PowerPoint Presentation</vt:lpstr>
      <vt:lpstr>ПРАВИЛА ИГРЫ</vt:lpstr>
      <vt:lpstr>ШАБЛОНЫ ДЛЯ ПЕЧАТИ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krylysovasveta@gmail.com</dc:creator>
  <cp:lastModifiedBy>krylysovasveta@gmail.com</cp:lastModifiedBy>
  <cp:revision>8</cp:revision>
  <dcterms:created xsi:type="dcterms:W3CDTF">2025-12-15T13:18:13Z</dcterms:created>
  <dcterms:modified xsi:type="dcterms:W3CDTF">2025-12-17T08:29:43Z</dcterms:modified>
</cp:coreProperties>
</file>