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A27E1-5D1D-4AC9-B45E-6E41485331A5}" v="432" dt="2025-12-18T13:44:02.878"/>
    <p1510:client id="{8FA21CAD-660B-67E7-A57C-5486A82C2F42}" v="3" dt="2025-12-19T10:04:19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9T09:52:03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2043 16288 16383 0 0,'3'3'0'0'0,"7"4"0"0"0,3 11 0 0 0,1 5 0 0 0,6-1 0 0 0,-2 2 0 0 0,1 0 0 0 0,-5-1 0 0 0,-3 0 0 0 0,-4-3 0 0 0,3 0 0 0 0,3 0 0 0 0,0-2 0 0 0,-3 4 0 0 0,3 4 0 0 0,6 4 0 0 0,0 3 0 0 0,3 3 0 0 0,1 1 0 0 0,-4-2 0 0 0,2-8 0 0 0,-3-7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9T09:52:03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4165 14425 16383 0 0,'-2'0'0'0'0,"-2"2"0"0"0,-1 1 0 0 0,-1 3 0 0 0,1 3 0 0 0,2 2 0 0 0,0 1 0 0 0,2 2 0 0 0,1 0 0 0 0,-1 0 0 0 0,2 1 0 0 0,-1-1 0 0 0,0-1 0 0 0,0-1 0 0 0,0-1 0 0 0,1-1 0 0 0,-1 0 0 0 0,0 2 0 0 0,0 1 0 0 0,0 0 0 0 0,0 0 0 0 0,0-2 0 0 0,0 0 0 0 0,0-1 0 0 0,0-1 0 0 0,1 1 0 0 0,3-1 0 0 0,0 0 0 0 0,1 0 0 0 0,2-1 0 0 0,0-3 0 0 0,2-1 0 0 0,0-2 0 0 0,0-1 0 0 0,1-1 0 0 0,-1 0 0 0 0,1-1 0 0 0,-1 1 0 0 0,1 0 0 0 0,-1-1 0 0 0,0 1 0 0 0,1 0 0 0 0,-2-2 0 0 0,-3-1 0 0 0,-1-3 0 0 0,-2-1 0 0 0,-1-2 0 0 0,-1 0 0 0 0,-1 0 0 0 0,1-1 0 0 0,0 0 0 0 0,-1 0 0 0 0,1 1 0 0 0,0-1 0 0 0,0 1 0 0 0,-3 1 0 0 0,-3 3 0 0 0,-4 1 0 0 0,-1 2 0 0 0,-2 1 0 0 0,0 1 0 0 0,-2 0 0 0 0,1 1 0 0 0,-1-1 0 0 0,1 0 0 0 0,2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9T09:52:03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4159 14467 16383 0 0,'0'2'0'0'0,"2"0"0"0"0,2 0 0 0 0,1 0 0 0 0,3-1 0 0 0,0 0 0 0 0,1-1 0 0 0,1 0 0 0 0,0 0 0 0 0,-1 0 0 0 0,1 0 0 0 0,0 0 0 0 0,-1 0 0 0 0,0 0 0 0 0,1 0 0 0 0,-1 0 0 0 0,2 0 0 0 0,0 0 0 0 0,1-2 0 0 0,-3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от, Мелкие и средние кошки, Кошачьи, электрон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B56D243-0DDA-6829-8FDE-8694AB7E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31" r="9089" b="1525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3000" b="1">
                <a:ea typeface="+mj-lt"/>
                <a:cs typeface="+mj-lt"/>
              </a:rPr>
              <a:t>Тема:</a:t>
            </a:r>
            <a:br>
              <a:rPr lang="ru-RU" sz="3000" b="1">
                <a:ea typeface="+mj-lt"/>
                <a:cs typeface="+mj-lt"/>
              </a:rPr>
            </a:br>
            <a:r>
              <a:rPr lang="ru-RU" sz="3000">
                <a:ea typeface="+mj-lt"/>
                <a:cs typeface="+mj-lt"/>
              </a:rPr>
              <a:t>Искусственный интеллект: </a:t>
            </a:r>
            <a:br>
              <a:rPr lang="ru-RU" sz="3000">
                <a:ea typeface="+mj-lt"/>
                <a:cs typeface="+mj-lt"/>
              </a:rPr>
            </a:br>
            <a:r>
              <a:rPr lang="ru-RU" sz="3000">
                <a:ea typeface="+mj-lt"/>
                <a:cs typeface="+mj-lt"/>
              </a:rPr>
              <a:t>от умного помощника до творческого соавтора</a:t>
            </a:r>
            <a:endParaRPr lang="ru-RU" sz="3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2000" b="1" dirty="0">
                <a:ea typeface="+mn-lt"/>
                <a:cs typeface="+mn-lt"/>
              </a:rPr>
              <a:t>Автор:</a:t>
            </a:r>
            <a:r>
              <a:rPr lang="ru-RU" sz="2000" dirty="0">
                <a:ea typeface="+mn-lt"/>
                <a:cs typeface="+mn-lt"/>
              </a:rPr>
              <a:t> Поляков Пётр, ученик 9  "В" класса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Школа: №3, г. Амурск, 2025 г.</a:t>
            </a:r>
            <a:endParaRPr lang="ru-RU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5C1F2-88CB-F698-73A8-8B4DCFF9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4100" b="1"/>
              <a:t>Творчество и ИИ: </a:t>
            </a:r>
            <a:br>
              <a:rPr lang="ru-RU" sz="4100" b="1"/>
            </a:br>
            <a:r>
              <a:rPr lang="ru-RU" sz="4100" b="1"/>
              <a:t>сотрудничество или конкуренция?</a:t>
            </a:r>
            <a:endParaRPr lang="ru-RU" sz="4100"/>
          </a:p>
          <a:p>
            <a:endParaRPr lang="ru-RU" sz="4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E1E43-C3E0-9151-107B-F2683D79D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ru-RU" sz="1400" b="1">
                <a:ea typeface="+mn-lt"/>
                <a:cs typeface="+mn-lt"/>
              </a:rPr>
              <a:t>Генеративный ИИ в искусстве:</a:t>
            </a:r>
            <a:endParaRPr lang="ru-RU" sz="1400"/>
          </a:p>
          <a:p>
            <a:pPr>
              <a:buFont typeface="Arial"/>
              <a:buChar char="•"/>
            </a:pPr>
            <a:r>
              <a:rPr lang="ru-RU" sz="1400">
                <a:ea typeface="+mn-lt"/>
                <a:cs typeface="+mn-lt"/>
              </a:rPr>
              <a:t>Midjourney, DALL-E создают изображения по текстовым описаниям</a:t>
            </a:r>
            <a:endParaRPr lang="ru-RU" sz="1400"/>
          </a:p>
          <a:p>
            <a:pPr>
              <a:buFont typeface="Arial"/>
              <a:buChar char="•"/>
            </a:pPr>
            <a:r>
              <a:rPr lang="ru-RU" sz="1400">
                <a:ea typeface="+mn-lt"/>
                <a:cs typeface="+mn-lt"/>
              </a:rPr>
              <a:t>Нейросети могут имитировать стили известных художников</a:t>
            </a:r>
            <a:endParaRPr lang="ru-RU" sz="1400"/>
          </a:p>
          <a:p>
            <a:pPr>
              <a:buFont typeface="Arial"/>
              <a:buChar char="•"/>
            </a:pPr>
            <a:r>
              <a:rPr lang="ru-RU" sz="1400" i="1">
                <a:ea typeface="+mn-lt"/>
                <a:cs typeface="+mn-lt"/>
              </a:rPr>
              <a:t>Эксперимент:</a:t>
            </a:r>
            <a:r>
              <a:rPr lang="ru-RU" sz="1400">
                <a:ea typeface="+mn-lt"/>
                <a:cs typeface="+mn-lt"/>
              </a:rPr>
              <a:t> Я попросил нейросеть создать изображение «кота в стиле Ван Гога». Результат был удивительно атмосферным!</a:t>
            </a:r>
            <a:endParaRPr lang="ru-RU" sz="1400"/>
          </a:p>
          <a:p>
            <a:pPr indent="0">
              <a:buNone/>
            </a:pPr>
            <a:r>
              <a:rPr lang="ru-RU" sz="1400" b="1">
                <a:ea typeface="+mn-lt"/>
                <a:cs typeface="+mn-lt"/>
              </a:rPr>
              <a:t>Музыка и литература:</a:t>
            </a:r>
            <a:endParaRPr lang="ru-RU" sz="1400"/>
          </a:p>
          <a:p>
            <a:pPr>
              <a:buFont typeface="Arial"/>
              <a:buChar char="•"/>
            </a:pPr>
            <a:r>
              <a:rPr lang="ru-RU" sz="1400">
                <a:ea typeface="+mn-lt"/>
                <a:cs typeface="+mn-lt"/>
              </a:rPr>
              <a:t>ИИ сочиняет музыку в определенном стиле</a:t>
            </a:r>
            <a:endParaRPr lang="ru-RU" sz="1400"/>
          </a:p>
          <a:p>
            <a:pPr>
              <a:buFont typeface="Arial"/>
              <a:buChar char="•"/>
            </a:pPr>
            <a:r>
              <a:rPr lang="ru-RU" sz="1400">
                <a:ea typeface="+mn-lt"/>
                <a:cs typeface="+mn-lt"/>
              </a:rPr>
              <a:t>Пишет продолжения книг или стихи в манере конкретного поэта</a:t>
            </a:r>
            <a:endParaRPr lang="ru-RU" sz="1400"/>
          </a:p>
          <a:p>
            <a:pPr>
              <a:buFont typeface="Arial"/>
              <a:buChar char="•"/>
            </a:pPr>
            <a:r>
              <a:rPr lang="ru-RU" sz="1400" b="1">
                <a:ea typeface="+mn-lt"/>
                <a:cs typeface="+mn-lt"/>
              </a:rPr>
              <a:t>Важный вопрос:</a:t>
            </a:r>
            <a:r>
              <a:rPr lang="ru-RU" sz="1400">
                <a:ea typeface="+mn-lt"/>
                <a:cs typeface="+mn-lt"/>
              </a:rPr>
              <a:t> Где заканчивается инструмент и начинается соавтор?</a:t>
            </a:r>
            <a:endParaRPr lang="ru-RU" sz="1400"/>
          </a:p>
          <a:p>
            <a:pPr marL="0" indent="0">
              <a:buNone/>
            </a:pPr>
            <a:endParaRPr lang="ru-RU" sz="1400"/>
          </a:p>
        </p:txBody>
      </p:sp>
      <p:pic>
        <p:nvPicPr>
          <p:cNvPr id="4" name="Рисунок 3" descr="Изображение выглядит как картина, искусство, рисунок, Кошачь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000F5D-E5CE-D1DA-124E-5FEC35C9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3" r="10203"/>
          <a:stretch>
            <a:fillRect/>
          </a:stretch>
        </p:blipFill>
        <p:spPr>
          <a:xfrm>
            <a:off x="5875824" y="10"/>
            <a:ext cx="6316176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673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E6688D-1DED-48EA-8368-FCD09C0B7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FBDF0-1CE3-640C-2FE0-9DF2A111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528" y="431212"/>
            <a:ext cx="3420305" cy="1906317"/>
          </a:xfrm>
        </p:spPr>
        <p:txBody>
          <a:bodyPr>
            <a:normAutofit/>
          </a:bodyPr>
          <a:lstStyle/>
          <a:p>
            <a:pPr algn="ctr"/>
            <a:r>
              <a:rPr lang="ru-RU" sz="2600" b="1"/>
              <a:t> ИИ для заботы о питомцах: </a:t>
            </a:r>
            <a:br>
              <a:rPr lang="ru-RU" sz="2600" b="1"/>
            </a:br>
            <a:r>
              <a:rPr lang="ru-RU" sz="2600" b="1"/>
              <a:t>высокие технологии на службе у хвостатых</a:t>
            </a:r>
            <a:endParaRPr lang="ru-RU" sz="2600"/>
          </a:p>
          <a:p>
            <a:pPr algn="ctr"/>
            <a:endParaRPr lang="ru-RU" sz="2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B0C71-C9A7-2DA6-5DEA-764C44A12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376" y="431212"/>
            <a:ext cx="5586448" cy="54097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ru-RU" sz="1600" b="1">
                <a:ea typeface="+mn-lt"/>
                <a:cs typeface="+mn-lt"/>
              </a:rPr>
              <a:t>Умные устройства с компьютерным зрением:</a:t>
            </a:r>
            <a:endParaRPr lang="ru-RU" sz="1600"/>
          </a:p>
          <a:p>
            <a:pPr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Камеры отличают нормальное поведение кота от тревожного (например, частое посещение лотка может указывать на проблемы)</a:t>
            </a:r>
            <a:endParaRPr lang="ru-RU" sz="1600"/>
          </a:p>
          <a:p>
            <a:pPr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Автоматические кормушки с распознаванием питомца (чтобы соседский кот не ел вашего корм)</a:t>
            </a:r>
            <a:endParaRPr lang="ru-RU" sz="1600"/>
          </a:p>
          <a:p>
            <a:pPr indent="0">
              <a:buNone/>
            </a:pPr>
            <a:r>
              <a:rPr lang="ru-RU" sz="1600" b="1">
                <a:ea typeface="+mn-lt"/>
                <a:cs typeface="+mn-lt"/>
              </a:rPr>
              <a:t>Приложения для здоровья:</a:t>
            </a:r>
            <a:endParaRPr lang="ru-RU" sz="1600"/>
          </a:p>
          <a:p>
            <a:pPr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Анализ активности через умные ошейники</a:t>
            </a:r>
            <a:endParaRPr lang="ru-RU" sz="1600"/>
          </a:p>
          <a:p>
            <a:pPr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Раннее выявление изменений в поведении как симптомов заболеваний</a:t>
            </a:r>
            <a:endParaRPr lang="ru-RU" sz="1600"/>
          </a:p>
          <a:p>
            <a:pPr>
              <a:buFont typeface="Arial"/>
              <a:buChar char="•"/>
            </a:pPr>
            <a:r>
              <a:rPr lang="ru-RU" sz="1600" i="1">
                <a:ea typeface="+mn-lt"/>
                <a:cs typeface="+mn-lt"/>
              </a:rPr>
              <a:t>Пример:</a:t>
            </a:r>
            <a:r>
              <a:rPr lang="ru-RU" sz="1600">
                <a:ea typeface="+mn-lt"/>
                <a:cs typeface="+mn-lt"/>
              </a:rPr>
              <a:t> Приложение Tably отслеживает вес, потребление воды и активности кота, строя графики и выявляя аномалии</a:t>
            </a:r>
            <a:endParaRPr lang="ru-RU" sz="1600"/>
          </a:p>
          <a:p>
            <a:pPr indent="0">
              <a:buNone/>
            </a:pPr>
            <a:r>
              <a:rPr lang="ru-RU" sz="1600" b="1">
                <a:ea typeface="+mn-lt"/>
                <a:cs typeface="+mn-lt"/>
              </a:rPr>
              <a:t>Генерация развлечений:</a:t>
            </a:r>
            <a:endParaRPr lang="ru-RU" sz="1600"/>
          </a:p>
          <a:p>
            <a:pPr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Интерактивные игры, адаптирующиеся к уровню интереса питомца</a:t>
            </a:r>
            <a:endParaRPr lang="ru-RU" sz="1600"/>
          </a:p>
          <a:p>
            <a:pPr>
              <a:buFont typeface="Arial"/>
              <a:buChar char="•"/>
            </a:pPr>
            <a:r>
              <a:rPr lang="ru-RU" sz="1600">
                <a:ea typeface="+mn-lt"/>
                <a:cs typeface="+mn-lt"/>
              </a:rPr>
              <a:t>Автоматическая смена режима лазерной указки, чтобы сохранять интерес кота</a:t>
            </a:r>
            <a:endParaRPr lang="ru-RU" sz="1600"/>
          </a:p>
          <a:p>
            <a:pPr marL="0" indent="0">
              <a:buNone/>
            </a:pPr>
            <a:endParaRPr lang="ru-RU" sz="1600"/>
          </a:p>
        </p:txBody>
      </p:sp>
      <p:pic>
        <p:nvPicPr>
          <p:cNvPr id="4" name="Рисунок 3" descr="Изображение выглядит как собака, в помещении, Бытовая техника, домашнее животно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365ED4E-E5D7-B095-5C9D-9253737C8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2470"/>
          <a:stretch>
            <a:fillRect/>
          </a:stretch>
        </p:blipFill>
        <p:spPr>
          <a:xfrm>
            <a:off x="7913716" y="2768743"/>
            <a:ext cx="4278284" cy="408925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BD38F4-5888-4B5B-836C-A316C522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881712" y="-2"/>
            <a:ext cx="4310288" cy="6858002"/>
            <a:chOff x="0" y="-2"/>
            <a:chExt cx="4310288" cy="68580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3D150B-ADB5-401D-8304-C7845A109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68743"/>
              <a:ext cx="4310288" cy="6400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D3AB31-A71C-4414-BA05-CF667CBA3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49283" y="3396995"/>
              <a:ext cx="6858002" cy="6400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94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BBADB-0B2D-9B3F-C59A-9CFB5272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15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1115"/>
                </a:solidFill>
              </a:rPr>
              <a:t>Практическая часть: </a:t>
            </a:r>
            <a:br>
              <a:rPr lang="ru-RU" b="1" dirty="0">
                <a:solidFill>
                  <a:srgbClr val="0F1115"/>
                </a:solidFill>
              </a:rPr>
            </a:br>
            <a:r>
              <a:rPr lang="ru-RU" b="1" dirty="0">
                <a:solidFill>
                  <a:srgbClr val="0F1115"/>
                </a:solidFill>
              </a:rPr>
              <a:t>создание проекта с ИИ-ассистентом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7EC1E-90D6-61A2-6887-2355E68C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4575"/>
            <a:ext cx="12192000" cy="46847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Мой рабочий процесс: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Мозговой штурм: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Использовал ChatGPT и </a:t>
            </a:r>
            <a:r>
              <a:rPr lang="ru-RU" sz="2400" dirty="0" err="1">
                <a:solidFill>
                  <a:srgbClr val="0F1115"/>
                </a:solidFill>
                <a:ea typeface="+mn-lt"/>
                <a:cs typeface="+mn-lt"/>
              </a:rPr>
              <a:t>DeepSeek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 для генерации идей и структуры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Исследование: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ИИ помог найти актуальные исследования и статистику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Объяснение сложного: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Когда я не понимал технические аспекты, просил объяснить «как для бабушки»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Проверка фактов: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Сравнивал информацию от ИИ с авторитетными источниками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Дизайн: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Использовал нейросети для создания некоторых визуальных элементов</a:t>
            </a:r>
            <a:endParaRPr lang="ru-RU" sz="2400" dirty="0"/>
          </a:p>
          <a:p>
            <a:pPr indent="0"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Роли в сотрудничестве: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Я: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Постановщик задач, критический аналитик, редактор, интегратор идей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ИИ: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Источник идей, помощник в структурировании, генератор примеров</a:t>
            </a:r>
            <a:endParaRPr lang="ru-RU" sz="2400" dirty="0"/>
          </a:p>
          <a:p>
            <a:pPr indent="0"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Важное открытие: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Качество результата напрямую зависит от качества моих вопросов и критического осмысления ответов.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76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4A865-D4ED-757D-BCBD-C808BE54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4600" b="1"/>
              <a:t>Этические дилеммы:</a:t>
            </a:r>
            <a:br>
              <a:rPr lang="ru-RU" sz="4600" b="1"/>
            </a:br>
            <a:r>
              <a:rPr lang="ru-RU" sz="4600" b="1"/>
              <a:t> темная сторона умных алгоритмов</a:t>
            </a:r>
            <a:endParaRPr lang="ru-RU" sz="4600"/>
          </a:p>
          <a:p>
            <a:endParaRPr lang="ru-RU" sz="46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F13E4-08E7-E8A7-DF91-6D105B191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200" b="1">
                <a:ea typeface="+mn-lt"/>
                <a:cs typeface="+mn-lt"/>
              </a:rPr>
              <a:t>Проблема 1: Цифровые пузыри и манипуляция</a:t>
            </a:r>
            <a:endParaRPr lang="ru-RU" sz="1200"/>
          </a:p>
          <a:p>
            <a:pPr>
              <a:buFont typeface="Arial"/>
              <a:buChar char="•"/>
            </a:pPr>
            <a:r>
              <a:rPr lang="ru-RU" sz="1200">
                <a:ea typeface="+mn-lt"/>
                <a:cs typeface="+mn-lt"/>
              </a:rPr>
              <a:t>Рекомендательные алгоритмы создают информационную среду, усиливающую наши существующие взгляды</a:t>
            </a:r>
            <a:endParaRPr lang="ru-RU" sz="1200"/>
          </a:p>
          <a:p>
            <a:pPr>
              <a:buFont typeface="Arial"/>
              <a:buChar char="•"/>
            </a:pPr>
            <a:r>
              <a:rPr lang="ru-RU" sz="1200" i="1">
                <a:ea typeface="+mn-lt"/>
                <a:cs typeface="+mn-lt"/>
              </a:rPr>
              <a:t>Эксперимент:</a:t>
            </a:r>
            <a:r>
              <a:rPr lang="ru-RU" sz="1200">
                <a:ea typeface="+mn-lt"/>
                <a:cs typeface="+mn-lt"/>
              </a:rPr>
              <a:t> Два разных аккаунта в соцсетях быстро получают совершенно разные ленты новостей</a:t>
            </a:r>
            <a:endParaRPr lang="ru-RU" sz="1200"/>
          </a:p>
          <a:p>
            <a:pPr indent="0">
              <a:buNone/>
            </a:pPr>
            <a:r>
              <a:rPr lang="ru-RU" sz="1200" b="1">
                <a:ea typeface="+mn-lt"/>
                <a:cs typeface="+mn-lt"/>
              </a:rPr>
              <a:t>Проблема 2: Дискриминация и bias (смещение)</a:t>
            </a:r>
            <a:endParaRPr lang="ru-RU" sz="1200"/>
          </a:p>
          <a:p>
            <a:pPr>
              <a:buFont typeface="Arial"/>
              <a:buChar char="•"/>
            </a:pPr>
            <a:r>
              <a:rPr lang="ru-RU" sz="1200">
                <a:ea typeface="+mn-lt"/>
                <a:cs typeface="+mn-lt"/>
              </a:rPr>
              <a:t>ИИ обучается на данных, созданных людьми, и наследует человеческие предрассудки</a:t>
            </a:r>
            <a:endParaRPr lang="ru-RU" sz="1200"/>
          </a:p>
          <a:p>
            <a:pPr>
              <a:buFont typeface="Arial"/>
              <a:buChar char="•"/>
            </a:pPr>
            <a:r>
              <a:rPr lang="ru-RU" sz="1200" i="1">
                <a:ea typeface="+mn-lt"/>
                <a:cs typeface="+mn-lt"/>
              </a:rPr>
              <a:t>Реальные случаи:</a:t>
            </a:r>
            <a:r>
              <a:rPr lang="ru-RU" sz="1200">
                <a:ea typeface="+mn-lt"/>
                <a:cs typeface="+mn-lt"/>
              </a:rPr>
              <a:t> Системы распознавания лиц хуже работают с людьми неевропеоидной расы; алгоритмы найма дискриминировали женщин</a:t>
            </a:r>
            <a:endParaRPr lang="ru-RU" sz="1200"/>
          </a:p>
          <a:p>
            <a:pPr indent="0">
              <a:buNone/>
            </a:pPr>
            <a:r>
              <a:rPr lang="ru-RU" sz="1200" b="1">
                <a:ea typeface="+mn-lt"/>
                <a:cs typeface="+mn-lt"/>
              </a:rPr>
              <a:t>Проблема 3: Потеря приватности</a:t>
            </a:r>
            <a:endParaRPr lang="ru-RU" sz="1200"/>
          </a:p>
          <a:p>
            <a:pPr>
              <a:buFont typeface="Arial"/>
              <a:buChar char="•"/>
            </a:pPr>
            <a:r>
              <a:rPr lang="ru-RU" sz="1200">
                <a:ea typeface="+mn-lt"/>
                <a:cs typeface="+mn-lt"/>
              </a:rPr>
              <a:t>Для персонализации ИИ собирает огромное количество данных о нас</a:t>
            </a:r>
            <a:endParaRPr lang="ru-RU" sz="1200"/>
          </a:p>
          <a:p>
            <a:pPr>
              <a:buFont typeface="Arial"/>
              <a:buChar char="•"/>
            </a:pPr>
            <a:r>
              <a:rPr lang="ru-RU" sz="1200">
                <a:ea typeface="+mn-lt"/>
                <a:cs typeface="+mn-lt"/>
              </a:rPr>
              <a:t>Где граница между удобством и слежкой?</a:t>
            </a:r>
            <a:endParaRPr lang="ru-RU" sz="1200"/>
          </a:p>
          <a:p>
            <a:pPr indent="0">
              <a:buNone/>
            </a:pPr>
            <a:r>
              <a:rPr lang="ru-RU" sz="1200" b="1">
                <a:ea typeface="+mn-lt"/>
                <a:cs typeface="+mn-lt"/>
              </a:rPr>
              <a:t>Проблема 4: Ответственность за решения</a:t>
            </a:r>
            <a:endParaRPr lang="ru-RU" sz="1200"/>
          </a:p>
          <a:p>
            <a:pPr>
              <a:buFont typeface="Arial"/>
              <a:buChar char="•"/>
            </a:pPr>
            <a:r>
              <a:rPr lang="ru-RU" sz="1200">
                <a:ea typeface="+mn-lt"/>
                <a:cs typeface="+mn-lt"/>
              </a:rPr>
              <a:t>Кто виноват, если автопилот Tesla собьет собаку?</a:t>
            </a:r>
            <a:endParaRPr lang="ru-RU" sz="1200"/>
          </a:p>
          <a:p>
            <a:pPr>
              <a:buFont typeface="Arial"/>
              <a:buChar char="•"/>
            </a:pPr>
            <a:r>
              <a:rPr lang="ru-RU" sz="1200">
                <a:ea typeface="+mn-lt"/>
                <a:cs typeface="+mn-lt"/>
              </a:rPr>
              <a:t>Кто отвечает за ошибку медицинского ИИ?</a:t>
            </a:r>
            <a:endParaRPr lang="ru-RU" sz="1200"/>
          </a:p>
          <a:p>
            <a:pPr marL="0" indent="0">
              <a:buNone/>
            </a:pPr>
            <a:endParaRPr lang="ru-RU" sz="1200"/>
          </a:p>
        </p:txBody>
      </p:sp>
      <p:pic>
        <p:nvPicPr>
          <p:cNvPr id="4" name="Рисунок 3" descr="Изображение выглядит как текст, снимок экрана, графический дизайн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143387F-6F1A-9858-789C-8520B986EC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92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7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0F1C6-018A-25B1-1420-C8CE3F1C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1115"/>
                </a:solidFill>
              </a:rPr>
              <a:t>Будущее профессий: </a:t>
            </a:r>
            <a:br>
              <a:rPr lang="ru-RU" b="1" dirty="0"/>
            </a:br>
            <a:r>
              <a:rPr lang="ru-RU" b="1" dirty="0">
                <a:solidFill>
                  <a:srgbClr val="0F1115"/>
                </a:solidFill>
              </a:rPr>
              <a:t>что останется людям?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589A4-4034-54CB-0010-6A7BC9BC5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2200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Профессии «под ударом»:</a:t>
            </a:r>
            <a:endParaRPr lang="ru-RU" sz="20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Рутинная офисная работа</a:t>
            </a:r>
            <a:endParaRPr lang="ru-RU" sz="20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Простые переводы</a:t>
            </a:r>
            <a:endParaRPr lang="ru-RU" sz="2000"/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Базовая аналитика данных</a:t>
            </a:r>
            <a:endParaRPr lang="ru-RU" sz="2000"/>
          </a:p>
          <a:p>
            <a:pPr indent="0">
              <a:buNone/>
            </a:pP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Профессии, которые изменятся:</a:t>
            </a:r>
            <a:endParaRPr lang="ru-RU" sz="2000"/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Врачи (ИИ поможет с диагностикой, но человеческое общение останется ключевым)</a:t>
            </a:r>
            <a:endParaRPr lang="ru-RU" sz="2000" dirty="0"/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Учителя (акцент сместится с передачи информации на мотивацию и развитие </a:t>
            </a:r>
            <a:r>
              <a:rPr lang="ru-RU" sz="2000" dirty="0" err="1">
                <a:solidFill>
                  <a:srgbClr val="0F1115"/>
                </a:solidFill>
                <a:ea typeface="+mn-lt"/>
                <a:cs typeface="+mn-lt"/>
              </a:rPr>
              <a:t>soft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 </a:t>
            </a:r>
            <a:r>
              <a:rPr lang="ru-RU" sz="2000" dirty="0" err="1">
                <a:solidFill>
                  <a:srgbClr val="0F1115"/>
                </a:solidFill>
                <a:ea typeface="+mn-lt"/>
                <a:cs typeface="+mn-lt"/>
              </a:rPr>
              <a:t>skills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)</a:t>
            </a:r>
            <a:endParaRPr lang="ru-RU" sz="2000" dirty="0"/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Художники (ИИ станет инструментом, расширяющим возможности)</a:t>
            </a:r>
            <a:endParaRPr lang="ru-RU" sz="2000" dirty="0"/>
          </a:p>
          <a:p>
            <a:pPr indent="0">
              <a:buNone/>
            </a:pP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Новые профессии:</a:t>
            </a:r>
            <a:endParaRPr lang="ru-RU" sz="2000"/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Тренер ИИ (специалист по «воспитанию» нейросетей)</a:t>
            </a:r>
            <a:endParaRPr lang="ru-RU" sz="2000" dirty="0"/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Этика-технолог</a:t>
            </a:r>
            <a:endParaRPr lang="ru-RU" sz="2000"/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Цифровой детокс-терапевт</a:t>
            </a:r>
            <a:endParaRPr lang="ru-RU" sz="2000"/>
          </a:p>
          <a:p>
            <a:pPr indent="0">
              <a:buNone/>
            </a:pP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Мой вывод: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 Вместо замены людей ИИ создаст новые формы сотрудничества, где человеческие качества (эмпатия, креативность, этическое мышление) будут цениться еще больше.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39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10976-E67B-B8F3-EAF1-C4D577DB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5" y="88900"/>
            <a:ext cx="10515600" cy="1325563"/>
          </a:xfrm>
        </p:spPr>
        <p:txBody>
          <a:bodyPr/>
          <a:lstStyle/>
          <a:p>
            <a:r>
              <a:rPr lang="ru-RU" sz="4000" b="1" dirty="0">
                <a:solidFill>
                  <a:srgbClr val="0F1115"/>
                </a:solidFill>
              </a:rPr>
              <a:t> Психологическое влияние:</a:t>
            </a:r>
            <a:br>
              <a:rPr lang="ru-RU" sz="4000" b="1" dirty="0"/>
            </a:br>
            <a:r>
              <a:rPr lang="ru-RU" sz="4000" b="1" dirty="0">
                <a:solidFill>
                  <a:srgbClr val="0F1115"/>
                </a:solidFill>
              </a:rPr>
              <a:t> как ИИ меняет наше мышление</a:t>
            </a:r>
            <a:endParaRPr lang="ru-RU" sz="4000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60106-8481-64D8-720C-F6DD95FC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75882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Положительные эффекты: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Доступ к персонализированному обучению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300" dirty="0">
                <a:solidFill>
                  <a:srgbClr val="0F1115"/>
                </a:solidFill>
                <a:ea typeface="+mn-lt"/>
                <a:cs typeface="+mn-lt"/>
              </a:rPr>
              <a:t>Освобождение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 от рутины для творческих задач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Развитие навыков постановки точных вопросов</a:t>
            </a:r>
            <a:endParaRPr lang="ru-RU" sz="2400" dirty="0"/>
          </a:p>
          <a:p>
            <a:pPr indent="0"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Риски: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Цифровая зависимость: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Привычка полагаться на мгновенные ответы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Эрозия критического мышления: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Склонность доверять алгоритмам без проверки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Снижение терпимости к неопределенности: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Привычка к персонализированным предсказаниям</a:t>
            </a:r>
            <a:endParaRPr lang="ru-RU" sz="2400"/>
          </a:p>
          <a:p>
            <a:pPr indent="0"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Рекомендации для баланса: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Использовать ИИ как инструмент, а не замену мышления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Регулярно практиковать деятельность без цифровых помощников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Развивать медиаграмотность и критическое мышление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5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5B436-C808-0DB3-19D6-6DF7B6EA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7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1115"/>
                </a:solidFill>
              </a:rPr>
              <a:t> Регулирование ИИ: </a:t>
            </a:r>
            <a:br>
              <a:rPr lang="ru-RU" b="1" dirty="0"/>
            </a:br>
            <a:r>
              <a:rPr lang="ru-RU" b="1" dirty="0">
                <a:solidFill>
                  <a:srgbClr val="0F1115"/>
                </a:solidFill>
              </a:rPr>
              <a:t>какие законы нужны?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229F1-303C-1E24-0A40-797CB2C31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125412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Существующие подходы: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GDPR в Европе: право на объяснение алгоритмических решений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Стратегия развития ИИ в России: акцент на технологический суверенитет</a:t>
            </a:r>
            <a:endParaRPr lang="ru-RU" sz="2400"/>
          </a:p>
          <a:p>
            <a:pPr indent="0"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Необходимые меры по моему мнению: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Прозрачность алгоритмов: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Пользователи должны понимать основные принципы работы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Право на «цифровое забытье»: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Возможность удалять данные, собранные ИИ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Обязательная этическая экспертиза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для систем, влияющих на важные решения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Образовательные программы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по цифровой грамотности с младших классов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94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03758-911A-BC52-4F8D-C0987B6D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57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1115"/>
                </a:solidFill>
              </a:rPr>
              <a:t> Личные рекомендации: </a:t>
            </a:r>
            <a:br>
              <a:rPr lang="ru-RU" b="1" dirty="0"/>
            </a:br>
            <a:r>
              <a:rPr lang="ru-RU" b="1" dirty="0">
                <a:solidFill>
                  <a:srgbClr val="0F1115"/>
                </a:solidFill>
              </a:rPr>
              <a:t>как использовать ИИ с пользой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98078-F4FF-FE35-C2B8-A34392B2C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2200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ru-RU" sz="2400">
                <a:solidFill>
                  <a:srgbClr val="0F1115"/>
                </a:solidFill>
                <a:ea typeface="+mn-lt"/>
                <a:cs typeface="+mn-lt"/>
              </a:rPr>
              <a:t>Используйте ИИ для объяснения сложных тем разными способами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>
                <a:solidFill>
                  <a:srgbClr val="0F1115"/>
                </a:solidFill>
                <a:ea typeface="+mn-lt"/>
                <a:cs typeface="+mn-lt"/>
              </a:rPr>
              <a:t>Применяйте для проверки гипотез и генерации идей, но всегда проверяйте факты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>
                <a:solidFill>
                  <a:srgbClr val="0F1115"/>
                </a:solidFill>
                <a:ea typeface="+mn-lt"/>
                <a:cs typeface="+mn-lt"/>
              </a:rPr>
              <a:t>Используйте инструменты вроде ChatGPT для мозгового штурма перед написанием сочинения</a:t>
            </a:r>
            <a:endParaRPr lang="ru-RU" sz="2400"/>
          </a:p>
          <a:p>
            <a:pPr indent="0"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Для повседневной жизни: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Настройте умные фильтры для управления информационным потоком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Используйте ИИ для оптимизации расписания, но оставляйте время для спонтанности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Периодически проводите «цифровой детокс»</a:t>
            </a:r>
            <a:endParaRPr lang="ru-RU" sz="2400" dirty="0"/>
          </a:p>
          <a:p>
            <a:pPr indent="0"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Важное правило: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ИИ — отличный помощник, но окончательные решения, особенно важные, должны приниматься вами на основе критического осмысления.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92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41C75-DFE4-3452-FF1E-E616D00B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5" y="22516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1115"/>
                </a:solidFill>
              </a:rPr>
              <a:t>Перспективы дальнейшего исследования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A72467-B85E-B8B6-ACC8-A9F8EC0E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55" y="12580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ru-RU" sz="2400" b="1">
                <a:solidFill>
                  <a:srgbClr val="0F1115"/>
                </a:solidFill>
                <a:ea typeface="+mn-lt"/>
                <a:cs typeface="+mn-lt"/>
              </a:rPr>
              <a:t>Сравнительный анализ</a:t>
            </a:r>
            <a:r>
              <a:rPr lang="ru-RU" sz="2400">
                <a:solidFill>
                  <a:srgbClr val="0F1115"/>
                </a:solidFill>
                <a:ea typeface="+mn-lt"/>
                <a:cs typeface="+mn-lt"/>
              </a:rPr>
              <a:t> влияния разных типов ИИ на когнитивные способности подростков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Разработка методики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ответственного использования ИИ в школьном образовании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Исследование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долгосрочного психологического влияния ИИ-ассистентов на формирование личности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Создание рекомендаций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по цифровому балансу для поколения Z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56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B26E7-52A2-6F53-71D0-3C71B253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9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0F1115"/>
                </a:solidFill>
              </a:rPr>
              <a:t>Основные выводы исследования</a:t>
            </a:r>
            <a:endParaRPr lang="ru-RU"/>
          </a:p>
          <a:p>
            <a:br>
              <a:rPr lang="en-US" dirty="0"/>
            </a:br>
            <a:endParaRPr lang="en-US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6123E-0E7D-33D9-D837-5A24B857E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7683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ru-RU" sz="2400">
                <a:solidFill>
                  <a:srgbClr val="0F1115"/>
                </a:solidFill>
                <a:ea typeface="+mn-lt"/>
                <a:cs typeface="+mn-lt"/>
              </a:rPr>
              <a:t>ИИ уже не будущее — это настоящая повседневность, интегрированная в большинство цифровых сервисов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>
                <a:solidFill>
                  <a:srgbClr val="0F1115"/>
                </a:solidFill>
                <a:ea typeface="+mn-lt"/>
                <a:cs typeface="+mn-lt"/>
              </a:rPr>
              <a:t>Современный ИИ — это не искусственный разум, а сложные статистические модели, умеющие находить закономерности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Главная ценность ИИ — способность обрабатывать огромные объемы данных для персонализации услуг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Наиболее этичные и эффективные применения ИИ — в симбиозе с человеческими качествами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Ключевой навык будущего — не программирование ИИ, а умение грамотно ставить ему задачи и критически оценивать результаты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5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2AB3E-B294-FC56-69E8-6E5A02B7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" y="-80924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1115"/>
                </a:solidFill>
              </a:rPr>
              <a:t>Актуальность и личный интерес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DFADB-F3A7-DA9E-B354-E2A3B222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" y="71050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400">
                <a:solidFill>
                  <a:srgbClr val="0F1115"/>
                </a:solidFill>
                <a:ea typeface="+mn-lt"/>
                <a:cs typeface="+mn-lt"/>
              </a:rPr>
              <a:t>Сегодня мы живем в уникальное время технологического перехода. Цифровые технологии перестали быть просто инструментами — они начали демонстрировать элементы «интеллекта». Меня, как представителя поколения Z, особенно интересует, как эти технологии: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Невидимо влияют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на мои повседневные выборы (от музыки до новостей)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Меняют способы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получения знаний и общения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Создают новые возможности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для творчества и решения проблем</a:t>
            </a:r>
            <a:endParaRPr lang="ru-RU" sz="2400" dirty="0"/>
          </a:p>
          <a:p>
            <a:pPr indent="0"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Мой главный вопрос: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Является ли ИИ просто продвинутым инструментом или он начинает формировать новую цифровую среду обитания?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ADC84-F1F0-A55B-2216-2C4B3BBC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050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F1115"/>
                </a:solidFill>
              </a:rPr>
              <a:t>Благодарности</a:t>
            </a:r>
            <a:br>
              <a:rPr lang="en-US" dirty="0"/>
            </a:br>
            <a:endParaRPr lang="en-US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D4221-8440-1A02-4EB7-8D4F3EFF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ru-RU" sz="2400">
                <a:solidFill>
                  <a:srgbClr val="0F1115"/>
                </a:solidFill>
                <a:ea typeface="+mn-lt"/>
                <a:cs typeface="+mn-lt"/>
              </a:rPr>
              <a:t>Создателям открытых образовательных ресурсов об ИИ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>
                <a:solidFill>
                  <a:srgbClr val="0F1115"/>
                </a:solidFill>
                <a:ea typeface="+mn-lt"/>
                <a:cs typeface="+mn-lt"/>
              </a:rPr>
              <a:t>Разработчикам ИИ-инструментов, расширяющих возможности исследователей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Моей кошке Мусе за неоценимую помощь в тестировании умных устройств и вдохновение для примеров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87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7C68E-5C91-5235-0DA6-A2631729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" y="2710"/>
            <a:ext cx="10515600" cy="1325563"/>
          </a:xfrm>
        </p:spPr>
        <p:txBody>
          <a:bodyPr/>
          <a:lstStyle/>
          <a:p>
            <a:r>
              <a:rPr lang="ru-RU" sz="1700" b="1" dirty="0">
                <a:solidFill>
                  <a:srgbClr val="0F1115"/>
                </a:solidFill>
              </a:rPr>
              <a:t> </a:t>
            </a:r>
            <a:r>
              <a:rPr lang="ru-RU" b="1">
                <a:solidFill>
                  <a:srgbClr val="0F1115"/>
                </a:solidFill>
              </a:rPr>
              <a:t>Цели и задачи исследования</a:t>
            </a:r>
            <a:endParaRPr lang="ru-RU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0E79F-1C0B-CBC7-D483-A246E4BEF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" y="66404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Цель: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Понять принципы работы современных систем ИИ и оценить степень их интеграции в повседневную жизнь обычного человека.</a:t>
            </a:r>
            <a:endParaRPr lang="ru-RU" sz="2400"/>
          </a:p>
          <a:p>
            <a:pPr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Задачи: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Разобраться в ключевых технологиях ИИ (машинное обучение, нейросети, NLP)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Проанализировать конкретные примеры использования ИИ в быту, образовании и развлечениях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Исследовать этические аспекты и потенциальные риски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Опытным путем проверить возможности ИИ как инструмента для учебы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Сформулировать взвешенное отношение к технологиям будущего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4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D5108-BB15-D82A-9105-3CB56DE6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" y="188564"/>
            <a:ext cx="10515600" cy="1325563"/>
          </a:xfrm>
        </p:spPr>
        <p:txBody>
          <a:bodyPr/>
          <a:lstStyle/>
          <a:p>
            <a:r>
              <a:rPr lang="ru-RU" b="1">
                <a:solidFill>
                  <a:srgbClr val="0F1115"/>
                </a:solidFill>
              </a:rPr>
              <a:t>Методология: </a:t>
            </a:r>
            <a:br>
              <a:rPr lang="ru-RU" b="1" dirty="0">
                <a:solidFill>
                  <a:srgbClr val="0F1115"/>
                </a:solidFill>
              </a:rPr>
            </a:br>
            <a:r>
              <a:rPr lang="ru-RU" b="1">
                <a:solidFill>
                  <a:srgbClr val="0F1115"/>
                </a:solidFill>
              </a:rPr>
              <a:t>как я проводил </a:t>
            </a:r>
            <a:r>
              <a:rPr lang="ru-RU" b="1" dirty="0">
                <a:solidFill>
                  <a:srgbClr val="0F1115"/>
                </a:solidFill>
              </a:rPr>
              <a:t>исследование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B7FF8-79B7-FE2D-B1C0-69D0C4FB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" y="115655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ru-RU" sz="2400" b="1">
                <a:solidFill>
                  <a:srgbClr val="0F1115"/>
                </a:solidFill>
                <a:ea typeface="+mn-lt"/>
                <a:cs typeface="+mn-lt"/>
              </a:rPr>
              <a:t>Теоретический анализ:</a:t>
            </a:r>
            <a:r>
              <a:rPr lang="ru-RU" sz="2400">
                <a:solidFill>
                  <a:srgbClr val="0F1115"/>
                </a:solidFill>
                <a:ea typeface="+mn-lt"/>
                <a:cs typeface="+mn-lt"/>
              </a:rPr>
              <a:t> Изучение научно-популярной литературы и авторитетных онлайн-ресурсов об ИИ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Практический эксперимент: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Активное использование различных ИИ-сервисов в течение месяца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Наблюдение: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Фиксация моментов взаимодействия с ИИ в повседневной жизни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Сравнительный анализ: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Сопоставление возможностей разных ИИ-инструментов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Критическое осмысление: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Оценка преимуществ и недостатков на основе личного опыта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73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E86B0-0D1B-5ECE-7F70-EE84E12A3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" y="22573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1115"/>
                </a:solidFill>
              </a:rPr>
              <a:t>Что такое ИИ? </a:t>
            </a:r>
            <a:br>
              <a:rPr lang="ru-RU" b="1" dirty="0">
                <a:solidFill>
                  <a:srgbClr val="0F1115"/>
                </a:solidFill>
              </a:rPr>
            </a:br>
            <a:r>
              <a:rPr lang="ru-RU" b="1" dirty="0">
                <a:solidFill>
                  <a:srgbClr val="0F1115"/>
                </a:solidFill>
              </a:rPr>
              <a:t>Разбираем мифы и реальность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583FB-F8E9-59B2-0AB7-276EAA2C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" y="124947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Миф 1: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ИИ — это робот с сознанием, как в фильмах</a:t>
            </a:r>
            <a:endParaRPr lang="ru-RU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None/>
            </a:pP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Реальность: ИИ — это комплекс алгоритмов, умеющих находить закономерности в данных</a:t>
            </a:r>
            <a:endParaRPr lang="ru-RU" sz="2400"/>
          </a:p>
          <a:p>
            <a:pPr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Миф 2: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ИИ понимает мир как человек</a:t>
            </a:r>
            <a:endParaRPr lang="ru-RU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None/>
            </a:pP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Реальность: ИИ «видит» мир как статистические взаимосвязи. Например, для распознавания кота алгоритм анализирует не смысл «</a:t>
            </a:r>
            <a:r>
              <a:rPr lang="ru-RU" sz="2400" dirty="0" err="1">
                <a:solidFill>
                  <a:srgbClr val="0F1115"/>
                </a:solidFill>
                <a:ea typeface="+mn-lt"/>
                <a:cs typeface="+mn-lt"/>
              </a:rPr>
              <a:t>кошачности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», а корреляции пикселей, которые с высокой вероятностью соответствуют котам в обучающей выборке.</a:t>
            </a:r>
            <a:endParaRPr lang="ru-RU" sz="240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93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B6951-01C0-A901-D9F2-ADBB440A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224" y="784573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1D8D0-2A2A-CA46-FC12-89BF8927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8" y="4259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Давайте представим, что ИИ — это  </a:t>
            </a: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очень усердный, но лишенный воображения художник-статистик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.</a:t>
            </a:r>
            <a:endParaRPr lang="ru-RU" sz="2000"/>
          </a:p>
          <a:p>
            <a:pPr>
              <a:buNone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Вы даете ему две огромные стопки референсов: в одной — 10 000 картин и фото котов, в другой — 10 000 изображений всего остального (собак, птиц, людей, пейзажей).</a:t>
            </a:r>
            <a:endParaRPr lang="ru-RU" sz="2000" dirty="0"/>
          </a:p>
          <a:p>
            <a:pPr>
              <a:buNone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Его задача — </a:t>
            </a: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не срисовывать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, а вывести абстрактную формулу, «идеальный шаблон». Он скрупулезно измеряет и усредняет:</a:t>
            </a:r>
            <a:endParaRPr lang="ru-RU" sz="2000" dirty="0"/>
          </a:p>
          <a:p>
            <a:pPr>
              <a:buFont typeface="Arial"/>
              <a:buChar char="•"/>
            </a:pP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Среднюю пушистость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 контура.</a:t>
            </a:r>
            <a:endParaRPr lang="ru-RU" sz="2000"/>
          </a:p>
          <a:p>
            <a:pPr>
              <a:buFont typeface="Arial"/>
              <a:buChar char="•"/>
            </a:pP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Типичный угол наклона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 ушей.</a:t>
            </a:r>
            <a:endParaRPr lang="ru-RU" sz="2000"/>
          </a:p>
          <a:p>
            <a:pPr>
              <a:buFont typeface="Arial"/>
              <a:buChar char="•"/>
            </a:pP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Вероятностное распределение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 цветов в палитре «кота».</a:t>
            </a:r>
            <a:endParaRPr lang="ru-RU" sz="2000"/>
          </a:p>
          <a:p>
            <a:pPr>
              <a:buFont typeface="Arial"/>
              <a:buChar char="•"/>
            </a:pP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Частоту встречаемости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 определенных пропорций (например, соотношение длины усов к ширине носа).</a:t>
            </a:r>
            <a:endParaRPr lang="ru-RU" sz="2000"/>
          </a:p>
          <a:p>
            <a:pPr indent="0">
              <a:buNone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В итоге у него получается не портрет, а </a:t>
            </a: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математический паспорт «</a:t>
            </a:r>
            <a:r>
              <a:rPr lang="ru-RU" sz="2000" b="1" err="1">
                <a:solidFill>
                  <a:srgbClr val="0F1115"/>
                </a:solidFill>
                <a:ea typeface="+mn-lt"/>
                <a:cs typeface="+mn-lt"/>
              </a:rPr>
              <a:t>кошачести</a:t>
            </a: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»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 — набор из тысяч чисел, описывающих усредненные и самые вероятные черты.</a:t>
            </a:r>
            <a:endParaRPr lang="ru-RU" sz="2000"/>
          </a:p>
          <a:p>
            <a:pPr>
              <a:buNone/>
            </a:pP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Когда ему показывают новую картинку, он не ищет знакомые ушки с пятнышком. Он </a:t>
            </a: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сканирует её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, вычисляет её параметры и проверяет, насколько они </a:t>
            </a:r>
            <a:r>
              <a:rPr lang="ru-RU" sz="2000" b="1" dirty="0">
                <a:solidFill>
                  <a:srgbClr val="0F1115"/>
                </a:solidFill>
                <a:ea typeface="+mn-lt"/>
                <a:cs typeface="+mn-lt"/>
              </a:rPr>
              <a:t>соответствуют цифровому шаблону</a:t>
            </a:r>
            <a:r>
              <a:rPr lang="ru-RU" sz="2000" dirty="0">
                <a:solidFill>
                  <a:srgbClr val="0F1115"/>
                </a:solidFill>
                <a:ea typeface="+mn-lt"/>
                <a:cs typeface="+mn-lt"/>
              </a:rPr>
              <a:t> в его памяти. И говорит: «Мои расчеты показывают совпадение на 88%. Рекомендую классифицировать как кота».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47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9021F-8A0B-0805-C066-EB22D669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ru-RU" sz="3700" b="1"/>
              <a:t>Технологическая основа: </a:t>
            </a:r>
            <a:br>
              <a:rPr lang="ru-RU" sz="3700" b="1"/>
            </a:br>
            <a:r>
              <a:rPr lang="ru-RU" sz="3700" b="1"/>
              <a:t>три кита современного ИИ</a:t>
            </a:r>
            <a:endParaRPr lang="ru-RU" sz="3700"/>
          </a:p>
          <a:p>
            <a:endParaRPr lang="ru-RU" sz="3700"/>
          </a:p>
        </p:txBody>
      </p:sp>
      <p:pic>
        <p:nvPicPr>
          <p:cNvPr id="5" name="Рисунок 4" descr="Изображение выглядит как текст, снимок экрана, круг, ча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2064001-9BD0-D4B1-B1FD-45657A17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74" r="6229" b="-1"/>
          <a:stretch>
            <a:fillRect/>
          </a:stretch>
        </p:blipFill>
        <p:spPr>
          <a:xfrm>
            <a:off x="1" y="3105151"/>
            <a:ext cx="6790771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00B913D-555B-0F1F-CA90-EA18D3FB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ru-RU" sz="2000" b="1">
                <a:ea typeface="+mn-lt"/>
                <a:cs typeface="+mn-lt"/>
              </a:rPr>
              <a:t>Машинное обучение:</a:t>
            </a:r>
            <a:r>
              <a:rPr lang="ru-RU" sz="2000">
                <a:ea typeface="+mn-lt"/>
                <a:cs typeface="+mn-lt"/>
              </a:rPr>
              <a:t> Алгоритмы улучшают свою работу через опыт (данные), а не через перепрограммирование</a:t>
            </a:r>
            <a:endParaRPr lang="ru-RU" sz="2000"/>
          </a:p>
          <a:p>
            <a:pPr marL="971550" lvl="1" indent="-285750">
              <a:buFont typeface="Arial"/>
              <a:buChar char="•"/>
            </a:pPr>
            <a:r>
              <a:rPr lang="ru-RU" sz="2000" i="1">
                <a:ea typeface="+mn-lt"/>
                <a:cs typeface="+mn-lt"/>
              </a:rPr>
              <a:t>Пример:</a:t>
            </a:r>
            <a:r>
              <a:rPr lang="ru-RU" sz="2000">
                <a:ea typeface="+mn-lt"/>
                <a:cs typeface="+mn-lt"/>
              </a:rPr>
              <a:t> Рекомендации Netflix становятся точнее, чем больше фильмов вы оцениваете</a:t>
            </a:r>
            <a:endParaRPr lang="ru-RU" sz="2000"/>
          </a:p>
          <a:p>
            <a:pPr>
              <a:buFont typeface="Arial"/>
              <a:buChar char="•"/>
            </a:pPr>
            <a:r>
              <a:rPr lang="ru-RU" sz="2000" b="1">
                <a:ea typeface="+mn-lt"/>
                <a:cs typeface="+mn-lt"/>
              </a:rPr>
              <a:t>Нейронные сети:</a:t>
            </a:r>
            <a:r>
              <a:rPr lang="ru-RU" sz="2000">
                <a:ea typeface="+mn-lt"/>
                <a:cs typeface="+mn-lt"/>
              </a:rPr>
              <a:t> Архитектура, имитирующая работу человеческого мозга </a:t>
            </a:r>
            <a:endParaRPr lang="ru-RU" sz="2000"/>
          </a:p>
          <a:p>
            <a:pPr marL="971550" lvl="1" indent="-285750">
              <a:buFont typeface="Arial"/>
              <a:buChar char="•"/>
            </a:pPr>
            <a:r>
              <a:rPr lang="ru-RU" sz="2000" i="1">
                <a:ea typeface="+mn-lt"/>
                <a:cs typeface="+mn-lt"/>
              </a:rPr>
              <a:t>Пример:</a:t>
            </a:r>
            <a:r>
              <a:rPr lang="ru-RU" sz="2000">
                <a:ea typeface="+mn-lt"/>
                <a:cs typeface="+mn-lt"/>
              </a:rPr>
              <a:t> Распознавание речи в шумной комнате</a:t>
            </a:r>
            <a:endParaRPr lang="ru-RU" sz="2000"/>
          </a:p>
          <a:p>
            <a:pPr>
              <a:buFont typeface="Arial"/>
              <a:buChar char="•"/>
            </a:pPr>
            <a:r>
              <a:rPr lang="ru-RU" sz="2000" b="1">
                <a:ea typeface="+mn-lt"/>
                <a:cs typeface="+mn-lt"/>
              </a:rPr>
              <a:t>Обработка естественного языка (NLP):</a:t>
            </a:r>
            <a:r>
              <a:rPr lang="ru-RU" sz="2000">
                <a:ea typeface="+mn-lt"/>
                <a:cs typeface="+mn-lt"/>
              </a:rPr>
              <a:t> Понимание, интерпретация и генерация человеческой речи</a:t>
            </a:r>
            <a:endParaRPr lang="ru-RU" sz="2000"/>
          </a:p>
          <a:p>
            <a:pPr marL="0" indent="0">
              <a:buNone/>
            </a:pPr>
            <a:endParaRPr lang="ru-RU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3CAF1054-04A6-7BFB-70A6-9AFE4C6CC7D8}"/>
                  </a:ext>
                </a:extLst>
              </p14:cNvPr>
              <p14:cNvContentPartPr/>
              <p14:nvPr/>
            </p14:nvContentPartPr>
            <p14:xfrm>
              <a:off x="574871" y="6542748"/>
              <a:ext cx="118607" cy="18399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3CAF1054-04A6-7BFB-70A6-9AFE4C6CC7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260" y="6525140"/>
                <a:ext cx="154189" cy="219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D87B3B18-D2FA-0A90-C2CF-BDCE304BC946}"/>
                  </a:ext>
                </a:extLst>
              </p14:cNvPr>
              <p14:cNvContentPartPr/>
              <p14:nvPr/>
            </p14:nvContentPartPr>
            <p14:xfrm>
              <a:off x="613886" y="6405667"/>
              <a:ext cx="54795" cy="114791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D87B3B18-D2FA-0A90-C2CF-BDCE304BC9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5979" y="6387731"/>
                <a:ext cx="90251" cy="150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CE83DBF2-E780-AE2C-FBD1-1CFC5D759150}"/>
                  </a:ext>
                </a:extLst>
              </p14:cNvPr>
              <p14:cNvContentPartPr/>
              <p14:nvPr/>
            </p14:nvContentPartPr>
            <p14:xfrm>
              <a:off x="617656" y="6412381"/>
              <a:ext cx="59337" cy="4196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CE83DBF2-E780-AE2C-FBD1-1CFC5D7591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783" y="6393308"/>
                <a:ext cx="94725" cy="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33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5375F-B7A7-A537-2BBB-0FA30555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5" y="194064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1115"/>
                </a:solidFill>
              </a:rPr>
              <a:t>ИИ в коммуникациях: </a:t>
            </a:r>
            <a:br>
              <a:rPr lang="ru-RU" b="1" dirty="0">
                <a:solidFill>
                  <a:srgbClr val="0F1115"/>
                </a:solidFill>
              </a:rPr>
            </a:br>
            <a:r>
              <a:rPr lang="ru-RU" b="1" dirty="0">
                <a:solidFill>
                  <a:srgbClr val="0F1115"/>
                </a:solidFill>
              </a:rPr>
              <a:t>когда технологии понимают контекст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85C60-88A7-925E-770F-BCB45EC9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1" y="1258013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Голосовые помощники (Алиса, </a:t>
            </a:r>
            <a:r>
              <a:rPr lang="ru-RU" sz="2400" b="1" dirty="0" err="1">
                <a:solidFill>
                  <a:srgbClr val="0F1115"/>
                </a:solidFill>
                <a:ea typeface="+mn-lt"/>
                <a:cs typeface="+mn-lt"/>
              </a:rPr>
              <a:t>Siri</a:t>
            </a: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):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Не просто распознают команды, а анализируют </a:t>
            </a: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контекст диалога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Учитывают личные предпочтения и историю запросов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i="1" dirty="0">
                <a:solidFill>
                  <a:srgbClr val="0F1115"/>
                </a:solidFill>
                <a:ea typeface="+mn-lt"/>
                <a:cs typeface="+mn-lt"/>
              </a:rPr>
              <a:t>Мой эксперимент: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 Я просил Алису «поставить музыку для учебы» в разное время суток. Утром она ставила бодрую музыку, вечером — спокойную фоновую. Это адаптация к контексту!</a:t>
            </a:r>
            <a:endParaRPr lang="ru-RU" sz="2400"/>
          </a:p>
          <a:p>
            <a:pPr indent="0"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Умные ответы в мессенджерах: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Gmail и </a:t>
            </a:r>
            <a:r>
              <a:rPr lang="ru-RU" sz="2400" dirty="0" err="1">
                <a:solidFill>
                  <a:srgbClr val="0F1115"/>
                </a:solidFill>
                <a:ea typeface="+mn-lt"/>
                <a:cs typeface="+mn-lt"/>
              </a:rPr>
              <a:t>Яндекс.Почта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 предлагают варианты ответов</a:t>
            </a:r>
            <a:endParaRPr lang="ru-RU" sz="240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Анализируют не только слова, но и тон переписки</a:t>
            </a:r>
            <a:endParaRPr lang="ru-RU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ru-RU" sz="2400" dirty="0">
              <a:solidFill>
                <a:srgbClr val="0F1115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Кстати, когда я писал другу про болезнь своего кота, Gmail предложил варианты ответов с эмпатией («Бедняжка! Выздоравливайте!»)</a:t>
            </a:r>
            <a:endParaRPr lang="ru-RU" sz="240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23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5EBF6-343B-FACE-BA91-79883896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" y="16858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1115"/>
                </a:solidFill>
              </a:rPr>
              <a:t>ИИ в образовании: </a:t>
            </a:r>
            <a:br>
              <a:rPr lang="ru-RU" b="1" dirty="0">
                <a:solidFill>
                  <a:srgbClr val="0F1115"/>
                </a:solidFill>
              </a:rPr>
            </a:br>
            <a:r>
              <a:rPr lang="ru-RU" b="1" dirty="0">
                <a:solidFill>
                  <a:srgbClr val="0F1115"/>
                </a:solidFill>
              </a:rPr>
              <a:t>персональный подход для каждого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E3AFC-D040-3562-113E-63452EC04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" y="994163"/>
            <a:ext cx="12411307" cy="45093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Адаптивные обучающие платформы: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err="1">
                <a:solidFill>
                  <a:srgbClr val="0F1115"/>
                </a:solidFill>
                <a:ea typeface="+mn-lt"/>
                <a:cs typeface="+mn-lt"/>
              </a:rPr>
              <a:t>Khan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 Academy, </a:t>
            </a:r>
            <a:r>
              <a:rPr lang="ru-RU" sz="2400" err="1">
                <a:solidFill>
                  <a:srgbClr val="0F1115"/>
                </a:solidFill>
                <a:ea typeface="+mn-lt"/>
                <a:cs typeface="+mn-lt"/>
              </a:rPr>
              <a:t>Учи.ру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, </a:t>
            </a:r>
            <a:r>
              <a:rPr lang="ru-RU" sz="2400" err="1">
                <a:solidFill>
                  <a:srgbClr val="0F1115"/>
                </a:solidFill>
                <a:ea typeface="+mn-lt"/>
                <a:cs typeface="+mn-lt"/>
              </a:rPr>
              <a:t>Skyeng</a:t>
            </a: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 анализируют ошибки и предлагают индивидуальную траекторию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Система определяет, какие темы вызывают трудности, и дает дополнительные упражнения именно по ним</a:t>
            </a:r>
            <a:endParaRPr lang="ru-RU" sz="2400" dirty="0"/>
          </a:p>
          <a:p>
            <a:pPr indent="0"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Инструменты для исследований: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Поисковые системы ранжируют результаты по релевантности, используя ИИ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Семантический анализ помогает найти информацию даже при неточном формулировании запроса</a:t>
            </a:r>
            <a:endParaRPr lang="ru-RU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При работе над этим проектом ИИ помог найти исследования о влиянии ИИ на подростков, хотя я искал просто «ИИ и школьники»</a:t>
            </a:r>
            <a:endParaRPr lang="ru-RU" sz="2400"/>
          </a:p>
          <a:p>
            <a:pPr indent="0">
              <a:buNone/>
            </a:pPr>
            <a:r>
              <a:rPr lang="ru-RU" sz="2400" b="1" dirty="0">
                <a:solidFill>
                  <a:srgbClr val="0F1115"/>
                </a:solidFill>
                <a:ea typeface="+mn-lt"/>
                <a:cs typeface="+mn-lt"/>
              </a:rPr>
              <a:t>Генерация учебных материалов: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Создание персональных тестов, карточек для запоминания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F1115"/>
                </a:solidFill>
                <a:ea typeface="+mn-lt"/>
                <a:cs typeface="+mn-lt"/>
              </a:rPr>
              <a:t>Автоматическая проверка эссе с обратной связью по структуре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933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Искусственный интеллект:  от умного помощника до творческого соавтора</vt:lpstr>
      <vt:lpstr>Актуальность и личный интерес </vt:lpstr>
      <vt:lpstr> Цели и задачи исследования </vt:lpstr>
      <vt:lpstr>Методология:  как я проводил исследование </vt:lpstr>
      <vt:lpstr>Что такое ИИ?  Разбираем мифы и реальность </vt:lpstr>
      <vt:lpstr>Презентация PowerPoint</vt:lpstr>
      <vt:lpstr>Технологическая основа:  три кита современного ИИ </vt:lpstr>
      <vt:lpstr>ИИ в коммуникациях:  когда технологии понимают контекст </vt:lpstr>
      <vt:lpstr>ИИ в образовании:  персональный подход для каждого </vt:lpstr>
      <vt:lpstr>Творчество и ИИ:  сотрудничество или конкуренция? </vt:lpstr>
      <vt:lpstr> ИИ для заботы о питомцах:  высокие технологии на службе у хвостатых </vt:lpstr>
      <vt:lpstr>Практическая часть:  создание проекта с ИИ-ассистентом </vt:lpstr>
      <vt:lpstr>Этические дилеммы:  темная сторона умных алгоритмов </vt:lpstr>
      <vt:lpstr>Будущее профессий:  что останется людям? </vt:lpstr>
      <vt:lpstr> Психологическое влияние:  как ИИ меняет наше мышление </vt:lpstr>
      <vt:lpstr> Регулирование ИИ:  какие законы нужны? </vt:lpstr>
      <vt:lpstr> Личные рекомендации:  как использовать ИИ с пользой </vt:lpstr>
      <vt:lpstr>Перспективы дальнейшего исследования </vt:lpstr>
      <vt:lpstr>Основные выводы исследования   </vt:lpstr>
      <vt:lpstr>Благодарности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268</cp:revision>
  <dcterms:created xsi:type="dcterms:W3CDTF">2025-12-18T12:09:47Z</dcterms:created>
  <dcterms:modified xsi:type="dcterms:W3CDTF">2025-12-19T10:04:21Z</dcterms:modified>
</cp:coreProperties>
</file>