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4" r:id="rId4"/>
    <p:sldId id="276" r:id="rId5"/>
    <p:sldId id="277" r:id="rId6"/>
    <p:sldId id="261" r:id="rId7"/>
    <p:sldId id="263" r:id="rId8"/>
    <p:sldId id="278" r:id="rId9"/>
    <p:sldId id="281" r:id="rId10"/>
    <p:sldId id="267" r:id="rId11"/>
    <p:sldId id="273" r:id="rId12"/>
    <p:sldId id="27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2" clrIdx="0">
    <p:extLst>
      <p:ext uri="{19B8F6BF-5375-455C-9EA6-DF929625EA0E}">
        <p15:presenceInfo xmlns:p15="http://schemas.microsoft.com/office/powerpoint/2012/main" userId="M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284" autoAdjust="0"/>
  </p:normalViewPr>
  <p:slideViewPr>
    <p:cSldViewPr>
      <p:cViewPr varScale="1">
        <p:scale>
          <a:sx n="60" d="100"/>
          <a:sy n="60" d="100"/>
        </p:scale>
        <p:origin x="37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842633" y="3368017"/>
            <a:ext cx="2602733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Тема</a:t>
            </a:r>
            <a:r>
              <a:rPr lang="en-US" sz="30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4969019" y="9258300"/>
            <a:ext cx="2992318" cy="739955"/>
            <a:chOff x="0" y="0"/>
            <a:chExt cx="788100" cy="1948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00" cy="194885"/>
            </a:xfrm>
            <a:custGeom>
              <a:avLst/>
              <a:gdLst/>
              <a:ahLst/>
              <a:cxnLst/>
              <a:rect l="l" t="t" r="r" b="b"/>
              <a:pathLst>
                <a:path w="788100" h="194885">
                  <a:moveTo>
                    <a:pt x="82792" y="0"/>
                  </a:moveTo>
                  <a:lnTo>
                    <a:pt x="705308" y="0"/>
                  </a:lnTo>
                  <a:cubicBezTo>
                    <a:pt x="751033" y="0"/>
                    <a:pt x="788100" y="37067"/>
                    <a:pt x="788100" y="82792"/>
                  </a:cubicBezTo>
                  <a:lnTo>
                    <a:pt x="788100" y="112093"/>
                  </a:lnTo>
                  <a:cubicBezTo>
                    <a:pt x="788100" y="134051"/>
                    <a:pt x="779377" y="155109"/>
                    <a:pt x="763851" y="170636"/>
                  </a:cubicBezTo>
                  <a:cubicBezTo>
                    <a:pt x="748324" y="186162"/>
                    <a:pt x="727266" y="194885"/>
                    <a:pt x="705308" y="194885"/>
                  </a:cubicBezTo>
                  <a:lnTo>
                    <a:pt x="82792" y="194885"/>
                  </a:lnTo>
                  <a:cubicBezTo>
                    <a:pt x="60835" y="194885"/>
                    <a:pt x="39776" y="186162"/>
                    <a:pt x="24249" y="170636"/>
                  </a:cubicBezTo>
                  <a:cubicBezTo>
                    <a:pt x="8723" y="155109"/>
                    <a:pt x="0" y="134051"/>
                    <a:pt x="0" y="112093"/>
                  </a:cubicBezTo>
                  <a:lnTo>
                    <a:pt x="0" y="82792"/>
                  </a:lnTo>
                  <a:cubicBezTo>
                    <a:pt x="0" y="60835"/>
                    <a:pt x="8723" y="39776"/>
                    <a:pt x="24249" y="24249"/>
                  </a:cubicBezTo>
                  <a:cubicBezTo>
                    <a:pt x="39776" y="8723"/>
                    <a:pt x="60835" y="0"/>
                    <a:pt x="82792" y="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88100" cy="24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19699" y="46101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Проект на тему: Тренажер  для операций слива/налива нефтепродуктов из </a:t>
            </a:r>
            <a:r>
              <a:rPr lang="ru-RU" sz="2800" b="1" dirty="0" err="1"/>
              <a:t>жд</a:t>
            </a:r>
            <a:r>
              <a:rPr lang="ru-RU" sz="2800" b="1" dirty="0"/>
              <a:t> цистерн и автоцистерн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8954" y="73291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ПЛИ при ТГТУ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44200" y="62865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Автор: </a:t>
            </a:r>
            <a:r>
              <a:rPr lang="ru-RU" sz="2400" dirty="0" err="1"/>
              <a:t>Ляхина</a:t>
            </a:r>
            <a:r>
              <a:rPr lang="ru-RU" sz="2400" dirty="0"/>
              <a:t> Марина Сергеевна </a:t>
            </a:r>
          </a:p>
          <a:p>
            <a:r>
              <a:rPr lang="ru-RU" sz="2400" dirty="0"/>
              <a:t>Наставник: Пахомов Андрей Николаевич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9239" y="9305111"/>
            <a:ext cx="14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87949" y="715963"/>
            <a:ext cx="8007536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ЦЕЛЬ ПРОЕКТА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14FF748-F8AE-4CDF-A86F-BDC9C3880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41513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ru-RU" dirty="0"/>
              <a:t>  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BBD3FA6-6D7B-4E74-B1E4-74FBA14813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162300"/>
            <a:ext cx="8686800" cy="4953000"/>
          </a:xfrm>
        </p:spPr>
        <p:txBody>
          <a:bodyPr>
            <a:normAutofit/>
          </a:bodyPr>
          <a:lstStyle/>
          <a:p>
            <a:r>
              <a:rPr lang="ru-RU" sz="5400" dirty="0"/>
              <a:t>Создание и тренировочных материалов для операторов работающих с нефтепродуктами.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D94420-17ED-4C99-BE2F-98B342BC3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395483"/>
            <a:ext cx="6964949" cy="64866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BA83-3187-46AF-B45A-916ADF8D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 проекта: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52CBA3-E9E3-4845-B018-E5AEFAE4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16840200" cy="73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B85DF-08F5-48CF-A8EB-83878C52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B8699-FC62-4C70-B6DA-D98D2CB3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56906"/>
              </p:ext>
            </p:extLst>
          </p:nvPr>
        </p:nvGraphicFramePr>
        <p:xfrm>
          <a:off x="38100" y="2181117"/>
          <a:ext cx="12954000" cy="7325560"/>
        </p:xfrm>
        <a:graphic>
          <a:graphicData uri="http://schemas.openxmlformats.org/drawingml/2006/table">
            <a:tbl>
              <a:tblPr/>
              <a:tblGrid>
                <a:gridCol w="74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Найденные проблемные ситуации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Проблемная ситуация, на решение которой будет направлен проект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000" dirty="0"/>
                        <a:t>1.Неосторожность сотрудников при осваивание сложных технологических процессов 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indent="-457200" algn="ctr">
                        <a:lnSpc>
                          <a:spcPts val="2520"/>
                        </a:lnSpc>
                        <a:buAutoNum type="arabicPeriod"/>
                        <a:defRPr/>
                      </a:pPr>
                      <a:r>
                        <a:rPr lang="ru-RU" sz="2000" dirty="0"/>
                        <a:t>Обучение и безопасное освоение технологических процессов</a:t>
                      </a:r>
                    </a:p>
                    <a:p>
                      <a:pPr marL="457200" indent="-457200" algn="ctr">
                        <a:lnSpc>
                          <a:spcPts val="2520"/>
                        </a:lnSpc>
                        <a:buAutoNum type="arabicPeriod"/>
                        <a:defRPr/>
                      </a:pPr>
                      <a:endParaRPr lang="ru-RU" sz="2000" dirty="0"/>
                    </a:p>
                    <a:p>
                      <a:pPr marL="457200" indent="-457200" algn="ctr">
                        <a:lnSpc>
                          <a:spcPts val="2520"/>
                        </a:lnSpc>
                        <a:buAutoNum type="arabicPeriod"/>
                        <a:defRPr/>
                      </a:pPr>
                      <a:endParaRPr lang="ru-RU" sz="2000" dirty="0"/>
                    </a:p>
                    <a:p>
                      <a:pPr marL="457200" indent="-457200" algn="ctr">
                        <a:lnSpc>
                          <a:spcPts val="2520"/>
                        </a:lnSpc>
                        <a:buAutoNum type="arabicPeriod"/>
                        <a:defRPr/>
                      </a:pPr>
                      <a:endParaRPr lang="ru-RU" sz="2000" dirty="0"/>
                    </a:p>
                    <a:p>
                      <a:pPr marL="0" indent="0" algn="ctr">
                        <a:lnSpc>
                          <a:spcPts val="2520"/>
                        </a:lnSpc>
                        <a:buNone/>
                        <a:defRPr/>
                      </a:pPr>
                      <a:r>
                        <a:rPr lang="ru-RU" sz="2000" dirty="0"/>
                        <a:t>2. Уменьшение расходов нефтепродуктов и износа оборудования </a:t>
                      </a:r>
                    </a:p>
                    <a:p>
                      <a:pPr marL="0" indent="0" algn="ctr">
                        <a:lnSpc>
                          <a:spcPts val="2520"/>
                        </a:lnSpc>
                        <a:buNone/>
                        <a:defRPr/>
                      </a:pPr>
                      <a:endParaRPr lang="ru-RU" sz="2000" dirty="0"/>
                    </a:p>
                    <a:p>
                      <a:pPr marL="0" indent="0" algn="ctr">
                        <a:lnSpc>
                          <a:spcPts val="2520"/>
                        </a:lnSpc>
                        <a:buNone/>
                        <a:defRPr/>
                      </a:pPr>
                      <a:endParaRPr lang="ru-RU" sz="2000" dirty="0"/>
                    </a:p>
                    <a:p>
                      <a:pPr marL="0" indent="0" algn="ctr">
                        <a:lnSpc>
                          <a:spcPts val="2520"/>
                        </a:lnSpc>
                        <a:buNone/>
                        <a:defRPr/>
                      </a:pPr>
                      <a:endParaRPr lang="ru-RU" sz="2000" dirty="0"/>
                    </a:p>
                    <a:p>
                      <a:pPr marL="0" indent="0" algn="ctr">
                        <a:lnSpc>
                          <a:spcPts val="2520"/>
                        </a:lnSpc>
                        <a:buNone/>
                        <a:defRPr/>
                      </a:pPr>
                      <a:r>
                        <a:rPr lang="ru-RU" sz="2000" dirty="0"/>
                        <a:t>3. Сможем представить и смоделировать, то с чем можем столкнуться в реальной жизни</a:t>
                      </a:r>
                    </a:p>
                    <a:p>
                      <a:pPr marL="457200" indent="-457200" algn="ctr">
                        <a:lnSpc>
                          <a:spcPts val="2520"/>
                        </a:lnSpc>
                        <a:buAutoNum type="arabicPeriod"/>
                        <a:defRPr/>
                      </a:pPr>
                      <a:endParaRPr lang="ru-RU" sz="20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1800" dirty="0"/>
                        <a:t>2. Большой расход нефтепродуктов и износ реального оборудования </a:t>
                      </a:r>
                      <a:endParaRPr lang="en-US" sz="18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39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ru-RU" sz="2000" dirty="0"/>
                        <a:t>3.Сложность визуализации и моделирования различных сценариев  в реальной жизни </a:t>
                      </a:r>
                      <a:endParaRPr lang="en-US" sz="20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52400" y="666750"/>
            <a:ext cx="869309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ПРОБЛЕМНОЕ ПОЛЕ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8B96BE-B032-416C-9967-9007B0777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2100" y="666750"/>
            <a:ext cx="5313942" cy="4710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65503D-09FF-4520-8852-26FA88250F8B}"/>
              </a:ext>
            </a:extLst>
          </p:cNvPr>
          <p:cNvSpPr txBox="1"/>
          <p:nvPr/>
        </p:nvSpPr>
        <p:spPr>
          <a:xfrm>
            <a:off x="1295400" y="1104900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5400" dirty="0"/>
          </a:p>
          <a:p>
            <a:r>
              <a:rPr lang="ru-RU" sz="3600" dirty="0"/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7AF22A-1D77-4491-8762-C378C6E5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35DF1FE-2377-4339-9448-C47ADFF6D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Актуальность проекта в том, что с помощью тренажера мы может сократить число аварий на производстве и предотвратить лишние расходы топлива и износа реального оборудования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9C2DE-CFB5-4B14-B73B-246D5E7BA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372100"/>
            <a:ext cx="6781800" cy="441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8D1D7D-DA59-4D3E-B91F-5816609F4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305300"/>
            <a:ext cx="9677399" cy="53260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A093CF-3FE3-4CE6-9C9B-CD43004F6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449261"/>
            <a:ext cx="6591300" cy="46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4E0FCF-E1EC-4FD7-B426-F80D20B73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448800" cy="8001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902C61-DD06-4122-BF32-7FD98A826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23900"/>
            <a:ext cx="8229600" cy="2362200"/>
          </a:xfrm>
        </p:spPr>
        <p:txBody>
          <a:bodyPr/>
          <a:lstStyle/>
          <a:p>
            <a:r>
              <a:rPr lang="ru-RU" dirty="0"/>
              <a:t>Статистика </a:t>
            </a:r>
            <a:r>
              <a:rPr lang="ru-RU" dirty="0">
                <a:solidFill>
                  <a:srgbClr val="FF0000"/>
                </a:solidFill>
              </a:rPr>
              <a:t>аварий</a:t>
            </a:r>
            <a:r>
              <a:rPr lang="ru-RU" dirty="0"/>
              <a:t> и их </a:t>
            </a:r>
            <a:r>
              <a:rPr lang="ru-RU" dirty="0">
                <a:solidFill>
                  <a:srgbClr val="FF0000"/>
                </a:solidFill>
              </a:rPr>
              <a:t>причины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F796D-C6E1-42DB-8BFB-35EAD3407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723900"/>
            <a:ext cx="8356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1CCA8-285A-4031-B419-A5090E215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19100"/>
            <a:ext cx="7581900" cy="7810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9F4C7-6DA9-451B-9C6E-5E6C12141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100"/>
            <a:ext cx="10125075" cy="3124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500A46-8B7F-4498-9BCC-56FCB7F1A8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"/>
          <a:stretch/>
        </p:blipFill>
        <p:spPr>
          <a:xfrm>
            <a:off x="457200" y="4089400"/>
            <a:ext cx="92964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6205" y="438204"/>
            <a:ext cx="819102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ЦЕЛЕВАЯ АУДИТОРИЯ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2CD1F23A-E1CB-4911-8B46-FF064D9C3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994275"/>
          </a:xfrm>
        </p:spPr>
        <p:txBody>
          <a:bodyPr>
            <a:normAutofit fontScale="90000"/>
          </a:bodyPr>
          <a:lstStyle/>
          <a:p>
            <a:r>
              <a:rPr lang="ru-RU" dirty="0"/>
              <a:t>Сотрудники нефтеперерабатывающих заводов нефтебаз и их работодатели, а также другие промышленные предприятия(диспетчеры, заправщики, инженеры, начальники цеха)</a:t>
            </a:r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DE87232C-1455-4E63-A021-F27CBA6FE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4F75AE-D07D-43D5-9CF5-385E2EFE7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82" y="534759"/>
            <a:ext cx="5715000" cy="381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B89CD3-41D2-4DD4-83EC-E8088E8D1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57700"/>
            <a:ext cx="4950971" cy="46666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51B125-CBDA-436C-ACE0-17172F797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171" y="4470400"/>
            <a:ext cx="5259829" cy="4666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85493"/>
            <a:ext cx="10841877" cy="1615104"/>
            <a:chOff x="0" y="0"/>
            <a:chExt cx="2855474" cy="425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5474" cy="425377"/>
            </a:xfrm>
            <a:custGeom>
              <a:avLst/>
              <a:gdLst/>
              <a:ahLst/>
              <a:cxnLst/>
              <a:rect l="l" t="t" r="r" b="b"/>
              <a:pathLst>
                <a:path w="2855474" h="425377">
                  <a:moveTo>
                    <a:pt x="22850" y="0"/>
                  </a:moveTo>
                  <a:lnTo>
                    <a:pt x="2832623" y="0"/>
                  </a:lnTo>
                  <a:cubicBezTo>
                    <a:pt x="2845243" y="0"/>
                    <a:pt x="2855474" y="10230"/>
                    <a:pt x="2855474" y="22850"/>
                  </a:cubicBezTo>
                  <a:lnTo>
                    <a:pt x="2855474" y="402527"/>
                  </a:lnTo>
                  <a:cubicBezTo>
                    <a:pt x="2855474" y="415147"/>
                    <a:pt x="2845243" y="425377"/>
                    <a:pt x="2832623" y="425377"/>
                  </a:cubicBezTo>
                  <a:lnTo>
                    <a:pt x="22850" y="425377"/>
                  </a:lnTo>
                  <a:cubicBezTo>
                    <a:pt x="10230" y="425377"/>
                    <a:pt x="0" y="415147"/>
                    <a:pt x="0" y="402527"/>
                  </a:cubicBezTo>
                  <a:lnTo>
                    <a:pt x="0" y="22850"/>
                  </a:lnTo>
                  <a:cubicBezTo>
                    <a:pt x="0" y="10230"/>
                    <a:pt x="10230" y="0"/>
                    <a:pt x="2285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85547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21148"/>
            <a:ext cx="9460543" cy="1615104"/>
            <a:chOff x="0" y="0"/>
            <a:chExt cx="2617324" cy="4253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17324" cy="425377"/>
            </a:xfrm>
            <a:custGeom>
              <a:avLst/>
              <a:gdLst/>
              <a:ahLst/>
              <a:cxnLst/>
              <a:rect l="l" t="t" r="r" b="b"/>
              <a:pathLst>
                <a:path w="2617324" h="425377">
                  <a:moveTo>
                    <a:pt x="24930" y="0"/>
                  </a:moveTo>
                  <a:lnTo>
                    <a:pt x="2592395" y="0"/>
                  </a:lnTo>
                  <a:cubicBezTo>
                    <a:pt x="2606163" y="0"/>
                    <a:pt x="2617324" y="11161"/>
                    <a:pt x="2617324" y="24930"/>
                  </a:cubicBezTo>
                  <a:lnTo>
                    <a:pt x="2617324" y="400448"/>
                  </a:lnTo>
                  <a:cubicBezTo>
                    <a:pt x="2617324" y="407059"/>
                    <a:pt x="2614698" y="413400"/>
                    <a:pt x="2610023" y="418075"/>
                  </a:cubicBezTo>
                  <a:cubicBezTo>
                    <a:pt x="2605347" y="422751"/>
                    <a:pt x="2599006" y="425377"/>
                    <a:pt x="2592395" y="425377"/>
                  </a:cubicBezTo>
                  <a:lnTo>
                    <a:pt x="24930" y="425377"/>
                  </a:lnTo>
                  <a:cubicBezTo>
                    <a:pt x="18318" y="425377"/>
                    <a:pt x="11977" y="422751"/>
                    <a:pt x="7302" y="418075"/>
                  </a:cubicBezTo>
                  <a:cubicBezTo>
                    <a:pt x="2627" y="413400"/>
                    <a:pt x="0" y="407059"/>
                    <a:pt x="0" y="400448"/>
                  </a:cubicBezTo>
                  <a:lnTo>
                    <a:pt x="0" y="24930"/>
                  </a:lnTo>
                  <a:cubicBezTo>
                    <a:pt x="0" y="18318"/>
                    <a:pt x="2627" y="11977"/>
                    <a:pt x="7302" y="7302"/>
                  </a:cubicBezTo>
                  <a:cubicBezTo>
                    <a:pt x="11977" y="2627"/>
                    <a:pt x="18318" y="0"/>
                    <a:pt x="2493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17324" cy="473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60543" y="0"/>
            <a:ext cx="1262936" cy="1262936"/>
          </a:xfrm>
          <a:custGeom>
            <a:avLst/>
            <a:gdLst/>
            <a:ahLst/>
            <a:cxnLst/>
            <a:rect l="l" t="t" r="r" b="b"/>
            <a:pathLst>
              <a:path w="1262936" h="1262936">
                <a:moveTo>
                  <a:pt x="0" y="0"/>
                </a:moveTo>
                <a:lnTo>
                  <a:pt x="1262937" y="0"/>
                </a:lnTo>
                <a:lnTo>
                  <a:pt x="1262937" y="1262936"/>
                </a:lnTo>
                <a:lnTo>
                  <a:pt x="0" y="1262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09624" y="368300"/>
            <a:ext cx="5268277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АНАЛОГИЧНЫЕ</a:t>
            </a:r>
          </a:p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РЕШЕНИЯ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92797F5B-10C4-4F38-9348-302E15B98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7560"/>
              </p:ext>
            </p:extLst>
          </p:nvPr>
        </p:nvGraphicFramePr>
        <p:xfrm>
          <a:off x="1219200" y="2162067"/>
          <a:ext cx="15697200" cy="799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833391095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117079523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109071356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1460449962"/>
                    </a:ext>
                  </a:extLst>
                </a:gridCol>
              </a:tblGrid>
              <a:tr h="1686033">
                <a:tc>
                  <a:txBody>
                    <a:bodyPr/>
                    <a:lstStyle/>
                    <a:p>
                      <a:r>
                        <a:rPr lang="ru-RU" dirty="0"/>
                        <a:t>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аналога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Плюсы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Минусы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729319"/>
                  </a:ext>
                </a:extLst>
              </a:tr>
              <a:tr h="3200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Макет изображает собой эстакаду тактового налива нефтепродуктов, прилегающие железнодорожные пути, позволяет с помощью специализированной программы управления, подвижных моделей железнодорожного состава показать как происходит налив нефтепродуктов в </a:t>
                      </a:r>
                      <a:r>
                        <a:rPr lang="ru-RU" dirty="0" err="1"/>
                        <a:t>жд</a:t>
                      </a:r>
                      <a:r>
                        <a:rPr lang="ru-RU" dirty="0"/>
                        <a:t> цистерны, сцепка/расцепка цистерн, маневрирование тепловоза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Подвижные модели, на макете присутствуют </a:t>
                      </a:r>
                      <a:r>
                        <a:rPr lang="ru-RU" dirty="0" err="1"/>
                        <a:t>Железнодорожнаястанция</a:t>
                      </a:r>
                      <a:r>
                        <a:rPr lang="ru-RU" dirty="0"/>
                        <a:t>, цистерна для хранения нефти.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Цена, макет преимуществен </a:t>
                      </a:r>
                      <a:r>
                        <a:rPr lang="ru-RU" dirty="0" err="1"/>
                        <a:t>дляжелезнодорожного</a:t>
                      </a:r>
                      <a:r>
                        <a:rPr lang="ru-RU" dirty="0"/>
                        <a:t> пути.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920812"/>
                  </a:ext>
                </a:extLst>
              </a:tr>
              <a:tr h="25403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Макет нефтеналивной эстакады выполнен на подоснове из подручных легкообрабатываемых материалов с использованием технологии трехмерной печати с последующей лакокрасочной обработкой в настольном варианте, позволяет наглядно изучить устройство и элементы эстакады слива-налива нефтепродуктов, содержит экспликацию оборудования.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Возможна наглядная реализация железнодорожной, автомобильной или морской эстакад на выбор.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16580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BC696A-6525-40AE-BF61-5540E766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891980"/>
            <a:ext cx="3886199" cy="30623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A54E41-6CA7-4BCE-AE39-7D9F0F28B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7124700"/>
            <a:ext cx="3886199" cy="2941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6EBE-34BF-4880-B720-D90FD4CB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и сам макет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006A8-E308-4201-9CDC-AAA725D9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Макет на ручном управление, что позволяет сократить количество ошибок в переливание и сливание нефтепродуктов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A2F57-FF56-4051-8B43-78AD06B86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62400" y="4838700"/>
            <a:ext cx="23622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5ABD0-0BFD-4819-8E6B-8218C351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82963"/>
            <a:ext cx="7162800" cy="5486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7D412D-4EDA-4B40-A035-D93B81CA3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14500"/>
            <a:ext cx="72771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831F-3D6F-4CAC-B9D7-BC64BE89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Помощники для обучения: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F6747-3526-48D9-AC51-E867A3CAA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Главными помощниками будут карточки показывающие комбинации, как перелить  нефтепродукты из одного сосуда в другой  </a:t>
            </a:r>
          </a:p>
          <a:p>
            <a:pPr marL="0" indent="0">
              <a:buNone/>
            </a:pPr>
            <a:r>
              <a:rPr lang="ru-RU" dirty="0"/>
              <a:t>Например: Операция из сосуда Р1 в Р4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D817C-038E-45BC-AE10-F6F10B78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00500"/>
            <a:ext cx="4429125" cy="5638800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478D154-9AA9-4A4A-803F-2E88368E2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07245"/>
              </p:ext>
            </p:extLst>
          </p:nvPr>
        </p:nvGraphicFramePr>
        <p:xfrm>
          <a:off x="8153401" y="3390900"/>
          <a:ext cx="609599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95">
                  <a:extLst>
                    <a:ext uri="{9D8B030D-6E8A-4147-A177-3AD203B41FA5}">
                      <a16:colId xmlns:a16="http://schemas.microsoft.com/office/drawing/2014/main" val="1499337980"/>
                    </a:ext>
                  </a:extLst>
                </a:gridCol>
                <a:gridCol w="2543304">
                  <a:extLst>
                    <a:ext uri="{9D8B030D-6E8A-4147-A177-3AD203B41FA5}">
                      <a16:colId xmlns:a16="http://schemas.microsoft.com/office/drawing/2014/main" val="21195314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476205"/>
                    </a:ext>
                  </a:extLst>
                </a:gridCol>
              </a:tblGrid>
              <a:tr h="19574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Комбинация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13104"/>
                  </a:ext>
                </a:extLst>
              </a:tr>
              <a:tr h="2309753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 Р1 в Р4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Открыть кран номер 1</a:t>
                      </a:r>
                    </a:p>
                    <a:p>
                      <a:r>
                        <a:rPr lang="ru-RU" dirty="0"/>
                        <a:t>Затем открыть кран номер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4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88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360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Roboto Bold</vt:lpstr>
      <vt:lpstr>Calibri</vt:lpstr>
      <vt:lpstr>Arial</vt:lpstr>
      <vt:lpstr>Office Theme</vt:lpstr>
      <vt:lpstr>Презентация PowerPoint</vt:lpstr>
      <vt:lpstr>Презентация PowerPoint</vt:lpstr>
      <vt:lpstr>АКТУАЛЬНОСТЬ </vt:lpstr>
      <vt:lpstr>Статистика аварий и их причины</vt:lpstr>
      <vt:lpstr>Презентация PowerPoint</vt:lpstr>
      <vt:lpstr>Сотрудники нефтеперерабатывающих заводов нефтебаз и их работодатели, а также другие промышленные предприятия(диспетчеры, заправщики, инженеры, начальники цеха)</vt:lpstr>
      <vt:lpstr>Презентация PowerPoint</vt:lpstr>
      <vt:lpstr>Схема и сам макет </vt:lpstr>
      <vt:lpstr>Помощники для обучения: </vt:lpstr>
      <vt:lpstr>  </vt:lpstr>
      <vt:lpstr>Развитие  проекта: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2.0_Индивидуальные проекты_метода</dc:title>
  <dc:creator>Marina</dc:creator>
  <cp:lastModifiedBy>Marina</cp:lastModifiedBy>
  <cp:revision>44</cp:revision>
  <dcterms:created xsi:type="dcterms:W3CDTF">2006-08-16T00:00:00Z</dcterms:created>
  <dcterms:modified xsi:type="dcterms:W3CDTF">2026-01-21T21:26:04Z</dcterms:modified>
  <dc:identifier>DAGbrlvMeag</dc:identifier>
</cp:coreProperties>
</file>