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2" r:id="rId8"/>
    <p:sldId id="268" r:id="rId9"/>
    <p:sldId id="267" r:id="rId10"/>
    <p:sldId id="265" r:id="rId11"/>
    <p:sldId id="270" r:id="rId12"/>
    <p:sldId id="271" r:id="rId13"/>
    <p:sldId id="272" r:id="rId14"/>
    <p:sldId id="273" r:id="rId15"/>
    <p:sldId id="26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292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0"/>
          <c:dPt>
            <c:idx val="0"/>
            <c:bubble3D val="0"/>
          </c:dPt>
          <c:dPt>
            <c:idx val="1"/>
            <c:bubble3D val="0"/>
          </c:dPt>
          <c:dLbls>
            <c:delete val="1"/>
          </c:dLbls>
          <c:cat>
            <c:strRef>
              <c:f>[Книга1]Лист1!$A$1:$A$2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[Книга1]Лист1!$B$1:$B$2</c:f>
              <c:numCache>
                <c:formatCode>General</c:formatCode>
                <c:ptCount val="2"/>
                <c:pt idx="0">
                  <c:v>68</c:v>
                </c:pt>
                <c:pt idx="1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ru-RU" sz="2000" b="0" i="0" u="none" strike="noStrike" kern="1200" cap="none" spc="0" normalizeH="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ru-RU" sz="2000" b="0" i="0" u="none" strike="noStrike" kern="1200" cap="none" spc="0" normalizeH="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+mn-lt"/>
                <a:ea typeface="+mn-ea"/>
                <a:cs typeface="+mn-cs"/>
              </a:defRPr>
            </a:pPr>
          </a:p>
        </c:txPr>
      </c:legendEntry>
      <c:layout/>
      <c:overlay val="0"/>
      <c:txPr>
        <a:bodyPr rot="0" spcFirstLastPara="0" vertOverflow="ellipsis" vert="horz" wrap="square" anchor="ctr" anchorCtr="1"/>
        <a:lstStyle/>
        <a:p>
          <a:pPr>
            <a:defRPr lang="ru-RU" sz="2000" b="0" i="0" u="none" strike="noStrike" kern="1200" cap="none" spc="0" normalizeH="0" baseline="0">
              <a:solidFill>
                <a:schemeClr val="tx1"/>
              </a:solidFill>
              <a:uFill>
                <a:solidFill>
                  <a:schemeClr val="tx1"/>
                </a:solidFill>
              </a:u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05b140f5-864b-44b0-a3e4-d56960a25b45}"/>
      </c:ext>
    </c:extLst>
  </c:chart>
  <c:txPr>
    <a:bodyPr/>
    <a:lstStyle/>
    <a:p>
      <a:pPr>
        <a:defRPr lang="ru-RU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0"/>
          <c:dPt>
            <c:idx val="0"/>
            <c:bubble3D val="0"/>
          </c:dPt>
          <c:dPt>
            <c:idx val="1"/>
            <c:bubble3D val="0"/>
          </c:dPt>
          <c:dLbls>
            <c:delete val="1"/>
          </c:dLbls>
          <c:cat>
            <c:strRef>
              <c:f>[Книга1]Лист1!$A$1:$A$2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[Книга1]Лист1!$B$1:$B$2</c:f>
              <c:numCache>
                <c:formatCode>General</c:formatCode>
                <c:ptCount val="2"/>
                <c:pt idx="0">
                  <c:v>86</c:v>
                </c:pt>
                <c:pt idx="1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ru-RU" sz="2000" b="0" i="0" u="none" strike="noStrike" kern="1200" cap="none" spc="0" normalizeH="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ru-RU" sz="2000" b="0" i="0" u="none" strike="noStrike" kern="1200" cap="none" spc="0" normalizeH="0" baseline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+mn-lt"/>
                <a:ea typeface="+mn-ea"/>
                <a:cs typeface="+mn-cs"/>
              </a:defRPr>
            </a:pPr>
          </a:p>
        </c:txPr>
      </c:legendEntry>
      <c:layout/>
      <c:overlay val="0"/>
      <c:txPr>
        <a:bodyPr rot="0" spcFirstLastPara="0" vertOverflow="ellipsis" vert="horz" wrap="square" anchor="ctr" anchorCtr="1"/>
        <a:lstStyle/>
        <a:p>
          <a:pPr>
            <a:defRPr lang="ru-RU" sz="2000" b="0" i="0" u="none" strike="noStrike" kern="1200" cap="none" spc="0" normalizeH="0" baseline="0">
              <a:solidFill>
                <a:schemeClr val="tx1"/>
              </a:solidFill>
              <a:uFill>
                <a:solidFill>
                  <a:schemeClr val="tx1"/>
                </a:solidFill>
              </a:u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50fc06e5-221c-4c02-ad85-ce3823385b99}"/>
      </c:ext>
    </c:extLst>
  </c:chart>
  <c:txPr>
    <a:bodyPr/>
    <a:lstStyle/>
    <a:p>
      <a:pPr>
        <a:defRPr lang="ru-RU"/>
      </a:pPr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01492-93AE-4D78-B087-8EF60C28773B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BF293-8282-4B42-892D-461BA5E8D9BA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5816" y="260649"/>
            <a:ext cx="5542384" cy="3339802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роли песен и метода аудирования в изучении английского языка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87900" y="3140710"/>
            <a:ext cx="3888740" cy="3655060"/>
          </a:xfrm>
        </p:spPr>
        <p:txBody>
          <a:bodyPr/>
          <a:lstStyle/>
          <a:p>
            <a:r>
              <a:rPr lang="ru-RU" i="1" dirty="0" smtClean="0">
                <a:solidFill>
                  <a:srgbClr val="0070C0"/>
                </a:solidFill>
              </a:rPr>
              <a:t>« </a:t>
            </a:r>
            <a:r>
              <a:rPr lang="ru-RU" sz="2800" i="1" dirty="0" smtClean="0">
                <a:solidFill>
                  <a:srgbClr val="0070C0"/>
                </a:solidFill>
              </a:rPr>
              <a:t>Тот, кто не знает музыки</a:t>
            </a:r>
            <a:r>
              <a:rPr lang="ru-RU" sz="2800" i="1" smtClean="0">
                <a:solidFill>
                  <a:srgbClr val="0070C0"/>
                </a:solidFill>
              </a:rPr>
              <a:t>, </a:t>
            </a:r>
            <a:r>
              <a:rPr lang="ru-RU" sz="2800" i="1" smtClean="0">
                <a:solidFill>
                  <a:srgbClr val="0070C0"/>
                </a:solidFill>
              </a:rPr>
              <a:t>уподобляется </a:t>
            </a:r>
            <a:r>
              <a:rPr lang="ru-RU" sz="2800" i="1" dirty="0" smtClean="0">
                <a:solidFill>
                  <a:srgbClr val="0070C0"/>
                </a:solidFill>
              </a:rPr>
              <a:t>незнающему грамоты…»</a:t>
            </a:r>
            <a:r>
              <a:rPr lang="en-US" sz="2800" i="1" dirty="0" smtClean="0">
                <a:solidFill>
                  <a:srgbClr val="0070C0"/>
                </a:solidFill>
              </a:rPr>
              <a:t> </a:t>
            </a:r>
            <a:endParaRPr lang="en-US" sz="2800" i="1" dirty="0" smtClean="0">
              <a:solidFill>
                <a:srgbClr val="0070C0"/>
              </a:solidFill>
            </a:endParaRPr>
          </a:p>
          <a:p>
            <a:r>
              <a:rPr lang="ru-RU" sz="1800" i="1" dirty="0" smtClean="0">
                <a:solidFill>
                  <a:srgbClr val="0070C0"/>
                </a:solidFill>
              </a:rPr>
              <a:t>Ян </a:t>
            </a:r>
            <a:r>
              <a:rPr lang="ru-RU" sz="1800" i="1" dirty="0" err="1" smtClean="0">
                <a:solidFill>
                  <a:srgbClr val="0070C0"/>
                </a:solidFill>
              </a:rPr>
              <a:t>Амос</a:t>
            </a:r>
            <a:r>
              <a:rPr lang="ru-RU" sz="1800" i="1" dirty="0" smtClean="0">
                <a:solidFill>
                  <a:srgbClr val="0070C0"/>
                </a:solidFill>
              </a:rPr>
              <a:t> Коменский</a:t>
            </a:r>
            <a:endParaRPr lang="ru-RU" sz="18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1000">
              <a:schemeClr val="accent4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07950" y="1634490"/>
            <a:ext cx="4318000" cy="2546985"/>
          </a:xfrm>
        </p:spPr>
        <p:txBody>
          <a:bodyPr>
            <a:normAutofit fontScale="90000"/>
          </a:bodyPr>
          <a:p>
            <a:r>
              <a:rPr lang="ru-RU" altLang="en-US" sz="3600">
                <a:latin typeface="Bahnschrift" panose="020B0502040204020203" charset="0"/>
                <a:cs typeface="Bahnschrift" panose="020B0502040204020203" charset="0"/>
              </a:rPr>
              <a:t>Поп-музыка </a:t>
            </a:r>
            <a:r>
              <a:rPr lang="en-US" altLang="ru-RU" sz="3600" b="0">
                <a:latin typeface="Bahnschrift" panose="020B0502040204020203" charset="0"/>
                <a:cs typeface="Bahnschrift" panose="020B0502040204020203" charset="0"/>
              </a:rPr>
              <a:t>- </a:t>
            </a:r>
            <a:r>
              <a:rPr lang="ru-RU" altLang="en-US" sz="3600" b="0">
                <a:latin typeface="Bahnschrift" panose="020B0502040204020203" charset="0"/>
                <a:cs typeface="Bahnschrift" panose="020B0502040204020203" charset="0"/>
              </a:rPr>
              <a:t> жанр песен, который предназначен для максимально широкой аудитории</a:t>
            </a:r>
            <a:r>
              <a:rPr lang="ru-RU" altLang="ru-RU" sz="3600" b="0">
                <a:latin typeface="Bahnschrift" panose="020B0502040204020203" charset="0"/>
                <a:cs typeface="Bahnschrift" panose="020B0502040204020203" charset="0"/>
              </a:rPr>
              <a:t>.</a:t>
            </a:r>
            <a:endParaRPr lang="ru-RU" altLang="ru-RU" sz="3600" b="0">
              <a:latin typeface="Bahnschrift" panose="020B0502040204020203" charset="0"/>
              <a:cs typeface="Bahnschrift" panose="020B0502040204020203" charset="0"/>
            </a:endParaRPr>
          </a:p>
        </p:txBody>
      </p:sp>
      <p:sp>
        <p:nvSpPr>
          <p:cNvPr id="10" name="Замещающий текст 9"/>
          <p:cNvSpPr>
            <a:spLocks noGrp="1"/>
          </p:cNvSpPr>
          <p:nvPr>
            <p:ph type="body" sz="half" idx="2"/>
          </p:nvPr>
        </p:nvSpPr>
        <p:spPr>
          <a:xfrm>
            <a:off x="5220335" y="5589270"/>
            <a:ext cx="3008630" cy="670560"/>
          </a:xfrm>
        </p:spPr>
        <p:txBody>
          <a:bodyPr>
            <a:normAutofit fontScale="90000"/>
          </a:bodyPr>
          <a:p>
            <a:r>
              <a:rPr lang="en-US" altLang="ru-RU" sz="2800" b="1">
                <a:effectLst/>
                <a:latin typeface="Bahnschrift" panose="020B0502040204020203" charset="0"/>
                <a:cs typeface="Bahnschrift" panose="020B0502040204020203" charset="0"/>
              </a:rPr>
              <a:t>Coldplay - Paradise</a:t>
            </a:r>
            <a:endParaRPr lang="en-US" altLang="ru-RU" sz="2800" b="1">
              <a:effectLst/>
              <a:latin typeface="Bahnschrift" panose="020B0502040204020203" charset="0"/>
              <a:cs typeface="Bahnschrift" panose="020B0502040204020203" charset="0"/>
            </a:endParaRPr>
          </a:p>
        </p:txBody>
      </p:sp>
      <p:pic>
        <p:nvPicPr>
          <p:cNvPr id="3" name="Замещающее содержимое 2" descr="300px-Coldplay-Paradise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947920" y="863600"/>
            <a:ext cx="3823335" cy="412940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1000">
              <a:schemeClr val="accent4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07950" y="606425"/>
            <a:ext cx="4318000" cy="3575050"/>
          </a:xfrm>
        </p:spPr>
        <p:txBody>
          <a:bodyPr>
            <a:normAutofit fontScale="90000"/>
          </a:bodyPr>
          <a:p>
            <a:r>
              <a:rPr lang="ru-RU" altLang="en-US" sz="3600">
                <a:latin typeface="Bahnschrift" panose="020B0502040204020203" charset="0"/>
                <a:cs typeface="Bahnschrift" panose="020B0502040204020203" charset="0"/>
              </a:rPr>
              <a:t>Электронная музыка</a:t>
            </a:r>
            <a:r>
              <a:rPr lang="ru-RU" altLang="en-US" sz="3600" b="0">
                <a:latin typeface="Bahnschrift" panose="020B0502040204020203" charset="0"/>
                <a:cs typeface="Bahnschrift" panose="020B0502040204020203" charset="0"/>
              </a:rPr>
              <a:t> </a:t>
            </a:r>
            <a:r>
              <a:rPr lang="en-US" altLang="ru-RU" sz="3600" b="0">
                <a:latin typeface="Bahnschrift" panose="020B0502040204020203" charset="0"/>
                <a:cs typeface="Bahnschrift" panose="020B0502040204020203" charset="0"/>
              </a:rPr>
              <a:t>- </a:t>
            </a:r>
            <a:r>
              <a:rPr lang="ru-RU" altLang="en-US" sz="3600" b="0">
                <a:latin typeface="Bahnschrift" panose="020B0502040204020203" charset="0"/>
                <a:cs typeface="Bahnschrift" panose="020B0502040204020203" charset="0"/>
              </a:rPr>
              <a:t> жанр песен, созданный с использованием электронных инструментов, технологий</a:t>
            </a:r>
            <a:r>
              <a:rPr lang="ru-RU" altLang="ru-RU" sz="3600" b="0">
                <a:latin typeface="Bahnschrift" panose="020B0502040204020203" charset="0"/>
                <a:cs typeface="Bahnschrift" panose="020B0502040204020203" charset="0"/>
              </a:rPr>
              <a:t>.</a:t>
            </a:r>
            <a:endParaRPr lang="ru-RU" altLang="ru-RU" sz="3600" b="0">
              <a:latin typeface="Bahnschrift" panose="020B0502040204020203" charset="0"/>
              <a:cs typeface="Bahnschrift" panose="020B0502040204020203" charset="0"/>
            </a:endParaRPr>
          </a:p>
        </p:txBody>
      </p:sp>
      <p:sp>
        <p:nvSpPr>
          <p:cNvPr id="10" name="Замещающий текст 9"/>
          <p:cNvSpPr>
            <a:spLocks noGrp="1"/>
          </p:cNvSpPr>
          <p:nvPr>
            <p:ph type="body" sz="half" idx="2"/>
          </p:nvPr>
        </p:nvSpPr>
        <p:spPr>
          <a:xfrm>
            <a:off x="5220335" y="5589270"/>
            <a:ext cx="3008630" cy="670560"/>
          </a:xfrm>
        </p:spPr>
        <p:txBody>
          <a:bodyPr/>
          <a:p>
            <a:r>
              <a:rPr lang="en-US" altLang="ru-RU" sz="2800" b="1">
                <a:effectLst/>
                <a:latin typeface="Bahnschrift" panose="020B0502040204020203" charset="0"/>
                <a:cs typeface="Bahnschrift" panose="020B0502040204020203" charset="0"/>
              </a:rPr>
              <a:t>Avicii - Levels</a:t>
            </a:r>
            <a:endParaRPr lang="en-US" altLang="ru-RU" sz="2800" b="1">
              <a:effectLst/>
              <a:latin typeface="Bahnschrift" panose="020B0502040204020203" charset="0"/>
              <a:cs typeface="Bahnschrift" panose="020B0502040204020203" charset="0"/>
            </a:endParaRPr>
          </a:p>
        </p:txBody>
      </p:sp>
      <p:pic>
        <p:nvPicPr>
          <p:cNvPr id="3" name="Замещающее содержимое 2" descr="Levelssong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754880" y="793750"/>
            <a:ext cx="3874770" cy="43307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1000">
              <a:schemeClr val="accent4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07950" y="2101215"/>
            <a:ext cx="4318000" cy="2080260"/>
          </a:xfrm>
        </p:spPr>
        <p:txBody>
          <a:bodyPr>
            <a:normAutofit fontScale="90000"/>
          </a:bodyPr>
          <a:p>
            <a:r>
              <a:rPr lang="ru-RU" altLang="en-US" sz="3600">
                <a:latin typeface="Bahnschrift" panose="020B0502040204020203" charset="0"/>
                <a:cs typeface="Bahnschrift" panose="020B0502040204020203" charset="0"/>
              </a:rPr>
              <a:t>Саундтрек</a:t>
            </a:r>
            <a:r>
              <a:rPr lang="ru-RU" altLang="en-US" sz="3600" b="0">
                <a:latin typeface="Bahnschrift" panose="020B0502040204020203" charset="0"/>
                <a:cs typeface="Bahnschrift" panose="020B0502040204020203" charset="0"/>
              </a:rPr>
              <a:t> </a:t>
            </a:r>
            <a:r>
              <a:rPr lang="en-US" altLang="ru-RU" sz="3600" b="0">
                <a:latin typeface="Bahnschrift" panose="020B0502040204020203" charset="0"/>
                <a:cs typeface="Bahnschrift" panose="020B0502040204020203" charset="0"/>
              </a:rPr>
              <a:t>- </a:t>
            </a:r>
            <a:r>
              <a:rPr lang="ru-RU" altLang="en-US" sz="3600" b="0">
                <a:latin typeface="Bahnschrift" panose="020B0502040204020203" charset="0"/>
                <a:cs typeface="Bahnschrift" panose="020B0502040204020203" charset="0"/>
              </a:rPr>
              <a:t> жанр песен, музыкальное сопровождение аудиовизуального произведения</a:t>
            </a:r>
            <a:r>
              <a:rPr lang="ru-RU" altLang="ru-RU" sz="3600" b="0">
                <a:latin typeface="Bahnschrift" panose="020B0502040204020203" charset="0"/>
                <a:cs typeface="Bahnschrift" panose="020B0502040204020203" charset="0"/>
              </a:rPr>
              <a:t>.</a:t>
            </a:r>
            <a:endParaRPr lang="ru-RU" altLang="ru-RU" sz="3600" b="0">
              <a:latin typeface="Bahnschrift" panose="020B0502040204020203" charset="0"/>
              <a:cs typeface="Bahnschrift" panose="020B0502040204020203" charset="0"/>
            </a:endParaRPr>
          </a:p>
        </p:txBody>
      </p:sp>
      <p:sp>
        <p:nvSpPr>
          <p:cNvPr id="10" name="Замещающий текст 9"/>
          <p:cNvSpPr>
            <a:spLocks noGrp="1"/>
          </p:cNvSpPr>
          <p:nvPr>
            <p:ph type="body" sz="half" idx="2"/>
          </p:nvPr>
        </p:nvSpPr>
        <p:spPr>
          <a:xfrm>
            <a:off x="5220335" y="5589270"/>
            <a:ext cx="3008630" cy="670560"/>
          </a:xfrm>
        </p:spPr>
        <p:txBody>
          <a:bodyPr>
            <a:noAutofit/>
          </a:bodyPr>
          <a:p>
            <a:r>
              <a:rPr lang="en-US" altLang="ru-RU" sz="2000" b="1">
                <a:effectLst/>
                <a:latin typeface="Bahnschrift" panose="020B0502040204020203" charset="0"/>
                <a:cs typeface="Bahnschrift" panose="020B0502040204020203" charset="0"/>
              </a:rPr>
              <a:t>Hakuna Matata - The Lion King</a:t>
            </a:r>
            <a:endParaRPr lang="en-US" altLang="ru-RU" sz="2000" b="1">
              <a:effectLst/>
              <a:latin typeface="Bahnschrift" panose="020B0502040204020203" charset="0"/>
              <a:cs typeface="Bahnschrift" panose="020B0502040204020203" charset="0"/>
            </a:endParaRPr>
          </a:p>
        </p:txBody>
      </p:sp>
      <p:pic>
        <p:nvPicPr>
          <p:cNvPr id="3" name="Замещающее содержимое 2" descr="Jimmy_Cliff_and_Lebo_M_Hakuna_Matata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985385" y="1130300"/>
            <a:ext cx="3502025" cy="392620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1000">
              <a:schemeClr val="accent4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11" name="Замещающее содержимое 10"/>
          <p:cNvGraphicFramePr/>
          <p:nvPr>
            <p:ph idx="1"/>
            <p:custDataLst>
              <p:tags r:id="rId1"/>
            </p:custDataLst>
          </p:nvPr>
        </p:nvGraphicFramePr>
        <p:xfrm>
          <a:off x="282575" y="1006475"/>
          <a:ext cx="8442325" cy="5382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8465"/>
                <a:gridCol w="1599565"/>
                <a:gridCol w="1777365"/>
                <a:gridCol w="1688465"/>
                <a:gridCol w="1688465"/>
              </a:tblGrid>
              <a:tr h="79692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2400"/>
                        <a:t>Критерии/песни</a:t>
                      </a:r>
                      <a:endParaRPr lang="ru-RU" altLang="en-US" sz="2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ru-RU" sz="1800">
                          <a:effectLst/>
                          <a:latin typeface="Bahnschrift" panose="020B0502040204020203" charset="0"/>
                          <a:cs typeface="Bahnschrift" panose="020B0502040204020203" charset="0"/>
                          <a:sym typeface="+mn-ea"/>
                        </a:rPr>
                        <a:t>The Search - NF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ru-RU" sz="1800">
                          <a:effectLst/>
                          <a:latin typeface="Bahnschrift" panose="020B0502040204020203" charset="0"/>
                          <a:cs typeface="Bahnschrift" panose="020B0502040204020203" charset="0"/>
                          <a:sym typeface="+mn-ea"/>
                        </a:rPr>
                        <a:t>Coldplay - Paradise</a:t>
                      </a:r>
                      <a:endParaRPr lang="en-US" altLang="ru-RU" sz="1800" b="1">
                        <a:effectLst/>
                        <a:latin typeface="Bahnschrift" panose="020B0502040204020203" charset="0"/>
                        <a:cs typeface="Bahnschrift" panose="020B0502040204020203" charset="0"/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ru-RU" sz="1800">
                          <a:effectLst/>
                          <a:latin typeface="Bahnschrift" panose="020B0502040204020203" charset="0"/>
                          <a:cs typeface="Bahnschrift" panose="020B0502040204020203" charset="0"/>
                          <a:sym typeface="+mn-ea"/>
                        </a:rPr>
                        <a:t>Avicii - Levels</a:t>
                      </a:r>
                      <a:endParaRPr lang="en-US" altLang="ru-RU" sz="1800" b="1">
                        <a:effectLst/>
                        <a:latin typeface="Bahnschrift" panose="020B0502040204020203" charset="0"/>
                        <a:cs typeface="Bahnschrift" panose="020B0502040204020203" charset="0"/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ru-RU" sz="1800">
                          <a:effectLst/>
                          <a:latin typeface="Bahnschrift" panose="020B0502040204020203" charset="0"/>
                          <a:cs typeface="Bahnschrift" panose="020B0502040204020203" charset="0"/>
                          <a:sym typeface="+mn-ea"/>
                        </a:rPr>
                        <a:t>Hakuna Matata - The Lion King</a:t>
                      </a:r>
                      <a:endParaRPr lang="en-US" altLang="ru-RU" sz="1800" b="1">
                        <a:effectLst/>
                        <a:latin typeface="Bahnschrift" panose="020B0502040204020203" charset="0"/>
                        <a:cs typeface="Bahnschrift" panose="020B0502040204020203" charset="0"/>
                      </a:endParaRPr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</a:tr>
              <a:tr h="79692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2000"/>
                        <a:t>Скорость речи </a:t>
                      </a:r>
                      <a:endParaRPr lang="ru-RU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140-150 слов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80-100 слов</a:t>
                      </a:r>
                      <a:endParaRPr lang="ru-RU" altLang="en-US" sz="1800"/>
                    </a:p>
                    <a:p>
                      <a:pPr>
                        <a:buNone/>
                      </a:pP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9 слов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95-105 слов</a:t>
                      </a:r>
                      <a:endParaRPr lang="ru-RU" altLang="en-US"/>
                    </a:p>
                  </a:txBody>
                  <a:tcPr/>
                </a:tc>
              </a:tr>
              <a:tr h="79692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2000"/>
                        <a:t>Чёткость произношения</a:t>
                      </a:r>
                      <a:endParaRPr lang="ru-RU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Чёткое произношение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Не очень чёткое произношение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Чёткое произношение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Чёткое произношение</a:t>
                      </a:r>
                      <a:endParaRPr lang="ru-RU" altLang="en-US"/>
                    </a:p>
                  </a:txBody>
                  <a:tcPr/>
                </a:tc>
              </a:tr>
              <a:tr h="79692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2000"/>
                        <a:t>Сложность лексики</a:t>
                      </a:r>
                      <a:endParaRPr lang="ru-RU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Сложная лексика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Базовая лексика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800">
                          <a:sym typeface="+mn-ea"/>
                        </a:rPr>
                        <a:t>Базовая лексика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Простая лексика</a:t>
                      </a:r>
                      <a:endParaRPr lang="ru-RU" altLang="en-US"/>
                    </a:p>
                  </a:txBody>
                  <a:tcPr/>
                </a:tc>
              </a:tr>
              <a:tr h="79692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2000"/>
                        <a:t>Плотность текста</a:t>
                      </a:r>
                      <a:endParaRPr lang="ru-RU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Высокая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Низкая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Низкая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Высокая</a:t>
                      </a:r>
                      <a:endParaRPr lang="ru-RU" altLang="en-US"/>
                    </a:p>
                  </a:txBody>
                  <a:tcPr/>
                </a:tc>
              </a:tr>
              <a:tr h="796925"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2000"/>
                        <a:t>Тематика песни</a:t>
                      </a:r>
                      <a:endParaRPr lang="ru-RU" altLang="en-US" sz="20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Самопреодоление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Внутренний покой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Свобода, радость </a:t>
                      </a:r>
                      <a:endParaRPr lang="ru-RU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/>
                        <a:t>Живи как хочешь</a:t>
                      </a:r>
                      <a:endParaRPr lang="ru-RU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787208" cy="851694"/>
          </a:xfrm>
        </p:spPr>
        <p:txBody>
          <a:bodyPr>
            <a:normAutofit/>
          </a:bodyPr>
          <a:lstStyle/>
          <a:p>
            <a:r>
              <a:rPr lang="ru-RU" sz="4400" b="0" cap="none" dirty="0" smtClean="0"/>
              <a:t>Заключение</a:t>
            </a:r>
            <a:endParaRPr lang="ru-RU" sz="4400" b="0" cap="none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395536" y="1556792"/>
            <a:ext cx="7632848" cy="3312368"/>
          </a:xfrm>
        </p:spPr>
        <p:txBody>
          <a:bodyPr>
            <a:normAutofit/>
          </a:bodyPr>
          <a:lstStyle/>
          <a:p>
            <a:r>
              <a:rPr lang="en-US" altLang="en-US" sz="2400" i="1" dirty="0"/>
              <a:t>Во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время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моего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исследования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я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проанализировал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жанры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песен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и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выяснил</a:t>
            </a:r>
            <a:r>
              <a:rPr lang="en-US" altLang="ru-RU" sz="2400" i="1" dirty="0"/>
              <a:t>, </a:t>
            </a:r>
            <a:r>
              <a:rPr lang="en-US" altLang="en-US" sz="2400" i="1" dirty="0"/>
              <a:t>что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каждый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жанр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полезен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для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изучения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по</a:t>
            </a:r>
            <a:r>
              <a:rPr lang="en-US" altLang="ru-RU" sz="2400" i="1" dirty="0"/>
              <a:t>-</a:t>
            </a:r>
            <a:r>
              <a:rPr lang="en-US" altLang="en-US" sz="2400" i="1" dirty="0"/>
              <a:t>своему</a:t>
            </a:r>
            <a:r>
              <a:rPr lang="en-US" altLang="ru-RU" sz="2400" i="1" dirty="0"/>
              <a:t>, </a:t>
            </a:r>
            <a:r>
              <a:rPr lang="en-US" altLang="en-US" sz="2400" i="1" dirty="0"/>
              <a:t>каждый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влияет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на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развитие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разных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навыков</a:t>
            </a:r>
            <a:r>
              <a:rPr lang="en-US" altLang="ru-RU" sz="2400" i="1" dirty="0"/>
              <a:t>. </a:t>
            </a:r>
            <a:r>
              <a:rPr lang="en-US" altLang="en-US" sz="2400" i="1" dirty="0"/>
              <a:t>Гипотеза</a:t>
            </a:r>
            <a:r>
              <a:rPr lang="en-US" altLang="ru-RU" sz="2400" i="1" dirty="0"/>
              <a:t> </a:t>
            </a:r>
            <a:r>
              <a:rPr lang="en-US" altLang="en-US" sz="2400" i="1" dirty="0"/>
              <a:t>подтвердилась</a:t>
            </a:r>
            <a:r>
              <a:rPr lang="en-US" altLang="ru-RU" sz="2400" i="1" dirty="0"/>
              <a:t>.</a:t>
            </a:r>
            <a:endParaRPr lang="en-US" altLang="ru-RU" sz="2400" i="1" dirty="0"/>
          </a:p>
          <a:p>
            <a:endParaRPr lang="en-US" altLang="ru-RU" sz="2400" i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40000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Bahnschrift" panose="020B0502040204020203" charset="0"/>
                <a:cs typeface="Bahnschrift" panose="020B0502040204020203" charset="0"/>
              </a:rPr>
              <a:t> Цели работы над проектом </a:t>
            </a:r>
            <a:r>
              <a:rPr lang="en-US" dirty="0" smtClean="0">
                <a:latin typeface="Bahnschrift" panose="020B0502040204020203" charset="0"/>
                <a:cs typeface="Bahnschrift" panose="020B0502040204020203" charset="0"/>
              </a:rPr>
              <a:t>:</a:t>
            </a:r>
            <a:endParaRPr lang="ru-RU" dirty="0">
              <a:latin typeface="Bahnschrift" panose="020B0502040204020203" charset="0"/>
              <a:cs typeface="Bahnschrift" panose="020B0502040204020203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750" y="2205355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ru-RU" dirty="0" smtClean="0"/>
              <a:t> </a:t>
            </a:r>
            <a:r>
              <a:rPr lang="ru-RU" sz="2800" dirty="0" smtClean="0">
                <a:latin typeface="Bahnschrift" panose="020B0502040204020203" charset="0"/>
                <a:cs typeface="Bahnschrift" panose="020B0502040204020203" charset="0"/>
              </a:rPr>
              <a:t>Выяснить и обосновать эффективность изучения английского языка при помощи прослушивания и заучивания песен на английском языке.</a:t>
            </a:r>
            <a:endParaRPr lang="ru-RU" sz="2800" dirty="0">
              <a:latin typeface="Bahnschrift" panose="020B0502040204020203" charset="0"/>
              <a:cs typeface="Bahnschrift" panose="020B0502040204020203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40000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latin typeface="Bahnschrift" panose="020B0502040204020203" charset="0"/>
                <a:cs typeface="Bahnschrift" panose="020B0502040204020203" charset="0"/>
              </a:rPr>
              <a:t>Задачи проекта :</a:t>
            </a:r>
            <a:br>
              <a:rPr lang="ru-RU" dirty="0" smtClean="0">
                <a:latin typeface="Bahnschrift" panose="020B0502040204020203" charset="0"/>
                <a:cs typeface="Bahnschrift" panose="020B0502040204020203" charset="0"/>
              </a:rPr>
            </a:br>
            <a:endParaRPr lang="ru-RU" dirty="0">
              <a:latin typeface="Bahnschrift" panose="020B0502040204020203" charset="0"/>
              <a:cs typeface="Bahnschrift" panose="020B0502040204020203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636"/>
            <a:ext cx="8291264" cy="5073427"/>
          </a:xfrm>
        </p:spPr>
        <p:txBody>
          <a:bodyPr/>
          <a:lstStyle/>
          <a:p>
            <a:r>
              <a:rPr lang="ru-RU" sz="2400" dirty="0" smtClean="0">
                <a:latin typeface="Bahnschrift" panose="020B0502040204020203" charset="0"/>
                <a:cs typeface="Bahnschrift" panose="020B0502040204020203" charset="0"/>
              </a:rPr>
              <a:t>Изучить  и определить  роль песенного материала при изучении английского языка</a:t>
            </a:r>
            <a:r>
              <a:rPr lang="en-US" sz="2400" dirty="0" smtClean="0">
                <a:latin typeface="Bahnschrift" panose="020B0502040204020203" charset="0"/>
                <a:cs typeface="Bahnschrift" panose="020B0502040204020203" charset="0"/>
              </a:rPr>
              <a:t>;</a:t>
            </a:r>
            <a:r>
              <a:rPr lang="ru-RU" sz="2400" dirty="0" smtClean="0">
                <a:latin typeface="Bahnschrift" panose="020B0502040204020203" charset="0"/>
                <a:cs typeface="Bahnschrift" panose="020B0502040204020203" charset="0"/>
              </a:rPr>
              <a:t> </a:t>
            </a:r>
            <a:endParaRPr lang="ru-RU" sz="2400" dirty="0" smtClean="0">
              <a:latin typeface="Bahnschrift" panose="020B0502040204020203" charset="0"/>
              <a:cs typeface="Bahnschrift" panose="020B0502040204020203" charset="0"/>
            </a:endParaRPr>
          </a:p>
          <a:p>
            <a:r>
              <a:rPr lang="ru-RU" sz="2400" dirty="0" smtClean="0">
                <a:latin typeface="Bahnschrift" panose="020B0502040204020203" charset="0"/>
                <a:cs typeface="Bahnschrift" panose="020B0502040204020203" charset="0"/>
              </a:rPr>
              <a:t>Изучить литературу  по теме проекта</a:t>
            </a:r>
            <a:r>
              <a:rPr lang="en-US" sz="2400" dirty="0" smtClean="0">
                <a:latin typeface="Bahnschrift" panose="020B0502040204020203" charset="0"/>
                <a:cs typeface="Bahnschrift" panose="020B0502040204020203" charset="0"/>
              </a:rPr>
              <a:t>;</a:t>
            </a:r>
            <a:endParaRPr lang="ru-RU" sz="2400" dirty="0" smtClean="0">
              <a:latin typeface="Bahnschrift" panose="020B0502040204020203" charset="0"/>
              <a:cs typeface="Bahnschrift" panose="020B0502040204020203" charset="0"/>
            </a:endParaRPr>
          </a:p>
          <a:p>
            <a:r>
              <a:rPr lang="ru-RU" sz="2400" dirty="0" smtClean="0">
                <a:latin typeface="Bahnschrift" panose="020B0502040204020203" charset="0"/>
                <a:cs typeface="Bahnschrift" panose="020B0502040204020203" charset="0"/>
              </a:rPr>
              <a:t>Провести анкетирование среди одноклассников, проанализировать результаты и сделать выводы</a:t>
            </a:r>
            <a:r>
              <a:rPr lang="en-US" sz="2400" dirty="0" smtClean="0">
                <a:latin typeface="Bahnschrift" panose="020B0502040204020203" charset="0"/>
                <a:cs typeface="Bahnschrift" panose="020B0502040204020203" charset="0"/>
              </a:rPr>
              <a:t>;</a:t>
            </a:r>
            <a:endParaRPr lang="en-US" sz="2400" dirty="0" smtClean="0">
              <a:latin typeface="Bahnschrift" panose="020B0502040204020203" charset="0"/>
              <a:cs typeface="Bahnschrift" panose="020B0502040204020203" charset="0"/>
            </a:endParaRPr>
          </a:p>
          <a:p>
            <a:r>
              <a:rPr lang="ru-RU" altLang="en-US" sz="2400" dirty="0" smtClean="0">
                <a:latin typeface="Bahnschrift" panose="020B0502040204020203" charset="0"/>
                <a:cs typeface="Bahnschrift" panose="020B0502040204020203" charset="0"/>
              </a:rPr>
              <a:t>Распределить песни по жанрам и выяснить самый эффективный в изучении английского языка;</a:t>
            </a:r>
            <a:endParaRPr lang="ru-RU" sz="2400" dirty="0" smtClean="0">
              <a:latin typeface="Bahnschrift" panose="020B0502040204020203" charset="0"/>
              <a:cs typeface="Bahnschrift" panose="020B0502040204020203" charset="0"/>
            </a:endParaRPr>
          </a:p>
          <a:p>
            <a:r>
              <a:rPr lang="ru-RU" sz="2400" dirty="0" smtClean="0">
                <a:latin typeface="Bahnschrift" panose="020B0502040204020203" charset="0"/>
                <a:cs typeface="Bahnschrift" panose="020B0502040204020203" charset="0"/>
              </a:rPr>
              <a:t>Развить практические навыки  изучения английского языка  методом прослушивания песен.</a:t>
            </a:r>
            <a:endParaRPr lang="ru-RU" sz="2400" dirty="0">
              <a:latin typeface="Bahnschrift" panose="020B0502040204020203" charset="0"/>
              <a:cs typeface="Bahnschrift" panose="020B0502040204020203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40000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650" y="419100"/>
            <a:ext cx="4851400" cy="62699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Предмет исследования</a:t>
            </a:r>
            <a:r>
              <a:rPr lang="en-US" sz="2200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:</a:t>
            </a:r>
            <a:r>
              <a:rPr lang="ru-RU" sz="2200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 песни на английском языке.</a:t>
            </a:r>
            <a:endParaRPr lang="ru-RU" sz="2200" dirty="0" smtClean="0">
              <a:solidFill>
                <a:schemeClr val="tx1"/>
              </a:solidFill>
              <a:latin typeface="Bahnschrift" panose="020B0502040204020203" charset="0"/>
              <a:cs typeface="Bahnschrift" panose="020B0502040204020203" charset="0"/>
            </a:endParaRPr>
          </a:p>
          <a:p>
            <a:pPr marL="0" indent="0">
              <a:buNone/>
            </a:pPr>
            <a:endParaRPr lang="ru-RU" sz="2200" dirty="0" smtClean="0">
              <a:solidFill>
                <a:schemeClr val="tx1"/>
              </a:solidFill>
              <a:latin typeface="Bahnschrift" panose="020B0502040204020203" charset="0"/>
              <a:cs typeface="Bahnschrift" panose="020B0502040204020203" charset="0"/>
            </a:endParaRPr>
          </a:p>
          <a:p>
            <a:pPr marL="0" indent="0"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Методы исследования </a:t>
            </a:r>
            <a:r>
              <a:rPr lang="en-US" sz="2200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:</a:t>
            </a:r>
            <a:endParaRPr lang="en-US" sz="2200" dirty="0" smtClean="0">
              <a:solidFill>
                <a:schemeClr val="tx1"/>
              </a:solidFill>
              <a:latin typeface="Bahnschrift" panose="020B0502040204020203" charset="0"/>
              <a:cs typeface="Bahnschrift" panose="020B0502040204020203" charset="0"/>
            </a:endParaRPr>
          </a:p>
          <a:p>
            <a:r>
              <a:rPr lang="en-US" sz="2200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-</a:t>
            </a:r>
            <a:r>
              <a:rPr lang="ru-RU" sz="2200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анализ литературы и обобщение;</a:t>
            </a:r>
            <a:endParaRPr lang="ru-RU" sz="2200" dirty="0">
              <a:solidFill>
                <a:schemeClr val="tx1"/>
              </a:solidFill>
              <a:latin typeface="Bahnschrift" panose="020B0502040204020203" charset="0"/>
              <a:cs typeface="Bahnschrift" panose="020B0502040204020203" charset="0"/>
            </a:endParaRPr>
          </a:p>
          <a:p>
            <a:r>
              <a:rPr lang="ru-RU" sz="2200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-анкетирование </a:t>
            </a:r>
            <a:r>
              <a:rPr lang="ru-RU" sz="2200" dirty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,</a:t>
            </a:r>
            <a:r>
              <a:rPr lang="ru-RU" sz="2200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 опрос ;</a:t>
            </a:r>
            <a:endParaRPr lang="ru-RU" sz="2200" dirty="0" smtClean="0">
              <a:solidFill>
                <a:schemeClr val="tx1"/>
              </a:solidFill>
              <a:latin typeface="Bahnschrift" panose="020B0502040204020203" charset="0"/>
              <a:cs typeface="Bahnschrift" panose="020B0502040204020203" charset="0"/>
            </a:endParaRPr>
          </a:p>
          <a:p>
            <a:r>
              <a:rPr lang="ru-RU" sz="2200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-эксперимент;</a:t>
            </a:r>
            <a:endParaRPr lang="ru-RU" sz="2200" dirty="0" smtClean="0">
              <a:solidFill>
                <a:schemeClr val="tx1"/>
              </a:solidFill>
              <a:latin typeface="Bahnschrift" panose="020B0502040204020203" charset="0"/>
              <a:cs typeface="Bahnschrift" panose="020B0502040204020203" charset="0"/>
            </a:endParaRPr>
          </a:p>
          <a:p>
            <a:r>
              <a:rPr lang="ru-RU" sz="2200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-описание результатов проекта, полученных данных, их графическая интерпретация.</a:t>
            </a:r>
            <a:endParaRPr lang="ru-RU" sz="2200" dirty="0">
              <a:solidFill>
                <a:schemeClr val="tx1"/>
              </a:solidFill>
              <a:latin typeface="Bahnschrift" panose="020B0502040204020203" charset="0"/>
              <a:cs typeface="Bahnschrift" panose="020B0502040204020203" charset="0"/>
            </a:endParaRPr>
          </a:p>
          <a:p>
            <a:endParaRPr lang="ru-RU" sz="2200" dirty="0" smtClean="0">
              <a:solidFill>
                <a:schemeClr val="tx1"/>
              </a:solidFill>
              <a:latin typeface="Bahnschrift" panose="020B0502040204020203" charset="0"/>
              <a:cs typeface="Bahnschrift" panose="020B0502040204020203" charset="0"/>
            </a:endParaRPr>
          </a:p>
          <a:p>
            <a:pPr marL="0" indent="0">
              <a:buNone/>
            </a:pPr>
            <a:r>
              <a:rPr lang="ru-RU" sz="2200" b="1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Гипотеза</a:t>
            </a:r>
            <a:r>
              <a:rPr lang="ru-RU" sz="2200" dirty="0" smtClean="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 -  прослушивание песен на английском языке помогает в изучении английского языка.</a:t>
            </a:r>
            <a:endParaRPr lang="ru-RU" sz="2200" dirty="0" smtClean="0">
              <a:solidFill>
                <a:schemeClr val="tx1"/>
              </a:solidFill>
              <a:latin typeface="Bahnschrift" panose="020B0502040204020203" charset="0"/>
              <a:cs typeface="Bahnschrift" panose="020B0502040204020203" charset="0"/>
            </a:endParaRPr>
          </a:p>
        </p:txBody>
      </p:sp>
      <p:pic>
        <p:nvPicPr>
          <p:cNvPr id="2" name="Изображение 1"/>
          <p:cNvPicPr/>
          <p:nvPr/>
        </p:nvPicPr>
        <p:blipFill>
          <a:blip r:embed="rId1"/>
          <a:srcRect l="8405" r="12176"/>
          <a:stretch>
            <a:fillRect/>
          </a:stretch>
        </p:blipFill>
        <p:spPr>
          <a:xfrm>
            <a:off x="5294630" y="1170305"/>
            <a:ext cx="3669665" cy="460311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овое поле 4"/>
          <p:cNvSpPr txBox="1"/>
          <p:nvPr/>
        </p:nvSpPr>
        <p:spPr>
          <a:xfrm>
            <a:off x="1898650" y="692785"/>
            <a:ext cx="4864100" cy="7575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2400">
                <a:solidFill>
                  <a:schemeClr val="tx1"/>
                </a:solidFill>
                <a:uFillTx/>
                <a:latin typeface="Bahnschrift" panose="020B0502040204020203" charset="0"/>
                <a:cs typeface="Bahnschrift" panose="020B0502040204020203" charset="0"/>
              </a:rPr>
              <a:t>Do you enjoy studying English</a:t>
            </a:r>
            <a:r>
              <a:rPr lang="ru-RU" altLang="en-US" sz="2400">
                <a:solidFill>
                  <a:schemeClr val="tx1"/>
                </a:solidFill>
                <a:uFillTx/>
                <a:latin typeface="Bahnschrift" panose="020B0502040204020203" charset="0"/>
                <a:cs typeface="Bahnschrift" panose="020B0502040204020203" charset="0"/>
              </a:rPr>
              <a:t>?</a:t>
            </a:r>
            <a:endParaRPr lang="ru-RU" altLang="en-US" sz="2400">
              <a:solidFill>
                <a:schemeClr val="tx1"/>
              </a:solidFill>
              <a:uFillTx/>
              <a:latin typeface="Bahnschrift" panose="020B0502040204020203" charset="0"/>
              <a:cs typeface="Bahnschrift" panose="020B0502040204020203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587500" y="1329690"/>
          <a:ext cx="5832475" cy="3938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Диаграмма 14"/>
          <p:cNvGraphicFramePr/>
          <p:nvPr/>
        </p:nvGraphicFramePr>
        <p:xfrm>
          <a:off x="1148080" y="870585"/>
          <a:ext cx="6446520" cy="4928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6" name="Текстовое поле 15"/>
          <p:cNvSpPr txBox="1"/>
          <p:nvPr/>
        </p:nvSpPr>
        <p:spPr>
          <a:xfrm>
            <a:off x="1739900" y="302260"/>
            <a:ext cx="4402455" cy="7505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ru-RU" sz="2400">
                <a:solidFill>
                  <a:schemeClr val="tx1"/>
                </a:solidFill>
                <a:uFillTx/>
                <a:latin typeface="Bahnschrift" panose="020B0502040204020203" charset="0"/>
                <a:cs typeface="Bahnschrift" panose="020B0502040204020203" charset="0"/>
              </a:rPr>
              <a:t>Do you like listening to music</a:t>
            </a:r>
            <a:r>
              <a:rPr lang="ru-RU" altLang="ru-RU" sz="2400">
                <a:solidFill>
                  <a:schemeClr val="tx1"/>
                </a:solidFill>
                <a:uFillTx/>
                <a:latin typeface="Bahnschrift" panose="020B0502040204020203" charset="0"/>
                <a:cs typeface="Bahnschrift" panose="020B0502040204020203" charset="0"/>
              </a:rPr>
              <a:t>?</a:t>
            </a:r>
            <a:endParaRPr lang="ru-RU" altLang="ru-RU" sz="2400">
              <a:solidFill>
                <a:schemeClr val="tx1"/>
              </a:solidFill>
              <a:uFillTx/>
              <a:latin typeface="Bahnschrift" panose="020B0502040204020203" charset="0"/>
              <a:cs typeface="Bahnschrift" panose="020B0502040204020203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1000">
              <a:schemeClr val="accent4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ru-RU" altLang="en-US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Эксперимент</a:t>
            </a:r>
            <a:endParaRPr lang="ru-RU" altLang="en-US">
              <a:solidFill>
                <a:schemeClr val="tx1"/>
              </a:solidFill>
              <a:latin typeface="Bahnschrift" panose="020B0502040204020203" charset="0"/>
              <a:cs typeface="Bahnschrift" panose="020B0502040204020203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002060"/>
                </a:solidFill>
              </a14:hiddenFill>
            </a:ext>
          </a:extLst>
        </p:spPr>
        <p:txBody>
          <a:bodyPr/>
          <a:p>
            <a:r>
              <a:rPr lang="ru-RU" altLang="en-US" sz="2000">
                <a:solidFill>
                  <a:schemeClr val="tx1"/>
                </a:solidFill>
                <a:latin typeface="Bahnschrift" panose="020B0502040204020203" charset="0"/>
                <a:cs typeface="Bahnschrift" panose="020B0502040204020203" charset="0"/>
              </a:rPr>
              <a:t>Я выбрал 4 жанра песен и проанализировал по следующим критериям</a:t>
            </a:r>
            <a:r>
              <a:rPr lang="ru-RU" altLang="en-US" sz="2000">
                <a:solidFill>
                  <a:schemeClr val="tx1"/>
                </a:solidFill>
              </a:rPr>
              <a:t>.</a:t>
            </a:r>
            <a:endParaRPr lang="ru-RU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1000">
              <a:schemeClr val="accent4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5800" y="346710"/>
            <a:ext cx="7772400" cy="960755"/>
          </a:xfrm>
        </p:spPr>
        <p:txBody>
          <a:bodyPr/>
          <a:p>
            <a:r>
              <a:rPr lang="ru-RU" altLang="en-US">
                <a:latin typeface="Bahnschrift" panose="020B0502040204020203" charset="0"/>
                <a:cs typeface="Bahnschrift" panose="020B0502040204020203" charset="0"/>
              </a:rPr>
              <a:t>Критерии анализа песен:</a:t>
            </a:r>
            <a:endParaRPr lang="ru-RU" altLang="en-US">
              <a:latin typeface="Bahnschrift" panose="020B0502040204020203" charset="0"/>
              <a:cs typeface="Bahnschrift" panose="020B0502040204020203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971550" y="2061210"/>
            <a:ext cx="7750810" cy="4165600"/>
          </a:xfrm>
        </p:spPr>
        <p:txBody>
          <a:bodyPr/>
          <a:p>
            <a:pPr marL="457200" indent="-457200" algn="l">
              <a:buFont typeface="Wingdings" panose="05000000000000000000" charset="0"/>
              <a:buChar char="ü"/>
            </a:pPr>
            <a:r>
              <a:rPr lang="ru-RU" altLang="en-US" sz="2800">
                <a:solidFill>
                  <a:schemeClr val="tx1"/>
                </a:solidFill>
              </a:rPr>
              <a:t>Скорость речи (количество слов в минуту)</a:t>
            </a:r>
            <a:endParaRPr lang="ru-RU" altLang="en-US" sz="280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charset="0"/>
              <a:buChar char="ü"/>
            </a:pPr>
            <a:r>
              <a:rPr lang="ru-RU" altLang="en-US" sz="2800">
                <a:solidFill>
                  <a:schemeClr val="tx1"/>
                </a:solidFill>
              </a:rPr>
              <a:t>Чёткость произношения</a:t>
            </a:r>
            <a:endParaRPr lang="ru-RU" altLang="en-US" sz="280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charset="0"/>
              <a:buChar char="ü"/>
            </a:pPr>
            <a:r>
              <a:rPr lang="ru-RU" altLang="en-US" sz="2800">
                <a:solidFill>
                  <a:schemeClr val="tx1"/>
                </a:solidFill>
              </a:rPr>
              <a:t>Плотность текста (количество уникальных слов на песню)</a:t>
            </a:r>
            <a:endParaRPr lang="ru-RU" altLang="en-US" sz="280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charset="0"/>
              <a:buChar char="ü"/>
            </a:pPr>
            <a:r>
              <a:rPr lang="ru-RU" altLang="en-US" sz="2800">
                <a:solidFill>
                  <a:schemeClr val="tx1"/>
                </a:solidFill>
              </a:rPr>
              <a:t>Сложность лексики</a:t>
            </a:r>
            <a:endParaRPr lang="ru-RU" altLang="en-US" sz="280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charset="0"/>
              <a:buChar char="ü"/>
            </a:pPr>
            <a:r>
              <a:rPr lang="ru-RU" altLang="en-US" sz="2800">
                <a:solidFill>
                  <a:schemeClr val="tx1"/>
                </a:solidFill>
              </a:rPr>
              <a:t>Тематика песни</a:t>
            </a:r>
            <a:r>
              <a:rPr lang="ru-RU" altLang="en-US" sz="2800">
                <a:solidFill>
                  <a:srgbClr val="002060"/>
                </a:solidFill>
              </a:rPr>
              <a:t>   </a:t>
            </a:r>
            <a:r>
              <a:rPr lang="ru-RU" altLang="en-US">
                <a:solidFill>
                  <a:srgbClr val="002060"/>
                </a:solidFill>
              </a:rPr>
              <a:t>    </a:t>
            </a:r>
            <a:endParaRPr lang="ru-RU" altLang="en-US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1000">
              <a:schemeClr val="accent4">
                <a:lumMod val="60000"/>
                <a:lumOff val="40000"/>
              </a:schemeClr>
            </a:gs>
            <a:gs pos="100000">
              <a:schemeClr val="bg1">
                <a:lumMod val="9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07950" y="2101215"/>
            <a:ext cx="4318000" cy="2080260"/>
          </a:xfrm>
        </p:spPr>
        <p:txBody>
          <a:bodyPr>
            <a:normAutofit fontScale="90000"/>
          </a:bodyPr>
          <a:p>
            <a:r>
              <a:rPr lang="ru-RU" altLang="en-US" sz="3600">
                <a:latin typeface="Bahnschrift" panose="020B0502040204020203" charset="0"/>
                <a:cs typeface="Bahnschrift" panose="020B0502040204020203" charset="0"/>
              </a:rPr>
              <a:t>Рэп</a:t>
            </a:r>
            <a:r>
              <a:rPr lang="ru-RU" altLang="en-US" sz="3600" b="0">
                <a:latin typeface="Bahnschrift" panose="020B0502040204020203" charset="0"/>
                <a:cs typeface="Bahnschrift" panose="020B0502040204020203" charset="0"/>
              </a:rPr>
              <a:t> </a:t>
            </a:r>
            <a:r>
              <a:rPr lang="en-US" altLang="ru-RU" sz="3600" b="0">
                <a:latin typeface="Bahnschrift" panose="020B0502040204020203" charset="0"/>
                <a:cs typeface="Bahnschrift" panose="020B0502040204020203" charset="0"/>
              </a:rPr>
              <a:t>- </a:t>
            </a:r>
            <a:r>
              <a:rPr lang="ru-RU" altLang="en-US" sz="3600" b="0">
                <a:latin typeface="Bahnschrift" panose="020B0502040204020203" charset="0"/>
                <a:cs typeface="Bahnschrift" panose="020B0502040204020203" charset="0"/>
              </a:rPr>
              <a:t> жанр песен, </a:t>
            </a:r>
            <a:r>
              <a:rPr lang="ru-RU" altLang="ru-RU" sz="3600" b="0">
                <a:latin typeface="Bahnschrift" panose="020B0502040204020203" charset="0"/>
                <a:cs typeface="Bahnschrift" panose="020B0502040204020203" charset="0"/>
              </a:rPr>
              <a:t>ритмичный речетатив, который читается под музыку.</a:t>
            </a:r>
            <a:endParaRPr lang="ru-RU" altLang="ru-RU" sz="3600" b="0">
              <a:latin typeface="Bahnschrift" panose="020B0502040204020203" charset="0"/>
              <a:cs typeface="Bahnschrift" panose="020B0502040204020203" charset="0"/>
            </a:endParaRPr>
          </a:p>
        </p:txBody>
      </p:sp>
      <p:sp>
        <p:nvSpPr>
          <p:cNvPr id="10" name="Замещающий текст 9"/>
          <p:cNvSpPr>
            <a:spLocks noGrp="1"/>
          </p:cNvSpPr>
          <p:nvPr>
            <p:ph type="body" sz="half" idx="2"/>
          </p:nvPr>
        </p:nvSpPr>
        <p:spPr>
          <a:xfrm>
            <a:off x="5220335" y="5589270"/>
            <a:ext cx="3008630" cy="670560"/>
          </a:xfrm>
        </p:spPr>
        <p:txBody>
          <a:bodyPr/>
          <a:p>
            <a:r>
              <a:rPr lang="en-US" altLang="ru-RU" sz="2800">
                <a:effectLst/>
                <a:latin typeface="Bahnschrift" panose="020B0502040204020203" charset="0"/>
                <a:cs typeface="Bahnschrift" panose="020B0502040204020203" charset="0"/>
              </a:rPr>
              <a:t>The Search - NF</a:t>
            </a:r>
            <a:endParaRPr lang="en-US" altLang="ru-RU" sz="2800">
              <a:effectLst/>
              <a:latin typeface="Bahnschrift" panose="020B0502040204020203" charset="0"/>
              <a:cs typeface="Bahnschrift" panose="020B0502040204020203" charset="0"/>
            </a:endParaRPr>
          </a:p>
        </p:txBody>
      </p:sp>
      <p:pic>
        <p:nvPicPr>
          <p:cNvPr id="13" name="Замещающее содержимое 12" descr="1200x630bf-60"/>
          <p:cNvPicPr>
            <a:picLocks noChangeAspect="1"/>
          </p:cNvPicPr>
          <p:nvPr>
            <p:ph idx="1"/>
          </p:nvPr>
        </p:nvPicPr>
        <p:blipFill>
          <a:blip r:embed="rId1"/>
          <a:srcRect l="23710" t="340" r="24442" b="-961"/>
          <a:stretch>
            <a:fillRect/>
          </a:stretch>
        </p:blipFill>
        <p:spPr>
          <a:xfrm>
            <a:off x="4569460" y="981075"/>
            <a:ext cx="4319905" cy="432054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64*376"/>
  <p:tag name="TABLE_ENDDRAG_RECT" val="19*126*664*37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2364</Words>
  <Application>WPS Presentation</Application>
  <PresentationFormat>Экран (4:3)</PresentationFormat>
  <Paragraphs>128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4" baseType="lpstr">
      <vt:lpstr>Arial</vt:lpstr>
      <vt:lpstr>SimSun</vt:lpstr>
      <vt:lpstr>Wingdings</vt:lpstr>
      <vt:lpstr>Times New Roman</vt:lpstr>
      <vt:lpstr>Bahnschrift</vt:lpstr>
      <vt:lpstr>Wingdings</vt:lpstr>
      <vt:lpstr>Calibri</vt:lpstr>
      <vt:lpstr>Microsoft YaHei</vt:lpstr>
      <vt:lpstr>Arial Unicode MS</vt:lpstr>
      <vt:lpstr>Тема Office</vt:lpstr>
      <vt:lpstr>Изучение роли песен и метода аудирования в изучении английского языка</vt:lpstr>
      <vt:lpstr> Цели работы над проектом :</vt:lpstr>
      <vt:lpstr> Задачи проекта : </vt:lpstr>
      <vt:lpstr>PowerPoint 演示文稿</vt:lpstr>
      <vt:lpstr>PowerPoint 演示文稿</vt:lpstr>
      <vt:lpstr>PowerPoint 演示文稿</vt:lpstr>
      <vt:lpstr>Эксперимент</vt:lpstr>
      <vt:lpstr>Критерии анализа песен:</vt:lpstr>
      <vt:lpstr>Рэп -  жанр песен, ритмичный речетатив, который читается под музыку.</vt:lpstr>
      <vt:lpstr>Поп-музыка -  жанр песен, который предназначен для максимально широкой аудитории.</vt:lpstr>
      <vt:lpstr>Электронная музыка -  жанр песен, созданный с использованием электронных инструментов, технологий.</vt:lpstr>
      <vt:lpstr>Саундтрек -  жанр песен, музыкальное сопровождение аудиовизуального произведения.</vt:lpstr>
      <vt:lpstr>Саундтрек -  жанр песен, музыкальное сопровождение аудиовизуального произведения.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79124</dc:creator>
  <cp:lastModifiedBy>79124</cp:lastModifiedBy>
  <cp:revision>30</cp:revision>
  <dcterms:created xsi:type="dcterms:W3CDTF">2023-02-21T13:18:00Z</dcterms:created>
  <dcterms:modified xsi:type="dcterms:W3CDTF">2026-03-09T07:44:36Z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69F663796F4C4EFF8B31AFD3D208A30B_13</vt:lpwstr>
  </property>
  <property fmtid="{D5CDD505-2E9C-101B-9397-08002B2CF9AE}" pid="3" name="KSOProductBuildVer">
    <vt:lpwstr>1049-12.2.0.23196</vt:lpwstr>
  </property>
</Properties>
</file>