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5" r:id="rId16"/>
    <p:sldId id="271" r:id="rId17"/>
    <p:sldId id="273" r:id="rId18"/>
    <p:sldId id="274" r:id="rId19"/>
  </p:sldIdLst>
  <p:sldSz cx="9144000" cy="5143500" type="screen16x9"/>
  <p:notesSz cx="51435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C3AC"/>
    <a:srgbClr val="908269"/>
    <a:srgbClr val="0C0C0C"/>
    <a:srgbClr val="6868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94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3B0B72F4-B8E0-4FF3-8085-B5F75F1A136A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319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sldNum" idx="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850CADF-FED0-43DE-BDAB-29C3126DB36D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332257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4DE645B-1F60-4AE7-8874-F647C609C583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10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730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sldNum" idx="1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205CB53-9973-426F-A3F7-188DF281D533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11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3288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sldNum" idx="1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81D3D78-B226-4B34-B882-6D803D05A4F3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12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6225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sldNum" idx="1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4D8FCDD-6626-4657-87AA-5E307AE51DE7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13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53823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sldNum" idx="1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A86D0DB-82EF-4F16-BA8A-EFB96309A7F1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14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8598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sldNum" idx="1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F7AA9BE-FAF3-465F-8327-D6DFFE95EFF4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16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2316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sldNum" idx="21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656C82A-C525-4B95-9643-4F4557F38D19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17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4822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485CA86-D1C1-4DC7-AE4F-C7587ECE2D9C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18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1609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sldNum" idx="5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BEA7A4F-C8E6-4A38-BADA-E28899A80A1E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2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798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sldNum" idx="6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82E1A9E-309C-46FA-80BB-E6568D1539D7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3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9865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sldNum" idx="7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B7286BD-D615-48ED-A724-4F1F5B820EF9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4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716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sldNum" idx="8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E08256F-787C-446B-A272-03B2F4A1B33B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5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4954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9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1178470-2F90-4E97-AE21-D010148F0FC5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6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1770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sldNum" idx="10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7981AFE-598B-4D4D-97A4-E96D8EA3A128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7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9172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sldNum" idx="12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67EA087-58FA-40D6-8190-1D172B5DA1AD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8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891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sldNum" idx="13"/>
          </p:nvPr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EC65D16-AE61-4034-880C-4B09BA8AB783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9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66448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C3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0" descr="preencoded.png"/>
          <p:cNvPicPr/>
          <p:nvPr/>
        </p:nvPicPr>
        <p:blipFill>
          <a:blip r:embed="rId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Text 0"/>
          <p:cNvSpPr/>
          <p:nvPr/>
        </p:nvSpPr>
        <p:spPr>
          <a:xfrm>
            <a:off x="443520" y="882000"/>
            <a:ext cx="8256240" cy="217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 anchorCtr="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Разработка концепции устройства для формирования здоровых цифровых привычек у подростков</a:t>
            </a:r>
            <a:endParaRPr lang="ru-RU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3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Text 1"/>
          <p:cNvSpPr/>
          <p:nvPr/>
        </p:nvSpPr>
        <p:spPr>
          <a:xfrm>
            <a:off x="622800" y="2340000"/>
            <a:ext cx="8376840" cy="1821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09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88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88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Работу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выполнила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: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Ученица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10 «А»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класса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ГБОУ «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Школа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№1208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имени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Героя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Советского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Союза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М.С.Шумилова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»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Аристова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Анна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Владимировна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Руководитель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: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Учитель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информатике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, ГБОУ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города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Москвы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«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Школа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№1208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имени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Героя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Советского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Союза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М.С.Шумилова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»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Христофорова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Анастасия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i="1" u="none" strike="noStrike" dirty="0" err="1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Владимировна</a:t>
            </a:r>
            <a:r>
              <a:rPr lang="en-US" sz="1400" b="0" i="1" u="none" strike="noStrike" dirty="0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3520" y="180000"/>
            <a:ext cx="7919640" cy="93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 anchorCtr="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500" b="0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Государственное бюджетное общеобразовательное учреждение города Москвы</a:t>
            </a:r>
            <a:endParaRPr lang="ru-RU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500" b="0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«Школа №1208 имени Героя Советского Союза М.С.Шумилова»</a:t>
            </a:r>
            <a:endParaRPr lang="ru-RU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610A73-76DE-4F5E-8E6B-BC319A8D4585}"/>
              </a:ext>
            </a:extLst>
          </p:cNvPr>
          <p:cNvSpPr/>
          <p:nvPr/>
        </p:nvSpPr>
        <p:spPr>
          <a:xfrm>
            <a:off x="5612960" y="2491409"/>
            <a:ext cx="3009554" cy="1202551"/>
          </a:xfrm>
          <a:prstGeom prst="rect">
            <a:avLst/>
          </a:prstGeom>
          <a:solidFill>
            <a:srgbClr val="9082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Image 0" descr="preencoded.png"/>
          <p:cNvPicPr/>
          <p:nvPr/>
        </p:nvPicPr>
        <p:blipFill>
          <a:blip r:embed="rId3"/>
          <a:stretch/>
        </p:blipFill>
        <p:spPr>
          <a:xfrm>
            <a:off x="380880" y="1244880"/>
            <a:ext cx="5019120" cy="3260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8" name="Image 1" descr="preencoded.png"/>
          <p:cNvPicPr/>
          <p:nvPr/>
        </p:nvPicPr>
        <p:blipFill>
          <a:blip r:embed="rId4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9" name="Image 2" descr="preencoded.png"/>
          <p:cNvPicPr/>
          <p:nvPr/>
        </p:nvPicPr>
        <p:blipFill>
          <a:blip r:embed="rId5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0" name="Image 3" descr="preencoded.png"/>
          <p:cNvPicPr/>
          <p:nvPr/>
        </p:nvPicPr>
        <p:blipFill>
          <a:blip r:embed="rId6"/>
          <a:stretch/>
        </p:blipFill>
        <p:spPr>
          <a:xfrm>
            <a:off x="216976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1" name="Text 0"/>
          <p:cNvSpPr/>
          <p:nvPr/>
        </p:nvSpPr>
        <p:spPr>
          <a:xfrm>
            <a:off x="380880" y="232200"/>
            <a:ext cx="8327160" cy="73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Проектирование электронной схемы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Text 1"/>
          <p:cNvSpPr/>
          <p:nvPr/>
        </p:nvSpPr>
        <p:spPr>
          <a:xfrm>
            <a:off x="7560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 dirty="0">
                <a:solidFill>
                  <a:srgbClr val="D9D9D9"/>
                </a:solidFill>
                <a:effectLst/>
                <a:uFillTx/>
                <a:latin typeface="Arial"/>
                <a:ea typeface="Arial"/>
              </a:rPr>
              <a:t>10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Text 2"/>
          <p:cNvSpPr/>
          <p:nvPr/>
        </p:nvSpPr>
        <p:spPr>
          <a:xfrm>
            <a:off x="5689800" y="1446165"/>
            <a:ext cx="2699640" cy="18497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Симуляция</a:t>
            </a:r>
            <a:r>
              <a:rPr lang="en-US" sz="2400" b="1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в </a:t>
            </a:r>
            <a:r>
              <a:rPr lang="en-US" sz="2400" b="1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Wokwi</a:t>
            </a:r>
            <a:r>
              <a:rPr lang="en-US" sz="2400" b="1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:</a:t>
            </a:r>
            <a:endParaRPr lang="ru-RU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1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Для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эмуляции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использован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микроконтроллер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Arduino Uno R3 и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потенциометр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,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подключённый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к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аналоговому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входу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A0,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который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имитирует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датчик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Холла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.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Светодиодный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индикатор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реализован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с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помощью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NeoPixel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Ring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на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12 </a:t>
            </a:r>
            <a:r>
              <a:rPr lang="en-US" sz="11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диодов</a:t>
            </a:r>
            <a:r>
              <a:rPr lang="en-US" sz="11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1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40000"/>
              </a:lnSpc>
              <a:tabLst>
                <a:tab pos="0" algn="l"/>
              </a:tabLst>
            </a:pPr>
            <a:endParaRPr lang="ru-RU" sz="88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Text 3"/>
          <p:cNvSpPr/>
          <p:nvPr/>
        </p:nvSpPr>
        <p:spPr>
          <a:xfrm>
            <a:off x="5689800" y="3051000"/>
            <a:ext cx="2699640" cy="1285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9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endParaRPr lang="ru-RU" sz="14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40000"/>
              </a:lnSpc>
              <a:tabLst>
                <a:tab pos="0" algn="l"/>
              </a:tabLst>
            </a:pPr>
            <a:endParaRPr lang="ru-RU" sz="149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2960" y="3631944"/>
            <a:ext cx="300955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Ссылка на </a:t>
            </a:r>
            <a:r>
              <a:rPr lang="ru-RU" sz="105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симмуляцию</a:t>
            </a: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https://wokwi.com/projects/455590103621157889 </a:t>
            </a:r>
            <a:endParaRPr lang="ru-RU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 0" descr="preencoded.png"/>
          <p:cNvPicPr/>
          <p:nvPr/>
        </p:nvPicPr>
        <p:blipFill>
          <a:blip r:embed="rId3"/>
          <a:stretch/>
        </p:blipFill>
        <p:spPr>
          <a:xfrm>
            <a:off x="36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6" name="Image 2" descr="preencoded.png"/>
          <p:cNvPicPr/>
          <p:nvPr/>
        </p:nvPicPr>
        <p:blipFill>
          <a:blip r:embed="rId4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87" name="Image 4" descr="preencoded.png"/>
          <p:cNvPicPr/>
          <p:nvPr/>
        </p:nvPicPr>
        <p:blipFill>
          <a:blip r:embed="rId5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8" name="Text 0"/>
          <p:cNvSpPr/>
          <p:nvPr/>
        </p:nvSpPr>
        <p:spPr>
          <a:xfrm>
            <a:off x="7560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 dirty="0">
                <a:solidFill>
                  <a:srgbClr val="D9D9D9"/>
                </a:solidFill>
                <a:effectLst/>
                <a:uFillTx/>
                <a:latin typeface="Arial"/>
                <a:ea typeface="Arial"/>
              </a:rPr>
              <a:t>11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Text 1"/>
          <p:cNvSpPr/>
          <p:nvPr/>
        </p:nvSpPr>
        <p:spPr>
          <a:xfrm>
            <a:off x="1440000" y="4140000"/>
            <a:ext cx="1979640" cy="3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Начало</a:t>
            </a:r>
            <a:r>
              <a:rPr lang="en-US" sz="1600" b="1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1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перерыва</a:t>
            </a:r>
            <a:endParaRPr lang="ru-RU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30000"/>
              </a:lnSpc>
              <a:tabLst>
                <a:tab pos="0" algn="l"/>
              </a:tabLst>
            </a:pPr>
            <a:endParaRPr lang="ru-RU" sz="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Text 2"/>
          <p:cNvSpPr/>
          <p:nvPr/>
        </p:nvSpPr>
        <p:spPr>
          <a:xfrm>
            <a:off x="5497200" y="4237560"/>
            <a:ext cx="3862440" cy="622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1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Начало успешной анимации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30000"/>
              </a:lnSpc>
              <a:tabLst>
                <a:tab pos="0" algn="l"/>
              </a:tabLst>
            </a:pPr>
            <a:endParaRPr lang="ru-RU" sz="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Text 3"/>
          <p:cNvSpPr/>
          <p:nvPr/>
        </p:nvSpPr>
        <p:spPr>
          <a:xfrm>
            <a:off x="351720" y="403560"/>
            <a:ext cx="8064720" cy="7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900" b="1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Симуляция в Wokwi: световые сценарии и анимация</a:t>
            </a: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Рисунок 91"/>
          <p:cNvPicPr/>
          <p:nvPr/>
        </p:nvPicPr>
        <p:blipFill>
          <a:blip r:embed="rId6"/>
          <a:stretch/>
        </p:blipFill>
        <p:spPr>
          <a:xfrm>
            <a:off x="720000" y="1440000"/>
            <a:ext cx="3419640" cy="25898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3" name="Рисунок 92"/>
          <p:cNvPicPr/>
          <p:nvPr/>
        </p:nvPicPr>
        <p:blipFill>
          <a:blip r:embed="rId7"/>
          <a:stretch/>
        </p:blipFill>
        <p:spPr>
          <a:xfrm>
            <a:off x="5177880" y="1440000"/>
            <a:ext cx="3461760" cy="26996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0" descr="preencoded.png"/>
          <p:cNvPicPr/>
          <p:nvPr/>
        </p:nvPicPr>
        <p:blipFill>
          <a:blip r:embed="rId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5" name="Image 1" descr="preencoded.png"/>
          <p:cNvPicPr/>
          <p:nvPr/>
        </p:nvPicPr>
        <p:blipFill>
          <a:blip r:embed="rId4"/>
          <a:stretch/>
        </p:blipFill>
        <p:spPr>
          <a:xfrm>
            <a:off x="357840" y="1422720"/>
            <a:ext cx="2665080" cy="2269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6" name="Image 2" descr="preencoded.png"/>
          <p:cNvPicPr/>
          <p:nvPr/>
        </p:nvPicPr>
        <p:blipFill>
          <a:blip r:embed="rId5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7" name="Image 3" descr="preencoded.png"/>
          <p:cNvPicPr/>
          <p:nvPr/>
        </p:nvPicPr>
        <p:blipFill>
          <a:blip r:embed="rId6"/>
          <a:stretch/>
        </p:blipFill>
        <p:spPr>
          <a:xfrm>
            <a:off x="3310560" y="1421640"/>
            <a:ext cx="2664360" cy="2271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8" name="Image 4" descr="preencoded.png"/>
          <p:cNvPicPr/>
          <p:nvPr/>
        </p:nvPicPr>
        <p:blipFill>
          <a:blip r:embed="rId7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99" name="Image 5" descr="preencoded.png"/>
          <p:cNvPicPr/>
          <p:nvPr/>
        </p:nvPicPr>
        <p:blipFill>
          <a:blip r:embed="rId8"/>
          <a:stretch/>
        </p:blipFill>
        <p:spPr>
          <a:xfrm>
            <a:off x="6262920" y="1423080"/>
            <a:ext cx="2665080" cy="22690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0" name="Image 6" descr="preencoded.png"/>
          <p:cNvPicPr/>
          <p:nvPr/>
        </p:nvPicPr>
        <p:blipFill>
          <a:blip r:embed="rId9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1" name="Text 0"/>
          <p:cNvSpPr/>
          <p:nvPr/>
        </p:nvSpPr>
        <p:spPr>
          <a:xfrm>
            <a:off x="7560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 dirty="0">
                <a:solidFill>
                  <a:srgbClr val="D9D9D9"/>
                </a:solidFill>
                <a:effectLst/>
                <a:uFillTx/>
                <a:latin typeface="Arial"/>
                <a:ea typeface="Arial"/>
              </a:rPr>
              <a:t>12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2" name="Text 1"/>
          <p:cNvSpPr/>
          <p:nvPr/>
        </p:nvSpPr>
        <p:spPr>
          <a:xfrm>
            <a:off x="434880" y="3763080"/>
            <a:ext cx="250956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60" b="1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Электронный бокс</a:t>
            </a:r>
            <a:endParaRPr lang="ru-RU" sz="1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30000"/>
              </a:lnSpc>
              <a:tabLst>
                <a:tab pos="0" algn="l"/>
              </a:tabLst>
            </a:pPr>
            <a:endParaRPr lang="ru-RU" sz="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Text 2"/>
          <p:cNvSpPr/>
          <p:nvPr/>
        </p:nvSpPr>
        <p:spPr>
          <a:xfrm>
            <a:off x="3387960" y="3763080"/>
            <a:ext cx="250956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60" b="1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Компоненты корпуса</a:t>
            </a:r>
            <a:endParaRPr lang="ru-RU" sz="166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30000"/>
              </a:lnSpc>
              <a:tabLst>
                <a:tab pos="0" algn="l"/>
              </a:tabLst>
            </a:pPr>
            <a:endParaRPr lang="ru-RU" sz="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Text 3"/>
          <p:cNvSpPr/>
          <p:nvPr/>
        </p:nvSpPr>
        <p:spPr>
          <a:xfrm>
            <a:off x="6341040" y="3763080"/>
            <a:ext cx="2509560" cy="642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30" b="1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Крепление сервисной крышки (вид в разрезе)</a:t>
            </a:r>
            <a:endParaRPr lang="ru-RU" sz="153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30000"/>
              </a:lnSpc>
              <a:tabLst>
                <a:tab pos="0" algn="l"/>
              </a:tabLst>
            </a:pPr>
            <a:endParaRPr lang="ru-RU" sz="1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Text 4"/>
          <p:cNvSpPr/>
          <p:nvPr/>
        </p:nvSpPr>
        <p:spPr>
          <a:xfrm>
            <a:off x="351720" y="403560"/>
            <a:ext cx="8064720" cy="7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900" b="1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Создание 3D-модели:</a:t>
            </a: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Image 0" descr="preencoded.png"/>
          <p:cNvPicPr/>
          <p:nvPr/>
        </p:nvPicPr>
        <p:blipFill>
          <a:blip r:embed="rId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7" name="Image 1" descr="preencoded.png"/>
          <p:cNvPicPr/>
          <p:nvPr/>
        </p:nvPicPr>
        <p:blipFill>
          <a:blip r:embed="rId4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8" name="Image 2" descr="preencoded.png"/>
          <p:cNvPicPr/>
          <p:nvPr/>
        </p:nvPicPr>
        <p:blipFill>
          <a:blip r:embed="rId5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9" name="Text 0"/>
          <p:cNvSpPr/>
          <p:nvPr/>
        </p:nvSpPr>
        <p:spPr>
          <a:xfrm>
            <a:off x="351720" y="403560"/>
            <a:ext cx="7648560" cy="7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900" b="1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Программная реализация: структура и логика</a:t>
            </a: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0" name="Text 1"/>
          <p:cNvSpPr/>
          <p:nvPr/>
        </p:nvSpPr>
        <p:spPr>
          <a:xfrm>
            <a:off x="720000" y="3240000"/>
            <a:ext cx="3779640" cy="1375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При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возвращении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телефона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запускается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градиентная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анимация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,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которая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служит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позитивным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подкреплением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мотивирует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пользователя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к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соблюдению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режима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использования</a:t>
            </a:r>
            <a:r>
              <a:rPr lang="en-US" sz="124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24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24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1" name="Text 2"/>
          <p:cNvSpPr/>
          <p:nvPr/>
        </p:nvSpPr>
        <p:spPr>
          <a:xfrm>
            <a:off x="720000" y="1537560"/>
            <a:ext cx="3599640" cy="12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Считывание сигнала с датчика Холла AH49E позволяет определить положение телефона относительно базы устройства с высокой точностью и стабильностью.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2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2" name="Text 3"/>
          <p:cNvSpPr/>
          <p:nvPr/>
        </p:nvSpPr>
        <p:spPr>
          <a:xfrm>
            <a:off x="5220000" y="1440000"/>
            <a:ext cx="3779640" cy="136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Отображение прогресса времени перерыва реализуется через последовательные цветовые переходы на светодиодной ленте: синий, оранжевый и красный цвета отражают разные этапы отдыха.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3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Text 4"/>
          <p:cNvSpPr/>
          <p:nvPr/>
        </p:nvSpPr>
        <p:spPr>
          <a:xfrm>
            <a:off x="5362920" y="3351960"/>
            <a:ext cx="3436560" cy="12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Если телефон отсутствует более 30 минут, устройство автоматически переходит в энергоэффективный спящий режим с пониженным энергопотреблением.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2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Text 5"/>
          <p:cNvSpPr/>
          <p:nvPr/>
        </p:nvSpPr>
        <p:spPr>
          <a:xfrm>
            <a:off x="7560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 dirty="0">
                <a:solidFill>
                  <a:srgbClr val="D9D9D9"/>
                </a:solidFill>
                <a:effectLst/>
                <a:uFillTx/>
                <a:latin typeface="Arial"/>
                <a:ea typeface="Arial"/>
              </a:rPr>
              <a:t>13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 0" descr="preencoded.png"/>
          <p:cNvPicPr/>
          <p:nvPr/>
        </p:nvPicPr>
        <p:blipFill>
          <a:blip r:embed="rId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6" name="Text 0"/>
          <p:cNvSpPr/>
          <p:nvPr/>
        </p:nvSpPr>
        <p:spPr>
          <a:xfrm>
            <a:off x="7560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D9D9D9"/>
                </a:solidFill>
                <a:effectLst/>
                <a:uFillTx/>
                <a:latin typeface="Arial"/>
                <a:ea typeface="Arial"/>
              </a:rPr>
              <a:t>19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7" name="Text 1"/>
          <p:cNvSpPr/>
          <p:nvPr/>
        </p:nvSpPr>
        <p:spPr>
          <a:xfrm>
            <a:off x="372240" y="121680"/>
            <a:ext cx="7530840" cy="1073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Программная реализация: фрагмент исходного кода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8" name="Text 2"/>
          <p:cNvSpPr/>
          <p:nvPr/>
        </p:nvSpPr>
        <p:spPr>
          <a:xfrm>
            <a:off x="180000" y="1641600"/>
            <a:ext cx="4859640" cy="32499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В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коде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реализована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проверка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значения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с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аналогового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входа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датчика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Холла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—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при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значении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ниже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300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происходит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запуск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плавной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градиентной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анимации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,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сигнализирующей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о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возвращении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телефона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на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базу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Если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значение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превышает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500,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активируется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анимация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прогресс-бара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,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демонстрирующая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длительность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перерыва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.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Для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работы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со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светодиодной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лентой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используется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библиотека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Adafruit_NeoPixel</a:t>
            </a:r>
            <a:r>
              <a:rPr lang="en-US" sz="18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49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9" name="Рисунок 118"/>
          <p:cNvPicPr/>
          <p:nvPr/>
        </p:nvPicPr>
        <p:blipFill>
          <a:blip r:embed="rId4"/>
          <a:stretch/>
        </p:blipFill>
        <p:spPr>
          <a:xfrm>
            <a:off x="5040000" y="1143000"/>
            <a:ext cx="4056840" cy="3999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1E7FB7D-C508-4FF5-AE73-BC50688EC146}"/>
              </a:ext>
            </a:extLst>
          </p:cNvPr>
          <p:cNvSpPr/>
          <p:nvPr/>
        </p:nvSpPr>
        <p:spPr>
          <a:xfrm>
            <a:off x="6414895" y="1"/>
            <a:ext cx="2729105" cy="2571750"/>
          </a:xfrm>
          <a:prstGeom prst="rect">
            <a:avLst/>
          </a:prstGeom>
          <a:solidFill>
            <a:srgbClr val="CFC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0C293DC-E0E8-47E4-A9C1-80163D75E945}"/>
              </a:ext>
            </a:extLst>
          </p:cNvPr>
          <p:cNvSpPr/>
          <p:nvPr/>
        </p:nvSpPr>
        <p:spPr>
          <a:xfrm>
            <a:off x="-60722" y="3208564"/>
            <a:ext cx="3816294" cy="1961368"/>
          </a:xfrm>
          <a:prstGeom prst="rect">
            <a:avLst/>
          </a:prstGeom>
          <a:solidFill>
            <a:srgbClr val="CFC3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68AF43-2E7A-4915-95C2-6CCFF4017E58}"/>
              </a:ext>
            </a:extLst>
          </p:cNvPr>
          <p:cNvSpPr txBox="1"/>
          <p:nvPr/>
        </p:nvSpPr>
        <p:spPr>
          <a:xfrm>
            <a:off x="426771" y="353932"/>
            <a:ext cx="710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Aura Cube: </a:t>
            </a:r>
            <a:r>
              <a:rPr lang="ru-RU" sz="2400" b="1" dirty="0">
                <a:solidFill>
                  <a:srgbClr val="4343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визуализация концепции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13923F-CCF3-4C2B-B236-EC41F2EC10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t="5776" r="8492"/>
          <a:stretch/>
        </p:blipFill>
        <p:spPr>
          <a:xfrm>
            <a:off x="3173444" y="2481849"/>
            <a:ext cx="3377786" cy="2610683"/>
          </a:xfrm>
          <a:prstGeom prst="ellipse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42C4E6-998C-4D5B-8F37-FCEF5357E1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8" t="8946" b="4822"/>
          <a:stretch/>
        </p:blipFill>
        <p:spPr>
          <a:xfrm>
            <a:off x="6118284" y="892997"/>
            <a:ext cx="2960402" cy="2759146"/>
          </a:xfrm>
          <a:prstGeom prst="ellipse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564C02-D253-4652-8D83-D999DE620A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1" r="5678"/>
          <a:stretch/>
        </p:blipFill>
        <p:spPr>
          <a:xfrm>
            <a:off x="168993" y="1051310"/>
            <a:ext cx="3306766" cy="2861079"/>
          </a:xfrm>
          <a:prstGeom prst="ellipse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CACC59-BF27-46CB-8351-122815E88A74}"/>
              </a:ext>
            </a:extLst>
          </p:cNvPr>
          <p:cNvSpPr txBox="1"/>
          <p:nvPr/>
        </p:nvSpPr>
        <p:spPr>
          <a:xfrm>
            <a:off x="6334757" y="4666457"/>
            <a:ext cx="2527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434343"/>
                </a:solidFill>
                <a:latin typeface="Arial"/>
              </a:rPr>
              <a:t>Сгенерировано с помощью ИИ</a:t>
            </a:r>
          </a:p>
        </p:txBody>
      </p:sp>
    </p:spTree>
    <p:extLst>
      <p:ext uri="{BB962C8B-B14F-4D97-AF65-F5344CB8AC3E}">
        <p14:creationId xmlns:p14="http://schemas.microsoft.com/office/powerpoint/2010/main" val="4020969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 0" descr="preencoded.png"/>
          <p:cNvPicPr/>
          <p:nvPr/>
        </p:nvPicPr>
        <p:blipFill>
          <a:blip r:embed="rId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" name="Image 1" descr="preencoded.png"/>
          <p:cNvPicPr/>
          <p:nvPr/>
        </p:nvPicPr>
        <p:blipFill>
          <a:blip r:embed="rId4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Image 2" descr="preencoded.png"/>
          <p:cNvPicPr/>
          <p:nvPr/>
        </p:nvPicPr>
        <p:blipFill>
          <a:blip r:embed="rId5"/>
          <a:stretch/>
        </p:blipFill>
        <p:spPr>
          <a:xfrm>
            <a:off x="720" y="54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Text 0"/>
          <p:cNvSpPr/>
          <p:nvPr/>
        </p:nvSpPr>
        <p:spPr>
          <a:xfrm>
            <a:off x="351720" y="403560"/>
            <a:ext cx="7648560" cy="7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900" b="1" u="none" strike="noStrike" dirty="0" err="1">
                <a:solidFill>
                  <a:srgbClr val="434343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Перспективы</a:t>
            </a:r>
            <a:r>
              <a:rPr lang="en-US" sz="1900" b="1" u="none" strike="noStrike" dirty="0">
                <a:solidFill>
                  <a:srgbClr val="434343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900" b="1" u="none" strike="noStrike" dirty="0" err="1">
                <a:solidFill>
                  <a:srgbClr val="434343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развития</a:t>
            </a:r>
            <a:r>
              <a:rPr lang="en-US" sz="1900" b="1" u="none" strike="noStrike" dirty="0">
                <a:solidFill>
                  <a:srgbClr val="434343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и </a:t>
            </a:r>
            <a:r>
              <a:rPr lang="en-US" sz="1900" b="1" u="none" strike="noStrike" dirty="0" err="1">
                <a:solidFill>
                  <a:srgbClr val="434343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области</a:t>
            </a:r>
            <a:r>
              <a:rPr lang="en-US" sz="1900" b="1" u="none" strike="noStrike" dirty="0">
                <a:solidFill>
                  <a:srgbClr val="434343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</a:t>
            </a:r>
            <a:r>
              <a:rPr lang="en-US" sz="1900" b="1" u="none" strike="noStrike" dirty="0" err="1">
                <a:solidFill>
                  <a:srgbClr val="434343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применения</a:t>
            </a:r>
            <a:r>
              <a:rPr lang="en-US" sz="1900" b="1" u="none" strike="noStrike" dirty="0">
                <a:solidFill>
                  <a:srgbClr val="434343"/>
                </a:solidFill>
                <a:effectLst/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 Aura Cube</a:t>
            </a:r>
            <a:endParaRPr lang="ru-RU" sz="1900" b="0" u="none" strike="noStrike" dirty="0">
              <a:solidFill>
                <a:srgbClr val="00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4" name="Text 1"/>
          <p:cNvSpPr/>
          <p:nvPr/>
        </p:nvSpPr>
        <p:spPr>
          <a:xfrm>
            <a:off x="826200" y="3351960"/>
            <a:ext cx="3436560" cy="12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70" b="0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Внедрение геймификации с достижениями и соревнованиями, стимулирующими регулярное соблюдение баланса между работой и отдыхом.</a:t>
            </a:r>
            <a:endParaRPr lang="ru-RU" sz="14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4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5" name="Text 2"/>
          <p:cNvSpPr/>
          <p:nvPr/>
        </p:nvSpPr>
        <p:spPr>
          <a:xfrm>
            <a:off x="826200" y="1537560"/>
            <a:ext cx="3436560" cy="12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4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Разработка</a:t>
            </a:r>
            <a:r>
              <a:rPr lang="en-US" sz="144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4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мобильного</a:t>
            </a:r>
            <a:r>
              <a:rPr lang="en-US" sz="144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4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приложения-компаньона</a:t>
            </a:r>
            <a:r>
              <a:rPr lang="en-US" sz="144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«Aura Space» с </a:t>
            </a:r>
            <a:r>
              <a:rPr lang="en-US" sz="144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игровыми</a:t>
            </a:r>
            <a:r>
              <a:rPr lang="en-US" sz="144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4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механиками</a:t>
            </a:r>
            <a:r>
              <a:rPr lang="en-US" sz="144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44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мотивационной</a:t>
            </a:r>
            <a:r>
              <a:rPr lang="en-US" sz="144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4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системой</a:t>
            </a:r>
            <a:r>
              <a:rPr lang="en-US" sz="144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4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для</a:t>
            </a:r>
            <a:r>
              <a:rPr lang="en-US" sz="144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4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поддержки</a:t>
            </a:r>
            <a:r>
              <a:rPr lang="en-US" sz="144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4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здоровых</a:t>
            </a:r>
            <a:r>
              <a:rPr lang="en-US" sz="144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4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цифровых</a:t>
            </a:r>
            <a:r>
              <a:rPr lang="en-US" sz="144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4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привычек</a:t>
            </a:r>
            <a:r>
              <a:rPr lang="en-US" sz="144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4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подростков</a:t>
            </a:r>
            <a:r>
              <a:rPr lang="en-US" sz="144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44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44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Text 3"/>
          <p:cNvSpPr/>
          <p:nvPr/>
        </p:nvSpPr>
        <p:spPr>
          <a:xfrm>
            <a:off x="5362920" y="1537560"/>
            <a:ext cx="3436560" cy="12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40" b="0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Интеграция Bluetooth Low Energy для синхронизации нескольких устройств, что позволит реализовать коллективные сценарии в школах и образовательных центрах.</a:t>
            </a:r>
            <a:endParaRPr lang="ru-RU" sz="14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4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Text 4"/>
          <p:cNvSpPr/>
          <p:nvPr/>
        </p:nvSpPr>
        <p:spPr>
          <a:xfrm>
            <a:off x="5362920" y="3351960"/>
            <a:ext cx="3436560" cy="12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40" b="0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Разработка профильных настроек для разных возрастных групп и усовершенствование аппаратной части с целью масштабирования производства и распространения устройства.</a:t>
            </a:r>
            <a:endParaRPr lang="ru-RU" sz="14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4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8" name="Text 5"/>
          <p:cNvSpPr/>
          <p:nvPr/>
        </p:nvSpPr>
        <p:spPr>
          <a:xfrm>
            <a:off x="7560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dirty="0">
                <a:solidFill>
                  <a:srgbClr val="D9D9D9"/>
                </a:solidFill>
                <a:latin typeface="Arial"/>
              </a:rPr>
              <a:t>15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 0" descr="preencoded.png"/>
          <p:cNvPicPr/>
          <p:nvPr/>
        </p:nvPicPr>
        <p:blipFill>
          <a:blip r:embed="rId3"/>
          <a:stretch/>
        </p:blipFill>
        <p:spPr>
          <a:xfrm>
            <a:off x="720" y="54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2" name="Image 1" descr="preencoded.png"/>
          <p:cNvPicPr/>
          <p:nvPr/>
        </p:nvPicPr>
        <p:blipFill>
          <a:blip r:embed="rId4"/>
          <a:stretch/>
        </p:blipFill>
        <p:spPr>
          <a:xfrm>
            <a:off x="540000" y="1098720"/>
            <a:ext cx="338760" cy="452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3" name="Image 2" descr="preencoded.png"/>
          <p:cNvPicPr/>
          <p:nvPr/>
        </p:nvPicPr>
        <p:blipFill>
          <a:blip r:embed="rId5"/>
          <a:stretch/>
        </p:blipFill>
        <p:spPr>
          <a:xfrm>
            <a:off x="4977360" y="1098720"/>
            <a:ext cx="422280" cy="337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4" name="Image 3" descr="preencoded.png"/>
          <p:cNvPicPr/>
          <p:nvPr/>
        </p:nvPicPr>
        <p:blipFill>
          <a:blip r:embed="rId6"/>
          <a:stretch/>
        </p:blipFill>
        <p:spPr>
          <a:xfrm>
            <a:off x="2727183" y="3109680"/>
            <a:ext cx="422280" cy="337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6" name="Text 0"/>
          <p:cNvSpPr/>
          <p:nvPr/>
        </p:nvSpPr>
        <p:spPr>
          <a:xfrm>
            <a:off x="584640" y="540000"/>
            <a:ext cx="8415360" cy="30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1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Выводы проекта</a:t>
            </a:r>
            <a:endParaRPr lang="ru-RU" sz="2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20000"/>
              </a:lnSpc>
              <a:tabLst>
                <a:tab pos="0" algn="l"/>
              </a:tabLst>
            </a:pPr>
            <a:endParaRPr lang="ru-RU" sz="202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Text 1"/>
          <p:cNvSpPr/>
          <p:nvPr/>
        </p:nvSpPr>
        <p:spPr>
          <a:xfrm>
            <a:off x="7560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dirty="0">
                <a:solidFill>
                  <a:srgbClr val="D9D9D9"/>
                </a:solidFill>
                <a:latin typeface="Arial"/>
              </a:rPr>
              <a:t>16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Text 2"/>
          <p:cNvSpPr/>
          <p:nvPr/>
        </p:nvSpPr>
        <p:spPr>
          <a:xfrm>
            <a:off x="540000" y="1620000"/>
            <a:ext cx="3872160" cy="76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Разработанное устройство «Aura Cube» способствует формированию осознанных цифровых привычек у подростков через тактильное взаимодействие и визуальную обратную связь</a:t>
            </a:r>
            <a:r>
              <a:rPr lang="en-US" sz="108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0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40000"/>
              </a:lnSpc>
              <a:tabLst>
                <a:tab pos="0" algn="l"/>
              </a:tabLst>
            </a:pPr>
            <a:endParaRPr lang="ru-RU" sz="108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Text 3"/>
          <p:cNvSpPr/>
          <p:nvPr/>
        </p:nvSpPr>
        <p:spPr>
          <a:xfrm>
            <a:off x="962280" y="1204920"/>
            <a:ext cx="3357360" cy="41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Эффективность физического устройства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tabLst>
                <a:tab pos="0" algn="l"/>
              </a:tabLst>
            </a:pPr>
            <a:endParaRPr lang="ru-RU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0" name="Text 4"/>
          <p:cNvSpPr/>
          <p:nvPr/>
        </p:nvSpPr>
        <p:spPr>
          <a:xfrm>
            <a:off x="4978800" y="1570680"/>
            <a:ext cx="3840840" cy="76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Физический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контакт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с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устройством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вызывает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эмоциональный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отклик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,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что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повышает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мотивацию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подростков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к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контролю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за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временем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использования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смартфона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40000"/>
              </a:lnSpc>
              <a:tabLst>
                <a:tab pos="0" algn="l"/>
              </a:tabLst>
            </a:pPr>
            <a:endParaRPr lang="ru-RU" sz="108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Text 5"/>
          <p:cNvSpPr/>
          <p:nvPr/>
        </p:nvSpPr>
        <p:spPr>
          <a:xfrm>
            <a:off x="5462280" y="1098720"/>
            <a:ext cx="3357360" cy="41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Роль осознанности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tabLst>
                <a:tab pos="0" algn="l"/>
              </a:tabLst>
            </a:pPr>
            <a:endParaRPr lang="ru-RU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Text 6"/>
          <p:cNvSpPr/>
          <p:nvPr/>
        </p:nvSpPr>
        <p:spPr>
          <a:xfrm>
            <a:off x="2938323" y="3769458"/>
            <a:ext cx="3852360" cy="76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В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отличие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от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программ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,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устройство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не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требует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постоянного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самоконтроля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не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воспринимается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как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принудительный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инструмент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,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снижая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сопротивление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подростков</a:t>
            </a:r>
            <a:r>
              <a:rPr lang="en-US" sz="108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08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40000"/>
              </a:lnSpc>
              <a:tabLst>
                <a:tab pos="0" algn="l"/>
              </a:tabLst>
            </a:pPr>
            <a:endParaRPr lang="ru-RU" sz="108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Text 7"/>
          <p:cNvSpPr/>
          <p:nvPr/>
        </p:nvSpPr>
        <p:spPr>
          <a:xfrm>
            <a:off x="3361254" y="3201378"/>
            <a:ext cx="3326040" cy="41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Преимущества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над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программными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решениями</a:t>
            </a: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90000"/>
              </a:lnSpc>
              <a:tabLst>
                <a:tab pos="0" algn="l"/>
              </a:tabLst>
            </a:pPr>
            <a:endParaRPr lang="ru-RU" sz="15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Text 8"/>
          <p:cNvSpPr/>
          <p:nvPr/>
        </p:nvSpPr>
        <p:spPr>
          <a:xfrm>
            <a:off x="4968360" y="3731040"/>
            <a:ext cx="3852360" cy="768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40000"/>
              </a:lnSpc>
              <a:tabLst>
                <a:tab pos="0" algn="l"/>
              </a:tabLst>
            </a:pPr>
            <a:endParaRPr lang="ru-RU" sz="108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Text 9"/>
          <p:cNvSpPr/>
          <p:nvPr/>
        </p:nvSpPr>
        <p:spPr>
          <a:xfrm>
            <a:off x="5463000" y="3240000"/>
            <a:ext cx="3357360" cy="41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defTabSz="914400">
              <a:lnSpc>
                <a:spcPct val="90000"/>
              </a:lnSpc>
              <a:tabLst>
                <a:tab pos="0" algn="l"/>
              </a:tabLst>
            </a:pPr>
            <a:endParaRPr lang="ru-RU" sz="15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Image 0" descr="preencoded.png"/>
          <p:cNvPicPr/>
          <p:nvPr/>
        </p:nvPicPr>
        <p:blipFill>
          <a:blip r:embed="rId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7" name="Image 1" descr="preencoded.png"/>
          <p:cNvPicPr/>
          <p:nvPr/>
        </p:nvPicPr>
        <p:blipFill>
          <a:blip r:embed="rId4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8" name="Image 2" descr="preencoded.png"/>
          <p:cNvPicPr/>
          <p:nvPr/>
        </p:nvPicPr>
        <p:blipFill>
          <a:blip r:embed="rId5"/>
          <a:stretch/>
        </p:blipFill>
        <p:spPr>
          <a:xfrm>
            <a:off x="4788360" y="443520"/>
            <a:ext cx="4355280" cy="4335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9" name="Text 0"/>
          <p:cNvSpPr/>
          <p:nvPr/>
        </p:nvSpPr>
        <p:spPr>
          <a:xfrm>
            <a:off x="7560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dirty="0">
                <a:solidFill>
                  <a:srgbClr val="D9D9D9"/>
                </a:solidFill>
                <a:latin typeface="Arial"/>
              </a:rPr>
              <a:t>17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Text 1"/>
          <p:cNvSpPr/>
          <p:nvPr/>
        </p:nvSpPr>
        <p:spPr>
          <a:xfrm>
            <a:off x="332280" y="360000"/>
            <a:ext cx="4074840" cy="4340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4970" b="1" u="none" strike="noStrike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Спасибо за внимание</a:t>
            </a:r>
            <a:endParaRPr lang="ru-RU" sz="497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0" descr="preencoded.png"/>
          <p:cNvPicPr/>
          <p:nvPr/>
        </p:nvPicPr>
        <p:blipFill>
          <a:blip r:embed="rId3"/>
          <a:stretch/>
        </p:blipFill>
        <p:spPr>
          <a:xfrm>
            <a:off x="4572000" y="1080"/>
            <a:ext cx="4571280" cy="513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" name="Image 1" descr="preencoded.png"/>
          <p:cNvPicPr/>
          <p:nvPr/>
        </p:nvPicPr>
        <p:blipFill>
          <a:blip r:embed="rId4"/>
          <a:stretch/>
        </p:blipFill>
        <p:spPr>
          <a:xfrm>
            <a:off x="0" y="-324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Text 0"/>
          <p:cNvSpPr/>
          <p:nvPr/>
        </p:nvSpPr>
        <p:spPr>
          <a:xfrm>
            <a:off x="7560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D9D9D9"/>
                </a:solidFill>
                <a:effectLst/>
                <a:uFillTx/>
                <a:latin typeface="Arial"/>
                <a:ea typeface="Arial"/>
              </a:rPr>
              <a:t>2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Text 1"/>
          <p:cNvSpPr/>
          <p:nvPr/>
        </p:nvSpPr>
        <p:spPr>
          <a:xfrm>
            <a:off x="437040" y="1980000"/>
            <a:ext cx="4022280" cy="198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174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95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Неспособность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подростков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самостоятельно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регулировать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время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пользования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смартфоном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.  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Цель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—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создать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ru-RU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концепцию </a:t>
            </a:r>
            <a:r>
              <a:rPr lang="en-US" sz="2000" dirty="0">
                <a:solidFill>
                  <a:srgbClr val="434343"/>
                </a:solidFill>
                <a:latin typeface="Arial"/>
                <a:ea typeface="Arial"/>
              </a:rPr>
              <a:t>“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Aura Cube”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для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формирования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здоровых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цифровых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привычек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с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помощью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тактильного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визуального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взаимодействия</a:t>
            </a:r>
            <a:r>
              <a:rPr lang="en-US" sz="2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0000" y="540000"/>
            <a:ext cx="4319640" cy="125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Актуальность: проблема и цель проекта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40000" y="-2340000"/>
            <a:ext cx="179640" cy="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4640" rIns="90000" bIns="-44640" anchor="t">
            <a:spAutoFit/>
          </a:bodyPr>
          <a:lstStyle/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0" descr="preencoded.png"/>
          <p:cNvPicPr/>
          <p:nvPr/>
        </p:nvPicPr>
        <p:blipFill>
          <a:blip r:embed="rId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" name="Image 1" descr="preencoded.png"/>
          <p:cNvPicPr/>
          <p:nvPr/>
        </p:nvPicPr>
        <p:blipFill>
          <a:blip r:embed="rId4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" name="Image 2" descr="preencoded.png"/>
          <p:cNvPicPr/>
          <p:nvPr/>
        </p:nvPicPr>
        <p:blipFill>
          <a:blip r:embed="rId5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" name="Text 0"/>
          <p:cNvSpPr/>
          <p:nvPr/>
        </p:nvSpPr>
        <p:spPr>
          <a:xfrm>
            <a:off x="351720" y="403560"/>
            <a:ext cx="7648560" cy="7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Задачи проекта и область исследования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9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Text 1"/>
          <p:cNvSpPr/>
          <p:nvPr/>
        </p:nvSpPr>
        <p:spPr>
          <a:xfrm>
            <a:off x="826200" y="3351960"/>
            <a:ext cx="3436560" cy="12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Разработать дизайн-концепцию Aura Cube и создать трёхмерную модель корпуса для удобства и эффективности использования.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Text 2"/>
          <p:cNvSpPr/>
          <p:nvPr/>
        </p:nvSpPr>
        <p:spPr>
          <a:xfrm>
            <a:off x="826200" y="1537560"/>
            <a:ext cx="3436560" cy="12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Изучить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масштабы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цифровой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зависимости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у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подростков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провести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анализ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существующих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технических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поведенческих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решений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Text 3"/>
          <p:cNvSpPr/>
          <p:nvPr/>
        </p:nvSpPr>
        <p:spPr>
          <a:xfrm>
            <a:off x="5362920" y="1537560"/>
            <a:ext cx="3436560" cy="12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Описать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психологические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механизмы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формирования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привычек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с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учётом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особенностей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подросткового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возраста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8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мотиваций</a:t>
            </a:r>
            <a:r>
              <a:rPr lang="en-US" sz="18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Text 4"/>
          <p:cNvSpPr/>
          <p:nvPr/>
        </p:nvSpPr>
        <p:spPr>
          <a:xfrm>
            <a:off x="5362920" y="3351960"/>
            <a:ext cx="3436560" cy="12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Спроектировать электронную схему и разработать алгоритмы работы устройства с перспективами дальнейшего развития и применения.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Text 5"/>
          <p:cNvSpPr/>
          <p:nvPr/>
        </p:nvSpPr>
        <p:spPr>
          <a:xfrm>
            <a:off x="7560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D9D9D9"/>
                </a:solidFill>
                <a:effectLst/>
                <a:uFillTx/>
                <a:latin typeface="Arial"/>
                <a:ea typeface="Arial"/>
              </a:rPr>
              <a:t>3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0" descr="preencoded.png"/>
          <p:cNvPicPr/>
          <p:nvPr/>
        </p:nvPicPr>
        <p:blipFill>
          <a:blip r:embed="rId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8" name="Image 1" descr="preencoded.png"/>
          <p:cNvPicPr/>
          <p:nvPr/>
        </p:nvPicPr>
        <p:blipFill>
          <a:blip r:embed="rId4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" name="Text 0"/>
          <p:cNvSpPr/>
          <p:nvPr/>
        </p:nvSpPr>
        <p:spPr>
          <a:xfrm>
            <a:off x="511920" y="758880"/>
            <a:ext cx="6761520" cy="859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Объект, предмет и гипотеза исследования</a:t>
            </a: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Text 1"/>
          <p:cNvSpPr/>
          <p:nvPr/>
        </p:nvSpPr>
        <p:spPr>
          <a:xfrm>
            <a:off x="7560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D9D9D9"/>
                </a:solidFill>
                <a:effectLst/>
                <a:uFillTx/>
                <a:latin typeface="Arial"/>
                <a:ea typeface="Arial"/>
              </a:rPr>
              <a:t>4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Text 2"/>
          <p:cNvSpPr/>
          <p:nvPr/>
        </p:nvSpPr>
        <p:spPr>
          <a:xfrm>
            <a:off x="684000" y="1980000"/>
            <a:ext cx="2309760" cy="235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Объектом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является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процесс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формирования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здоровых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цифровых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привычек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у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подростков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в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условиях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цифровой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среды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49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Text 3"/>
          <p:cNvSpPr/>
          <p:nvPr/>
        </p:nvSpPr>
        <p:spPr>
          <a:xfrm>
            <a:off x="6149520" y="1951200"/>
            <a:ext cx="2309760" cy="235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Гипотеза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: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физическое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взаимодействие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повышает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эффективность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формирования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привычек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за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счёт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эмоционального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отклика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отсутствия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ощущения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принудительного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контроля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46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Text 4"/>
          <p:cNvSpPr/>
          <p:nvPr/>
        </p:nvSpPr>
        <p:spPr>
          <a:xfrm>
            <a:off x="3416760" y="1951200"/>
            <a:ext cx="2309760" cy="235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Предметом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выступает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физическое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устройство-компаньон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,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обучающее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осознанному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использованию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смартфона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через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тактильную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визуальную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обратную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4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связь</a:t>
            </a:r>
            <a:r>
              <a:rPr lang="en-US" sz="14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49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 0" descr="preencoded.png"/>
          <p:cNvPicPr/>
          <p:nvPr/>
        </p:nvPicPr>
        <p:blipFill>
          <a:blip r:embed="rId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Image 1" descr="preencoded.png"/>
          <p:cNvPicPr/>
          <p:nvPr/>
        </p:nvPicPr>
        <p:blipFill>
          <a:blip r:embed="rId4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" name="Image 2" descr="preencoded.png"/>
          <p:cNvPicPr/>
          <p:nvPr/>
        </p:nvPicPr>
        <p:blipFill>
          <a:blip r:embed="rId5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" name="Text 0"/>
          <p:cNvSpPr/>
          <p:nvPr/>
        </p:nvSpPr>
        <p:spPr>
          <a:xfrm>
            <a:off x="351720" y="403560"/>
            <a:ext cx="7648560" cy="70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b="1" dirty="0" err="1">
                <a:solidFill>
                  <a:srgbClr val="434343"/>
                </a:solidFill>
                <a:latin typeface="Arial"/>
                <a:ea typeface="Arial"/>
              </a:rPr>
              <a:t>Ц</a:t>
            </a:r>
            <a:r>
              <a:rPr lang="en-US" sz="240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ифров</a:t>
            </a:r>
            <a:r>
              <a:rPr lang="ru-RU" sz="240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ая</a:t>
            </a:r>
            <a:r>
              <a:rPr lang="en-US" sz="2400" b="1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40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зависимост</a:t>
            </a:r>
            <a:r>
              <a:rPr lang="ru-RU" sz="2400" b="1" dirty="0">
                <a:solidFill>
                  <a:srgbClr val="434343"/>
                </a:solidFill>
                <a:latin typeface="Arial"/>
                <a:ea typeface="Arial"/>
              </a:rPr>
              <a:t>ь</a:t>
            </a:r>
            <a:r>
              <a:rPr lang="en-US" sz="2400" b="1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у </a:t>
            </a:r>
            <a:r>
              <a:rPr lang="en-US" sz="240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подростков</a:t>
            </a:r>
            <a:endParaRPr lang="ru-RU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9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Text 1"/>
          <p:cNvSpPr/>
          <p:nvPr/>
        </p:nvSpPr>
        <p:spPr>
          <a:xfrm>
            <a:off x="826200" y="3351960"/>
            <a:ext cx="3436560" cy="12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00" b="0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Последствия зависимости проявляются в снижении концентрации, росте тревожности и депрессии, а также утрате коммуникативных навыков и проблемах в учёбе и здоровье.</a:t>
            </a:r>
            <a:endParaRPr lang="ru-RU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41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Text 2"/>
          <p:cNvSpPr/>
          <p:nvPr/>
        </p:nvSpPr>
        <p:spPr>
          <a:xfrm>
            <a:off x="826200" y="1537560"/>
            <a:ext cx="3436560" cy="12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00" b="0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Подростки ежедневно проводят около 8 часов за гаджетами, при этом половина из них ощущает зависимость от цифровых устройств и приложений, что серьёзно влияет на качество жизни.</a:t>
            </a:r>
            <a:endParaRPr lang="ru-RU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41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Text 3"/>
          <p:cNvSpPr/>
          <p:nvPr/>
        </p:nvSpPr>
        <p:spPr>
          <a:xfrm>
            <a:off x="5362920" y="1537560"/>
            <a:ext cx="3436560" cy="12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00" b="0" u="none" strike="noStrike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Основные виды цифровой зависимости включают чрезмерное увлечение соцсетями, компьютерными играми, бесконечным серфингом и потоковым видео.</a:t>
            </a:r>
            <a:endParaRPr lang="ru-RU" sz="15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41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Text 4"/>
          <p:cNvSpPr/>
          <p:nvPr/>
        </p:nvSpPr>
        <p:spPr>
          <a:xfrm>
            <a:off x="5362920" y="3351960"/>
            <a:ext cx="3436560" cy="126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Признаки</a:t>
            </a:r>
            <a:r>
              <a:rPr lang="en-US" sz="15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5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зависимости</a:t>
            </a:r>
            <a:r>
              <a:rPr lang="en-US" sz="15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: </a:t>
            </a:r>
            <a:r>
              <a:rPr lang="en-US" sz="15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невозможность</a:t>
            </a:r>
            <a:r>
              <a:rPr lang="en-US" sz="15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5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контролировать</a:t>
            </a:r>
            <a:r>
              <a:rPr lang="en-US" sz="15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5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время</a:t>
            </a:r>
            <a:r>
              <a:rPr lang="en-US" sz="15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, </a:t>
            </a:r>
            <a:r>
              <a:rPr lang="en-US" sz="15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раздражительность</a:t>
            </a:r>
            <a:r>
              <a:rPr lang="en-US" sz="15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5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при</a:t>
            </a:r>
            <a:r>
              <a:rPr lang="en-US" sz="15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5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лишении</a:t>
            </a:r>
            <a:r>
              <a:rPr lang="en-US" sz="15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5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гаджета</a:t>
            </a:r>
            <a:r>
              <a:rPr lang="en-US" sz="15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, </a:t>
            </a:r>
            <a:r>
              <a:rPr lang="en-US" sz="15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отказ</a:t>
            </a:r>
            <a:r>
              <a:rPr lang="en-US" sz="15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5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от</a:t>
            </a:r>
            <a:r>
              <a:rPr lang="en-US" sz="15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5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привычных</a:t>
            </a:r>
            <a:r>
              <a:rPr lang="en-US" sz="15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5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занятий</a:t>
            </a:r>
            <a:r>
              <a:rPr lang="en-US" sz="15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5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15000"/>
              </a:lnSpc>
              <a:tabLst>
                <a:tab pos="0" algn="l"/>
              </a:tabLst>
            </a:pPr>
            <a:endParaRPr lang="ru-RU" sz="134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Text 5"/>
          <p:cNvSpPr/>
          <p:nvPr/>
        </p:nvSpPr>
        <p:spPr>
          <a:xfrm>
            <a:off x="7560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D9D9D9"/>
                </a:solidFill>
                <a:effectLst/>
                <a:uFillTx/>
                <a:latin typeface="Arial"/>
                <a:ea typeface="Arial"/>
              </a:rPr>
              <a:t>5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0" descr="preencoded.png"/>
          <p:cNvPicPr/>
          <p:nvPr/>
        </p:nvPicPr>
        <p:blipFill>
          <a:blip r:embed="rId3"/>
          <a:stretch/>
        </p:blipFill>
        <p:spPr>
          <a:xfrm>
            <a:off x="720" y="-157968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4" name="Image 1" descr="preencoded.png"/>
          <p:cNvPicPr/>
          <p:nvPr/>
        </p:nvPicPr>
        <p:blipFill>
          <a:blip r:embed="rId4"/>
          <a:stretch/>
        </p:blipFill>
        <p:spPr>
          <a:xfrm>
            <a:off x="411840" y="1109520"/>
            <a:ext cx="4807800" cy="3570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5" name="Text 0"/>
          <p:cNvSpPr/>
          <p:nvPr/>
        </p:nvSpPr>
        <p:spPr>
          <a:xfrm>
            <a:off x="594360" y="373692"/>
            <a:ext cx="8330040" cy="810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60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Категории</a:t>
            </a:r>
            <a:r>
              <a:rPr lang="en-US" sz="2600" b="1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60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существующих</a:t>
            </a:r>
            <a:r>
              <a:rPr lang="en-US" sz="2600" b="1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60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решений</a:t>
            </a:r>
            <a:r>
              <a:rPr lang="en-US" sz="2600" b="1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260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их</a:t>
            </a:r>
            <a:r>
              <a:rPr lang="en-US" sz="2600" b="1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60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ограничения</a:t>
            </a:r>
            <a:endParaRPr lang="ru-RU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20000"/>
              </a:lnSpc>
              <a:tabLst>
                <a:tab pos="0" algn="l"/>
              </a:tabLst>
            </a:pPr>
            <a:endParaRPr lang="ru-RU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Text 1"/>
          <p:cNvSpPr/>
          <p:nvPr/>
        </p:nvSpPr>
        <p:spPr>
          <a:xfrm>
            <a:off x="7560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D9D9D9"/>
                </a:solidFill>
                <a:effectLst/>
                <a:uFillTx/>
                <a:latin typeface="Arial"/>
                <a:ea typeface="Arial"/>
              </a:rPr>
              <a:t>6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Text 2"/>
          <p:cNvSpPr/>
          <p:nvPr/>
        </p:nvSpPr>
        <p:spPr>
          <a:xfrm>
            <a:off x="595080" y="4471200"/>
            <a:ext cx="4151160" cy="16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8" name="Text 3"/>
          <p:cNvSpPr/>
          <p:nvPr/>
        </p:nvSpPr>
        <p:spPr>
          <a:xfrm>
            <a:off x="5971500" y="3264191"/>
            <a:ext cx="3409200" cy="289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Сравнение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программных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,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аппаратных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организационных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решений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выявляет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недостатки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в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надежности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эффективности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формирования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здоровых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цифровых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привычек</a:t>
            </a:r>
            <a:r>
              <a:rPr lang="en-US" sz="16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ru-RU" sz="132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60" y="733246"/>
            <a:ext cx="2695400" cy="26511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 0" descr="preencoded.png"/>
          <p:cNvPicPr/>
          <p:nvPr/>
        </p:nvPicPr>
        <p:blipFill>
          <a:blip r:embed="rId3"/>
          <a:stretch/>
        </p:blipFill>
        <p:spPr>
          <a:xfrm>
            <a:off x="1800" y="1440"/>
            <a:ext cx="4568400" cy="5140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0" name="Image 1" descr="preencoded.png"/>
          <p:cNvPicPr/>
          <p:nvPr/>
        </p:nvPicPr>
        <p:blipFill>
          <a:blip r:embed="rId4"/>
          <a:stretch/>
        </p:blipFill>
        <p:spPr>
          <a:xfrm>
            <a:off x="0" y="144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1" name="Image 2" descr="preencoded.png"/>
          <p:cNvPicPr/>
          <p:nvPr/>
        </p:nvPicPr>
        <p:blipFill>
          <a:blip r:embed="rId5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" name="Text 0"/>
          <p:cNvSpPr/>
          <p:nvPr/>
        </p:nvSpPr>
        <p:spPr>
          <a:xfrm>
            <a:off x="4845960" y="549360"/>
            <a:ext cx="4153680" cy="431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endParaRPr lang="ru-RU" sz="224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6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Три</a:t>
            </a:r>
            <a:r>
              <a:rPr lang="en-US" sz="1660" b="1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6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этапа</a:t>
            </a:r>
            <a:r>
              <a:rPr lang="en-US" sz="1660" b="1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6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модели</a:t>
            </a:r>
            <a:endParaRPr lang="ru-RU" sz="166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Модель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«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Петля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привычки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»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включает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три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этапа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: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сигнал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,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действие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награда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.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Эти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элементы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формируют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устойчивые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поведенческие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циклы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,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влияя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на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приверженность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к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привычкам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6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Особенности</a:t>
            </a:r>
            <a:r>
              <a:rPr lang="en-US" sz="1660" b="1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6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награды</a:t>
            </a:r>
            <a:r>
              <a:rPr lang="en-US" sz="1660" b="1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в Aura Cube</a:t>
            </a:r>
            <a:endParaRPr lang="ru-RU" sz="166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В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отличие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от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цифровых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триггеров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с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внешним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одобрением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,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наградой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в «Aura Cube»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служит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внутреннее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ощущение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контроля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тактильное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визуальное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подкрепление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через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световые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эффекты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физический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контакт</a:t>
            </a:r>
            <a:r>
              <a:rPr lang="en-US" sz="16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58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Text 1"/>
          <p:cNvSpPr/>
          <p:nvPr/>
        </p:nvSpPr>
        <p:spPr>
          <a:xfrm>
            <a:off x="854964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u="none" strike="noStrike">
                <a:solidFill>
                  <a:srgbClr val="D9D9D9"/>
                </a:solidFill>
                <a:effectLst/>
                <a:uFillTx/>
                <a:latin typeface="Arial"/>
                <a:ea typeface="Arial"/>
              </a:rPr>
              <a:t>7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860000" y="172440"/>
            <a:ext cx="3793680" cy="72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240" b="1" u="none" strike="noStrike">
                <a:solidFill>
                  <a:srgbClr val="595959"/>
                </a:solidFill>
                <a:effectLst/>
                <a:uFillTx/>
                <a:latin typeface="Arial"/>
                <a:ea typeface="Arial"/>
              </a:rPr>
              <a:t>Структура модели «Петля привычки»</a:t>
            </a:r>
            <a:endParaRPr lang="ru-RU" sz="224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 0" descr="preencoded.png"/>
          <p:cNvPicPr/>
          <p:nvPr/>
        </p:nvPicPr>
        <p:blipFill>
          <a:blip r:embed="rId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3" name="Image 1" descr="preencoded.png"/>
          <p:cNvPicPr/>
          <p:nvPr/>
        </p:nvPicPr>
        <p:blipFill>
          <a:blip r:embed="rId4"/>
          <a:stretch/>
        </p:blipFill>
        <p:spPr>
          <a:xfrm>
            <a:off x="4330800" y="633600"/>
            <a:ext cx="4534200" cy="3567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" name="Text 0"/>
          <p:cNvSpPr/>
          <p:nvPr/>
        </p:nvSpPr>
        <p:spPr>
          <a:xfrm>
            <a:off x="4330800" y="4356360"/>
            <a:ext cx="4433760" cy="33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RB.RU, </a:t>
            </a:r>
            <a:r>
              <a:rPr lang="en-US" sz="1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Ofcom</a:t>
            </a:r>
            <a:r>
              <a:rPr lang="en-US" sz="1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, '</a:t>
            </a:r>
            <a:r>
              <a:rPr lang="en-US" sz="1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Реальное</a:t>
            </a:r>
            <a:r>
              <a:rPr lang="en-US" sz="1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время</a:t>
            </a:r>
            <a:r>
              <a:rPr lang="en-US" sz="1000" b="0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', 2025 </a:t>
            </a:r>
            <a:r>
              <a:rPr lang="en-US" sz="1000" b="0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год</a:t>
            </a:r>
            <a:endParaRPr lang="ru-RU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ru-RU" sz="1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5" name="Text 1"/>
          <p:cNvSpPr/>
          <p:nvPr/>
        </p:nvSpPr>
        <p:spPr>
          <a:xfrm>
            <a:off x="7560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dirty="0">
                <a:solidFill>
                  <a:srgbClr val="D9D9D9"/>
                </a:solidFill>
                <a:latin typeface="Arial"/>
              </a:rPr>
              <a:t>8</a:t>
            </a:r>
            <a:endParaRPr lang="ru-RU" sz="1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Text 2"/>
          <p:cNvSpPr/>
          <p:nvPr/>
        </p:nvSpPr>
        <p:spPr>
          <a:xfrm>
            <a:off x="376560" y="527760"/>
            <a:ext cx="3763080" cy="325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Статистика</a:t>
            </a:r>
            <a:r>
              <a:rPr lang="en-US" sz="2200" b="1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цифровой</a:t>
            </a:r>
            <a:r>
              <a:rPr lang="en-US" sz="2200" b="1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зависимости</a:t>
            </a:r>
            <a:r>
              <a:rPr lang="en-US" sz="2200" b="1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220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ее</a:t>
            </a:r>
            <a:r>
              <a:rPr lang="en-US" sz="2200" b="1" u="none" strike="noStrike" dirty="0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200" b="1" u="none" strike="noStrike" dirty="0" err="1">
                <a:solidFill>
                  <a:srgbClr val="434343"/>
                </a:solidFill>
                <a:effectLst/>
                <a:uFillTx/>
                <a:latin typeface="Arial"/>
                <a:ea typeface="Arial"/>
              </a:rPr>
              <a:t>последствия</a:t>
            </a:r>
            <a:endParaRPr lang="ru-RU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Рост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депрессивных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тревожных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состояний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совпадает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с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массовым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распространением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смартфонов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среди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подростков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Высокий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уровень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ночных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проверок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телефона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ощущение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чрезмерного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экранного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времени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свидетельствуют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о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значительной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цифровой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нагрузке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на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0" u="none" strike="noStrike" dirty="0" err="1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подростков</a:t>
            </a:r>
            <a:r>
              <a:rPr lang="en-US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50000"/>
              </a:lnSpc>
              <a:tabLst>
                <a:tab pos="0" algn="l"/>
              </a:tabLst>
            </a:pPr>
            <a:endParaRPr lang="ru-RU" sz="124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57C60B8-2D4C-413F-AB16-6F8299E9C655}"/>
              </a:ext>
            </a:extLst>
          </p:cNvPr>
          <p:cNvSpPr/>
          <p:nvPr/>
        </p:nvSpPr>
        <p:spPr>
          <a:xfrm rot="20808904">
            <a:off x="6222164" y="3796922"/>
            <a:ext cx="2131827" cy="2328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AE7FC0-D4A3-4FAC-BB8B-B18CE62AC73F}"/>
              </a:ext>
            </a:extLst>
          </p:cNvPr>
          <p:cNvSpPr/>
          <p:nvPr/>
        </p:nvSpPr>
        <p:spPr>
          <a:xfrm>
            <a:off x="4401519" y="3589700"/>
            <a:ext cx="3797084" cy="611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C2BBD-16D0-4841-BF6B-0D851C57E658}"/>
              </a:ext>
            </a:extLst>
          </p:cNvPr>
          <p:cNvSpPr txBox="1"/>
          <p:nvPr/>
        </p:nvSpPr>
        <p:spPr>
          <a:xfrm rot="21074209">
            <a:off x="6946312" y="3665918"/>
            <a:ext cx="23918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C0C0C"/>
                </a:solidFill>
                <a:latin typeface="Arial Narrow" panose="020B0606020202030204" pitchFamily="34" charset="0"/>
              </a:rPr>
              <a:t>Хотят меньше проводить время в телефоне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526A2-DE3D-48FE-8F30-04EE9AFA7DD3}"/>
              </a:ext>
            </a:extLst>
          </p:cNvPr>
          <p:cNvSpPr txBox="1"/>
          <p:nvPr/>
        </p:nvSpPr>
        <p:spPr>
          <a:xfrm rot="21064250">
            <a:off x="6029509" y="3613622"/>
            <a:ext cx="22937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C0C0C"/>
                </a:solidFill>
                <a:latin typeface="Arial Narrow" panose="020B0606020202030204" pitchFamily="34" charset="0"/>
              </a:rPr>
              <a:t>Рост тревожности с 2010 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DE02EE-7782-4C2F-833A-845452C1D2DA}"/>
              </a:ext>
            </a:extLst>
          </p:cNvPr>
          <p:cNvSpPr txBox="1"/>
          <p:nvPr/>
        </p:nvSpPr>
        <p:spPr>
          <a:xfrm rot="21030389">
            <a:off x="4863030" y="3632561"/>
            <a:ext cx="172442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solidFill>
                  <a:srgbClr val="0C0C0C"/>
                </a:solidFill>
                <a:latin typeface="Arial Narrow" panose="020B0606020202030204" pitchFamily="34" charset="0"/>
              </a:rPr>
              <a:t>Проверяют телефон ночью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18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 0" descr="preencoded.png"/>
          <p:cNvPicPr/>
          <p:nvPr/>
        </p:nvPicPr>
        <p:blipFill>
          <a:blip r:embed="rId3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8" name="Image 1" descr="preencoded.png"/>
          <p:cNvPicPr/>
          <p:nvPr/>
        </p:nvPicPr>
        <p:blipFill>
          <a:blip r:embed="rId4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" name="Image 2" descr="preencoded.png"/>
          <p:cNvPicPr/>
          <p:nvPr/>
        </p:nvPicPr>
        <p:blipFill>
          <a:blip r:embed="rId5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0" name="Image 3" descr="preencoded.png"/>
          <p:cNvPicPr/>
          <p:nvPr/>
        </p:nvPicPr>
        <p:blipFill>
          <a:blip r:embed="rId6"/>
          <a:stretch/>
        </p:blipFill>
        <p:spPr>
          <a:xfrm>
            <a:off x="0" y="0"/>
            <a:ext cx="9143280" cy="5142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" name="Text 0"/>
          <p:cNvSpPr/>
          <p:nvPr/>
        </p:nvSpPr>
        <p:spPr>
          <a:xfrm>
            <a:off x="75600" y="4797360"/>
            <a:ext cx="518760" cy="93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9</a:t>
            </a:r>
            <a:endParaRPr lang="ru-RU" sz="14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2" name="Text 1"/>
          <p:cNvSpPr/>
          <p:nvPr/>
        </p:nvSpPr>
        <p:spPr>
          <a:xfrm>
            <a:off x="360000" y="180000"/>
            <a:ext cx="8616960" cy="84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b="1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Aura Cube: концепция и символика дизайна</a:t>
            </a:r>
            <a:endParaRPr lang="ru-RU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2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3" name="Text 2"/>
          <p:cNvSpPr/>
          <p:nvPr/>
        </p:nvSpPr>
        <p:spPr>
          <a:xfrm>
            <a:off x="732600" y="2867040"/>
            <a:ext cx="196704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Двойная</a:t>
            </a:r>
            <a:r>
              <a:rPr lang="en-US" sz="1800" b="1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1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жизнь</a:t>
            </a:r>
            <a:endParaRPr lang="ru-RU" sz="18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37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Стильный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предмет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на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столе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умный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трекер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привычек</a:t>
            </a:r>
            <a:r>
              <a:rPr lang="en-US" sz="146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. </a:t>
            </a:r>
            <a:endParaRPr lang="ru-RU" sz="146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46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4" name="Text 3"/>
          <p:cNvSpPr/>
          <p:nvPr/>
        </p:nvSpPr>
        <p:spPr>
          <a:xfrm>
            <a:off x="2700000" y="1918440"/>
            <a:ext cx="197964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Основа-Кубик</a:t>
            </a:r>
            <a:r>
              <a:rPr lang="en-US" sz="1800" b="1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800" b="1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Рубика</a:t>
            </a:r>
            <a:endParaRPr lang="ru-RU" sz="18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98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От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головоломки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к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проводнику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—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если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Рубик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учил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собирать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цвета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,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то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Aura Cube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учит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собирать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1600" b="0" u="none" strike="noStrike" dirty="0" err="1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внимание</a:t>
            </a:r>
            <a:r>
              <a:rPr lang="en-US" sz="1600" b="0" u="none" strike="noStrike" dirty="0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160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220" b="0" u="none" strike="noStrike" dirty="0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5" name="Text 4"/>
          <p:cNvSpPr/>
          <p:nvPr/>
        </p:nvSpPr>
        <p:spPr>
          <a:xfrm>
            <a:off x="4808520" y="1260000"/>
            <a:ext cx="185112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Визуальная коммуникация</a:t>
            </a: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 Управление через жесты и прикосновения. Положил телефон — начался фокус. Снял — пошло время отдыха. Это интуитивно, как дыхание.</a:t>
            </a:r>
            <a:endParaRPr lang="ru-RU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0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6" name="Text 5"/>
          <p:cNvSpPr/>
          <p:nvPr/>
        </p:nvSpPr>
        <p:spPr>
          <a:xfrm>
            <a:off x="6849720" y="921960"/>
            <a:ext cx="2149920" cy="132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Функциональные особенности</a:t>
            </a: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600" b="0" u="none" strike="noStrike">
                <a:solidFill>
                  <a:srgbClr val="FFFFFF"/>
                </a:solidFill>
                <a:effectLst/>
                <a:uFillTx/>
                <a:latin typeface="Arial"/>
                <a:ea typeface="Arial"/>
              </a:rPr>
              <a:t>Aura Cube воплощает цели удобства и универсальности, предлагая тактильное взаимодействие и наглядное отражение цифровой активности подростков.</a:t>
            </a:r>
            <a:endParaRPr lang="ru-RU" sz="16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96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</TotalTime>
  <Words>997</Words>
  <Application>Microsoft Office PowerPoint</Application>
  <PresentationFormat>Экран (16:9)</PresentationFormat>
  <Paragraphs>151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dc:description/>
  <cp:lastModifiedBy>User</cp:lastModifiedBy>
  <cp:revision>17</cp:revision>
  <dcterms:created xsi:type="dcterms:W3CDTF">2026-01-28T19:08:50Z</dcterms:created>
  <dcterms:modified xsi:type="dcterms:W3CDTF">2026-02-12T19:36:30Z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24</vt:i4>
  </property>
  <property fmtid="{D5CDD505-2E9C-101B-9397-08002B2CF9AE}" pid="3" name="PresentationFormat">
    <vt:lpwstr>On-screen Show (16:9)</vt:lpwstr>
  </property>
  <property fmtid="{D5CDD505-2E9C-101B-9397-08002B2CF9AE}" pid="4" name="Slides">
    <vt:i4>24</vt:i4>
  </property>
</Properties>
</file>