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77" r:id="rId5"/>
    <p:sldId id="270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7" r:id="rId1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22DE"/>
    <a:srgbClr val="FF0101"/>
    <a:srgbClr val="5AD729"/>
    <a:srgbClr val="CC0000"/>
    <a:srgbClr val="E40D08"/>
    <a:srgbClr val="CF0925"/>
    <a:srgbClr val="5FF010"/>
    <a:srgbClr val="B2B2B2"/>
    <a:srgbClr val="202020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0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altLang="en-US"/>
              <a:t>Биомеханика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футболе</a:t>
            </a:r>
            <a:r>
              <a:rPr lang="en-US" altLang="ru-RU"/>
              <a:t>: </a:t>
            </a:r>
            <a:r>
              <a:rPr lang="en-US" altLang="en-US"/>
              <a:t>особенности</a:t>
            </a:r>
            <a:r>
              <a:rPr lang="en-US" altLang="ru-RU"/>
              <a:t> </a:t>
            </a:r>
            <a:r>
              <a:rPr lang="en-US" altLang="en-US"/>
              <a:t>приема</a:t>
            </a:r>
            <a:r>
              <a:rPr lang="en-US" altLang="ru-RU"/>
              <a:t> </a:t>
            </a:r>
            <a:r>
              <a:rPr lang="en-US" altLang="en-US"/>
              <a:t>мяча</a:t>
            </a:r>
            <a:endParaRPr lang="en-US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altLang="en-US"/>
              <a:t>Работу</a:t>
            </a:r>
            <a:r>
              <a:rPr lang="en-US" altLang="ru-RU"/>
              <a:t> </a:t>
            </a:r>
            <a:r>
              <a:rPr lang="en-US" altLang="en-US"/>
              <a:t>выполнил</a:t>
            </a:r>
            <a:r>
              <a:rPr lang="en-US" altLang="ru-RU"/>
              <a:t> </a:t>
            </a:r>
            <a:r>
              <a:rPr lang="ru-RU" altLang="en-US"/>
              <a:t>Дворядкин Егор Юрьевич </a:t>
            </a:r>
            <a:endParaRPr lang="ru-RU" altLang="en-US"/>
          </a:p>
          <a:p>
            <a:r>
              <a:rPr lang="en-US" altLang="en-US"/>
              <a:t>студент</a:t>
            </a:r>
            <a:r>
              <a:rPr lang="en-US" altLang="ru-RU"/>
              <a:t> 20</a:t>
            </a:r>
            <a:r>
              <a:rPr lang="ru-RU" altLang="en-US"/>
              <a:t>7</a:t>
            </a:r>
            <a:r>
              <a:rPr lang="en-US" altLang="ru-RU"/>
              <a:t> </a:t>
            </a:r>
            <a:r>
              <a:rPr lang="en-US" altLang="en-US"/>
              <a:t>группы</a:t>
            </a:r>
            <a:r>
              <a:rPr lang="en-US" altLang="ru-RU"/>
              <a:t> </a:t>
            </a:r>
            <a:r>
              <a:rPr lang="en-US" altLang="en-US"/>
              <a:t>ФГБОУ</a:t>
            </a:r>
            <a:r>
              <a:rPr lang="en-US" altLang="ru-RU"/>
              <a:t> </a:t>
            </a:r>
            <a:r>
              <a:rPr lang="en-US" altLang="en-US"/>
              <a:t>ВО</a:t>
            </a:r>
            <a:r>
              <a:rPr lang="en-US" altLang="ru-RU"/>
              <a:t> "</a:t>
            </a:r>
            <a:r>
              <a:rPr lang="en-US" altLang="en-US"/>
              <a:t>ВГАФК</a:t>
            </a:r>
            <a:r>
              <a:rPr lang="en-US" altLang="ru-RU"/>
              <a:t>”</a:t>
            </a:r>
            <a:endParaRPr lang="en-US" altLang="ru-RU"/>
          </a:p>
          <a:p>
            <a:r>
              <a:rPr lang="en-US" altLang="en-US"/>
              <a:t>Научный</a:t>
            </a:r>
            <a:r>
              <a:rPr lang="en-US" altLang="ru-RU"/>
              <a:t> </a:t>
            </a:r>
            <a:r>
              <a:rPr lang="en-US" altLang="en-US"/>
              <a:t>руководитель</a:t>
            </a:r>
            <a:r>
              <a:rPr lang="en-US" altLang="ru-RU"/>
              <a:t>:</a:t>
            </a:r>
            <a:endParaRPr lang="en-US" altLang="ru-RU"/>
          </a:p>
          <a:p>
            <a:r>
              <a:rPr lang="en-US" altLang="en-US"/>
              <a:t>Лущик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.</a:t>
            </a:r>
            <a:r>
              <a:rPr lang="en-US" altLang="en-US"/>
              <a:t>В</a:t>
            </a:r>
            <a:r>
              <a:rPr lang="en-US" altLang="ru-RU"/>
              <a:t>., </a:t>
            </a:r>
            <a:r>
              <a:rPr lang="en-US" altLang="en-US"/>
              <a:t>доцент</a:t>
            </a:r>
            <a:r>
              <a:rPr lang="en-US" altLang="ru-RU"/>
              <a:t> </a:t>
            </a:r>
            <a:r>
              <a:rPr lang="en-US" altLang="en-US"/>
              <a:t>кафедры</a:t>
            </a:r>
            <a:r>
              <a:rPr lang="en-US" altLang="ru-RU"/>
              <a:t> </a:t>
            </a:r>
            <a:r>
              <a:rPr lang="en-US" altLang="en-US"/>
              <a:t>ТиТФКиС</a:t>
            </a:r>
            <a:r>
              <a:rPr lang="en-US" altLang="ru-RU"/>
              <a:t> </a:t>
            </a:r>
            <a:r>
              <a:rPr lang="en-US" altLang="en-US"/>
              <a:t>ФГБОУ</a:t>
            </a:r>
            <a:r>
              <a:rPr lang="en-US" altLang="ru-RU"/>
              <a:t> </a:t>
            </a:r>
            <a:r>
              <a:rPr lang="en-US" altLang="en-US"/>
              <a:t>ВО</a:t>
            </a:r>
            <a:r>
              <a:rPr lang="en-US" altLang="ru-RU"/>
              <a:t> "</a:t>
            </a:r>
            <a:r>
              <a:rPr lang="en-US" altLang="en-US"/>
              <a:t>ВГАФК</a:t>
            </a:r>
            <a:r>
              <a:rPr lang="en-US" altLang="ru-RU"/>
              <a:t>" </a:t>
            </a:r>
            <a:endParaRPr lang="en-US" altLang="ru-RU"/>
          </a:p>
          <a:p>
            <a:r>
              <a:rPr lang="en-US" altLang="en-US"/>
              <a:t>Абдрахманова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.</a:t>
            </a:r>
            <a:r>
              <a:rPr lang="en-US" altLang="en-US"/>
              <a:t>В</a:t>
            </a:r>
            <a:r>
              <a:rPr lang="en-US" altLang="ru-RU"/>
              <a:t>., </a:t>
            </a:r>
            <a:r>
              <a:rPr lang="en-US" altLang="en-US"/>
              <a:t>доцент</a:t>
            </a:r>
            <a:r>
              <a:rPr lang="en-US" altLang="ru-RU"/>
              <a:t> </a:t>
            </a:r>
            <a:r>
              <a:rPr lang="en-US" altLang="en-US"/>
              <a:t>кафедры</a:t>
            </a:r>
            <a:r>
              <a:rPr lang="en-US" altLang="ru-RU"/>
              <a:t> </a:t>
            </a:r>
            <a:r>
              <a:rPr lang="en-US" altLang="en-US"/>
              <a:t>ТиТФКиС</a:t>
            </a:r>
            <a:r>
              <a:rPr lang="en-US" altLang="ru-RU"/>
              <a:t> </a:t>
            </a:r>
            <a:r>
              <a:rPr lang="en-US" altLang="en-US"/>
              <a:t>ФГБОУ</a:t>
            </a:r>
            <a:r>
              <a:rPr lang="en-US" altLang="ru-RU"/>
              <a:t> </a:t>
            </a:r>
            <a:r>
              <a:rPr lang="en-US" altLang="en-US"/>
              <a:t>ВО</a:t>
            </a:r>
            <a:r>
              <a:rPr lang="en-US" altLang="ru-RU"/>
              <a:t> "</a:t>
            </a:r>
            <a:r>
              <a:rPr lang="en-US" altLang="en-US"/>
              <a:t>ВГАФК</a:t>
            </a:r>
            <a:r>
              <a:rPr lang="en-US" altLang="ru-RU"/>
              <a:t>"</a:t>
            </a:r>
            <a:endParaRPr lang="en-US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</a:p>
        </p:txBody>
      </p:sp>
      <p:sp>
        <p:nvSpPr>
          <p:cNvPr id="1027" name="Замещающий текст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29" name="Замещающий нижний колонтитул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Замещающий номер слайда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.xml"/><Relationship Id="rId3" Type="http://schemas.openxmlformats.org/officeDocument/2006/relationships/image" Target="../media/image6.png"/><Relationship Id="rId2" Type="http://schemas.openxmlformats.org/officeDocument/2006/relationships/tags" Target="../tags/tag16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tags" Target="../tags/tag24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2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tags" Target="../tags/tag13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Работу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выполнил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Дворядкин Егор Юрьевич</a:t>
            </a:r>
            <a:endParaRPr lang="en-US" altLang="en-US" sz="200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студент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20</a:t>
            </a:r>
            <a:r>
              <a:rPr lang="ru-RU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группы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ФГБОУ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ВО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"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ВГАФК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”</a:t>
            </a:r>
            <a:endParaRPr lang="en-US" altLang="ru-RU" sz="200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Научный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руководитель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:</a:t>
            </a:r>
            <a:endParaRPr lang="en-US" altLang="ru-RU" sz="200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Лущик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И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.,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доцент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кафедры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ТиТФКиС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ФГБОУ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ВО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"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ВГАФК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" </a:t>
            </a:r>
            <a:endParaRPr lang="en-US" altLang="ru-RU" sz="200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Абдрахманова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И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.,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доцент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кафедры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ТиТФКиС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ФГБОУ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ВО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"</a:t>
            </a:r>
            <a:r>
              <a:rPr lang="en-US" altLang="en-US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ВГАФК</a:t>
            </a:r>
            <a:r>
              <a:rPr lang="en-US" altLang="ru-RU" sz="200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"</a:t>
            </a:r>
            <a:endParaRPr lang="en-US" altLang="ru-RU" sz="200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prstTxWarp prst="textWave2">
              <a:avLst/>
            </a:prstTxWarp>
          </a:bodyPr>
          <a:p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Биомеханика</a:t>
            </a:r>
            <a:r>
              <a:rPr lang="en-US" altLang="ru-RU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 </a:t>
            </a:r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в</a:t>
            </a:r>
            <a:r>
              <a:rPr lang="en-US" altLang="ru-RU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 </a:t>
            </a:r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футболе</a:t>
            </a:r>
            <a:r>
              <a:rPr lang="en-US" altLang="ru-RU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: </a:t>
            </a:r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особенности</a:t>
            </a:r>
            <a:r>
              <a:rPr lang="en-US" altLang="ru-RU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 </a:t>
            </a:r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при</a:t>
            </a:r>
            <a:r>
              <a:rPr lang="ru-RU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ё</a:t>
            </a:r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ма</a:t>
            </a:r>
            <a:r>
              <a:rPr lang="en-US" altLang="ru-RU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 </a:t>
            </a:r>
            <a:r>
              <a:rPr lang="en-US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мяча</a:t>
            </a:r>
            <a:endParaRPr lang="en-US" altLang="en-US">
              <a:ln>
                <a:solidFill>
                  <a:srgbClr val="FF0000"/>
                </a:solidFill>
              </a:ln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ripple dir="ru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FF0101"/>
                </a:solidFill>
              </a:rPr>
              <a:t>Типичные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биомеханические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ошибки</a:t>
            </a:r>
            <a:endParaRPr lang="en-US" altLang="en-US">
              <a:solidFill>
                <a:srgbClr val="FF0101"/>
              </a:solidFill>
            </a:endParaRPr>
          </a:p>
        </p:txBody>
      </p:sp>
      <p:graphicFrame>
        <p:nvGraphicFramePr>
          <p:cNvPr id="3" name="Замещающее содержимое 2"/>
          <p:cNvGraphicFramePr/>
          <p:nvPr>
            <p:ph idx="1"/>
            <p:custDataLst>
              <p:tags r:id="rId2"/>
            </p:custDataLst>
          </p:nvPr>
        </p:nvGraphicFramePr>
        <p:xfrm>
          <a:off x="609600" y="1591310"/>
          <a:ext cx="10972800" cy="3980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0"/>
              </a:tblGrid>
              <a:tr h="3980180">
                <a:tc>
                  <a:txBody>
                    <a:bodyPr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Нарушение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темпа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опускания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Слишком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медленное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слишком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быстрое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опускание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приводит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к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тому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что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гасится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отскакивает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20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en-US" sz="20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Прием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коленом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бедро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поднято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недостаточно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попадает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коленную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чашечку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кость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) —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происходит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жесткий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неконтролируемый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отскок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20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en-US" sz="20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Запаздывание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начинает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опускать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ногу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после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удара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этом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случае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происходит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просто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падает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ускорением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удара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ногу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отскакивает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20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en-US" sz="20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Напряженная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101"/>
                          </a:solidFill>
                          <a:sym typeface="+mn-ea"/>
                        </a:rPr>
                        <a:t>нога</a:t>
                      </a:r>
                      <a:r>
                        <a:rPr lang="en-US" altLang="ru-RU" sz="20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четырехглавая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мышца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зажата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она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работает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камень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5722DE"/>
                          </a:solidFill>
                          <a:sym typeface="+mn-ea"/>
                        </a:rPr>
                        <a:t>пружина</a:t>
                      </a:r>
                      <a:r>
                        <a:rPr lang="en-US" altLang="ru-RU" sz="20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20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strips/>
      </p:transition>
    </mc:Choice>
    <mc:Fallback>
      <p:transition spd="slow">
        <p:strips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Приём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мяча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грудью</a:t>
            </a:r>
            <a:endParaRPr lang="en-US" altLang="en-US">
              <a:solidFill>
                <a:srgbClr val="E40D08"/>
              </a:solidFill>
              <a:effectLst/>
              <a:sym typeface="+mn-ea"/>
            </a:endParaRPr>
          </a:p>
        </p:txBody>
      </p:sp>
      <p:graphicFrame>
        <p:nvGraphicFramePr>
          <p:cNvPr id="4" name="Замещающее содержимое 3"/>
          <p:cNvGraphicFramePr/>
          <p:nvPr>
            <p:ph idx="1"/>
            <p:custDataLst>
              <p:tags r:id="rId2"/>
            </p:custDataLst>
          </p:nvPr>
        </p:nvGraphicFramePr>
        <p:xfrm>
          <a:off x="609600" y="1231900"/>
          <a:ext cx="5209540" cy="2657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9540"/>
              </a:tblGrid>
              <a:tr h="26574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Биомеханика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приема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грудью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значительно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отличается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приема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ru-RU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бедром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хотя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их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объединяет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общий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принцип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гашения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скорости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полета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за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счет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уступающего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000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2400">
                          <a:solidFill>
                            <a:srgbClr val="FF0000"/>
                          </a:solidFill>
                          <a:sym typeface="+mn-ea"/>
                        </a:rPr>
                        <a:t>. </a:t>
                      </a:r>
                      <a:endParaRPr lang="en-US" altLang="ru-RU" sz="240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0060" y="1600200"/>
            <a:ext cx="5247640" cy="4182110"/>
          </a:xfrm>
          <a:prstGeom prst="rect">
            <a:avLst/>
          </a:prstGeom>
        </p:spPr>
      </p:pic>
      <p:graphicFrame>
        <p:nvGraphicFramePr>
          <p:cNvPr id="7" name="Таблица 6"/>
          <p:cNvGraphicFramePr/>
          <p:nvPr>
            <p:custDataLst>
              <p:tags r:id="rId4"/>
            </p:custDataLst>
          </p:nvPr>
        </p:nvGraphicFramePr>
        <p:xfrm>
          <a:off x="609600" y="4220845"/>
          <a:ext cx="5209540" cy="1561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9540"/>
              </a:tblGrid>
              <a:tr h="15614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Грудь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предоставляет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игроку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гораздо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большую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площадь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соприкосновения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лучшие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амортизационные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свойства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по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сравнению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000">
                          <a:solidFill>
                            <a:srgbClr val="FF0000"/>
                          </a:solidFill>
                          <a:sym typeface="+mn-ea"/>
                        </a:rPr>
                        <a:t>головой</a:t>
                      </a:r>
                      <a:r>
                        <a:rPr lang="en-US" altLang="ru-RU" sz="2000">
                          <a:solidFill>
                            <a:srgbClr val="FF0000"/>
                          </a:solidFill>
                          <a:sym typeface="+mn-ea"/>
                        </a:rPr>
                        <a:t>.</a:t>
                      </a:r>
                      <a:endParaRPr lang="en-US" altLang="ru-RU" sz="200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strips dir="rd"/>
      </p:transition>
    </mc:Choice>
    <mc:Fallback>
      <p:transition spd="slow">
        <p:strips dir="r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altLang="en-US">
                <a:solidFill>
                  <a:srgbClr val="5AD729"/>
                </a:solidFill>
              </a:rPr>
            </a:br>
            <a:r>
              <a:rPr lang="ru-RU" altLang="en-US">
                <a:solidFill>
                  <a:srgbClr val="FF0000"/>
                </a:solidFill>
              </a:rPr>
              <a:t>Приём мяча грудью</a:t>
            </a:r>
            <a:br>
              <a:rPr lang="en-US" altLang="en-US">
                <a:solidFill>
                  <a:srgbClr val="5AD729"/>
                </a:solidFill>
              </a:rPr>
            </a:br>
            <a:r>
              <a:rPr lang="en-US" altLang="en-US" sz="3200">
                <a:solidFill>
                  <a:srgbClr val="5AD729"/>
                </a:solidFill>
              </a:rPr>
              <a:t>Подготовительная</a:t>
            </a:r>
            <a:r>
              <a:rPr lang="en-US" altLang="ru-RU" sz="3200">
                <a:solidFill>
                  <a:srgbClr val="5AD729"/>
                </a:solidFill>
              </a:rPr>
              <a:t> </a:t>
            </a:r>
            <a:r>
              <a:rPr lang="en-US" altLang="en-US" sz="3200">
                <a:solidFill>
                  <a:srgbClr val="5AD729"/>
                </a:solidFill>
              </a:rPr>
              <a:t>фаза</a:t>
            </a:r>
            <a:r>
              <a:rPr lang="en-US" altLang="ru-RU" sz="3200">
                <a:solidFill>
                  <a:srgbClr val="5AD729"/>
                </a:solidFill>
              </a:rPr>
              <a:t>: </a:t>
            </a:r>
            <a:r>
              <a:rPr lang="en-US" altLang="en-US" sz="3200">
                <a:solidFill>
                  <a:srgbClr val="5AD729"/>
                </a:solidFill>
              </a:rPr>
              <a:t>Выход</a:t>
            </a:r>
            <a:r>
              <a:rPr lang="en-US" altLang="ru-RU" sz="3200">
                <a:solidFill>
                  <a:srgbClr val="5AD729"/>
                </a:solidFill>
              </a:rPr>
              <a:t> </a:t>
            </a:r>
            <a:r>
              <a:rPr lang="en-US" altLang="en-US" sz="3200">
                <a:solidFill>
                  <a:srgbClr val="5AD729"/>
                </a:solidFill>
              </a:rPr>
              <a:t>на</a:t>
            </a:r>
            <a:r>
              <a:rPr lang="en-US" altLang="ru-RU" sz="3200">
                <a:solidFill>
                  <a:srgbClr val="5AD729"/>
                </a:solidFill>
              </a:rPr>
              <a:t> </a:t>
            </a:r>
            <a:r>
              <a:rPr lang="en-US" altLang="en-US" sz="3200">
                <a:solidFill>
                  <a:srgbClr val="5AD729"/>
                </a:solidFill>
              </a:rPr>
              <a:t>позицию</a:t>
            </a:r>
            <a:endParaRPr lang="en-US" altLang="en-US" sz="3200">
              <a:solidFill>
                <a:srgbClr val="5AD729"/>
              </a:solidFill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en-US" altLang="en-US" sz="2000">
              <a:solidFill>
                <a:srgbClr val="5722DE"/>
              </a:solidFill>
            </a:endParaRPr>
          </a:p>
          <a:p>
            <a:pPr marL="0" indent="0">
              <a:buNone/>
            </a:pPr>
            <a:endParaRPr lang="en-US" altLang="en-US" sz="2000">
              <a:solidFill>
                <a:srgbClr val="5722DE"/>
              </a:solidFill>
            </a:endParaRPr>
          </a:p>
          <a:p>
            <a:pPr marL="0" indent="0">
              <a:buNone/>
            </a:pPr>
            <a:endParaRPr lang="en-US" altLang="ru-RU" sz="2000">
              <a:solidFill>
                <a:srgbClr val="5722DE"/>
              </a:solidFill>
            </a:endParaRPr>
          </a:p>
          <a:p>
            <a:endParaRPr lang="en-US" altLang="ru-RU" sz="2000">
              <a:solidFill>
                <a:srgbClr val="5722DE"/>
              </a:solidFill>
            </a:endParaRPr>
          </a:p>
        </p:txBody>
      </p:sp>
      <p:graphicFrame>
        <p:nvGraphicFramePr>
          <p:cNvPr id="3" name="Таблица 2"/>
          <p:cNvGraphicFramePr/>
          <p:nvPr>
            <p:custDataLst>
              <p:tags r:id="rId2"/>
            </p:custDataLst>
          </p:nvPr>
        </p:nvGraphicFramePr>
        <p:xfrm>
          <a:off x="169545" y="1839595"/>
          <a:ext cx="4933950" cy="395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3950"/>
              </a:tblGrid>
              <a:tr h="3957320">
                <a:tc>
                  <a:txBody>
                    <a:bodyPr/>
                    <a:p>
                      <a:pPr marL="0" indent="0">
                        <a:buNone/>
                      </a:pP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Успех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приема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70%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зависит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правильного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положения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тела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Оценка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траектории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определяет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точку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встречи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используется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для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мячей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летящих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высоте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середины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уровня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лица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/>
          <p:nvPr>
            <p:custDataLst>
              <p:tags r:id="rId3"/>
            </p:custDataLst>
          </p:nvPr>
        </p:nvGraphicFramePr>
        <p:xfrm>
          <a:off x="5273675" y="1840230"/>
          <a:ext cx="6153150" cy="3674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3150"/>
              </a:tblGrid>
              <a:tr h="36741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Положение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ног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корпуса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endParaRPr lang="en-US" altLang="ru-RU" sz="1800">
                        <a:solidFill>
                          <a:srgbClr val="FF010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Стойка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: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ширине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плеч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позиции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одна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другой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разножка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для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устойчивости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обязательно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согнуты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коленях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первая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ступень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рессора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</a:t>
                      </a:r>
                      <a:r>
                        <a:rPr lang="ru-RU" altLang="en-US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Корпус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разворачивается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строго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лицом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Руки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слегка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согнуты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локтях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вынесены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-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стороны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для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поддержания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равновесия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они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должны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бить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strips dir="ru"/>
      </p:transition>
    </mc:Choice>
    <mc:Fallback>
      <p:transition spd="slow">
        <p:strips dir="ru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-317"/>
            <a:ext cx="10972800" cy="1143000"/>
          </a:xfrm>
        </p:spPr>
        <p:txBody>
          <a:bodyPr/>
          <a:p>
            <a:r>
              <a:rPr lang="en-US" altLang="en-US" sz="4000">
                <a:solidFill>
                  <a:srgbClr val="5AD729"/>
                </a:solidFill>
              </a:rPr>
              <a:t>Фаза</a:t>
            </a:r>
            <a:r>
              <a:rPr lang="en-US" altLang="ru-RU" sz="4000">
                <a:solidFill>
                  <a:srgbClr val="5AD729"/>
                </a:solidFill>
              </a:rPr>
              <a:t> </a:t>
            </a:r>
            <a:r>
              <a:rPr lang="en-US" altLang="en-US" sz="4000">
                <a:solidFill>
                  <a:srgbClr val="5AD729"/>
                </a:solidFill>
              </a:rPr>
              <a:t>амортизации</a:t>
            </a:r>
            <a:r>
              <a:rPr lang="en-US" altLang="ru-RU" sz="4000">
                <a:solidFill>
                  <a:srgbClr val="5AD729"/>
                </a:solidFill>
              </a:rPr>
              <a:t>: </a:t>
            </a:r>
            <a:r>
              <a:rPr lang="en-US" altLang="en-US" sz="4000">
                <a:solidFill>
                  <a:srgbClr val="5AD729"/>
                </a:solidFill>
              </a:rPr>
              <a:t>Взаимодействие</a:t>
            </a:r>
            <a:r>
              <a:rPr lang="en-US" altLang="ru-RU" sz="4000">
                <a:solidFill>
                  <a:srgbClr val="5AD729"/>
                </a:solidFill>
              </a:rPr>
              <a:t> </a:t>
            </a:r>
            <a:r>
              <a:rPr lang="en-US" altLang="en-US" sz="4000">
                <a:solidFill>
                  <a:srgbClr val="5AD729"/>
                </a:solidFill>
              </a:rPr>
              <a:t>с</a:t>
            </a:r>
            <a:r>
              <a:rPr lang="en-US" altLang="ru-RU" sz="4000">
                <a:solidFill>
                  <a:srgbClr val="5AD729"/>
                </a:solidFill>
              </a:rPr>
              <a:t> </a:t>
            </a:r>
            <a:r>
              <a:rPr lang="en-US" altLang="en-US" sz="4000">
                <a:solidFill>
                  <a:srgbClr val="5AD729"/>
                </a:solidFill>
              </a:rPr>
              <a:t>мячом</a:t>
            </a:r>
            <a:endParaRPr lang="en-US" altLang="en-US" sz="4000">
              <a:solidFill>
                <a:srgbClr val="5AD729"/>
              </a:solidFill>
            </a:endParaRPr>
          </a:p>
        </p:txBody>
      </p:sp>
      <p:graphicFrame>
        <p:nvGraphicFramePr>
          <p:cNvPr id="4" name="Замещающее содержимое 3"/>
          <p:cNvGraphicFramePr/>
          <p:nvPr>
            <p:ph idx="1"/>
            <p:custDataLst>
              <p:tags r:id="rId2"/>
            </p:custDataLst>
          </p:nvPr>
        </p:nvGraphicFramePr>
        <p:xfrm>
          <a:off x="609600" y="991235"/>
          <a:ext cx="498348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3480"/>
              </a:tblGrid>
              <a:tr h="2560320">
                <a:tc>
                  <a:txBody>
                    <a:bodyPr/>
                    <a:p>
                      <a:pPr marL="0" indent="0">
                        <a:buNone/>
                      </a:pP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ключевой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момент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где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вступают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силу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законы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физики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мышечной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биомеханики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Точка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Идеальная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зона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верхняя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часть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область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ключицами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самая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жесткая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управляемая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часть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позволяющая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контролировать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направление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отскока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/>
          <p:nvPr>
            <p:custDataLst>
              <p:tags r:id="rId3"/>
            </p:custDataLst>
          </p:nvPr>
        </p:nvGraphicFramePr>
        <p:xfrm>
          <a:off x="5793105" y="1056640"/>
          <a:ext cx="6144895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4895"/>
              </a:tblGrid>
              <a:tr h="25603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Уступающее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главный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принцип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):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момент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касания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отводит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верхнюю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часть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Амплитуда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зависит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: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сильнее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удар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быстрее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глубже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должен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сесть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Плечи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подаются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обволакивая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увеличивает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площадь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время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взаимодействия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телом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/>
          <p:nvPr>
            <p:custDataLst>
              <p:tags r:id="rId4"/>
            </p:custDataLst>
          </p:nvPr>
        </p:nvGraphicFramePr>
        <p:xfrm>
          <a:off x="5793105" y="3909060"/>
          <a:ext cx="6144895" cy="2741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4895"/>
              </a:tblGrid>
              <a:tr h="274129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Биомеханический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смысл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счет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увеличения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времени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(t)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сила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удара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(F)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рассеивается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согласно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формуле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импульса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: 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F = Δp / t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проваливается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теряя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свою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Важный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нюанс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момент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касания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рекомендуется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сделать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выдох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снижает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внутригрудное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давление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делает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грудную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клетку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более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податливой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эластичной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предохраняет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ушиба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/>
          <p:nvPr>
            <p:custDataLst>
              <p:tags r:id="rId5"/>
            </p:custDataLst>
          </p:nvPr>
        </p:nvGraphicFramePr>
        <p:xfrm>
          <a:off x="194945" y="3747770"/>
          <a:ext cx="5340985" cy="290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0985"/>
              </a:tblGrid>
              <a:tr h="29032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Работа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мышц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endParaRPr lang="en-US" altLang="ru-RU" sz="1800">
                        <a:solidFill>
                          <a:srgbClr val="FF010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Мышцы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груди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большие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грудные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плечевого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пояса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работают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эксцентрическом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режиме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удлиняются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нагрузкой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контролируя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отхода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Мышцы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кора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пресс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разгибатели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спины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жестко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фиксируют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позвоночник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позволяя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целостным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разболтанным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d"/>
      </p:transition>
    </mc:Choice>
    <mc:Fallback>
      <p:transition spd="slow">
        <p:wipe dir="d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5AD729"/>
                </a:solidFill>
              </a:rPr>
              <a:t>Фаза</a:t>
            </a:r>
            <a:r>
              <a:rPr lang="en-US" altLang="ru-RU">
                <a:solidFill>
                  <a:srgbClr val="5AD729"/>
                </a:solidFill>
              </a:rPr>
              <a:t> </a:t>
            </a:r>
            <a:r>
              <a:rPr lang="en-US" altLang="en-US">
                <a:solidFill>
                  <a:srgbClr val="5AD729"/>
                </a:solidFill>
              </a:rPr>
              <a:t>выхода</a:t>
            </a:r>
            <a:r>
              <a:rPr lang="en-US" altLang="ru-RU">
                <a:solidFill>
                  <a:srgbClr val="5AD729"/>
                </a:solidFill>
              </a:rPr>
              <a:t> (</a:t>
            </a:r>
            <a:r>
              <a:rPr lang="en-US" altLang="en-US">
                <a:solidFill>
                  <a:srgbClr val="5AD729"/>
                </a:solidFill>
              </a:rPr>
              <a:t>Приземление</a:t>
            </a:r>
            <a:r>
              <a:rPr lang="en-US" altLang="ru-RU">
                <a:solidFill>
                  <a:srgbClr val="5AD729"/>
                </a:solidFill>
              </a:rPr>
              <a:t> </a:t>
            </a:r>
            <a:r>
              <a:rPr lang="en-US" altLang="en-US">
                <a:solidFill>
                  <a:srgbClr val="5AD729"/>
                </a:solidFill>
              </a:rPr>
              <a:t>мяча</a:t>
            </a:r>
            <a:r>
              <a:rPr lang="en-US" altLang="ru-RU">
                <a:solidFill>
                  <a:srgbClr val="5AD729"/>
                </a:solidFill>
              </a:rPr>
              <a:t>)</a:t>
            </a:r>
            <a:br>
              <a:rPr lang="en-US" altLang="ru-RU"/>
            </a:br>
            <a:endParaRPr lang="en-US" altLang="ru-RU"/>
          </a:p>
        </p:txBody>
      </p:sp>
      <p:graphicFrame>
        <p:nvGraphicFramePr>
          <p:cNvPr id="3" name="Замещающее содержимое 2"/>
          <p:cNvGraphicFramePr/>
          <p:nvPr>
            <p:ph idx="1"/>
            <p:custDataLst>
              <p:tags r:id="rId2"/>
            </p:custDataLst>
          </p:nvPr>
        </p:nvGraphicFramePr>
        <p:xfrm>
          <a:off x="609600" y="1600200"/>
          <a:ext cx="5069205" cy="4603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9205"/>
              </a:tblGrid>
              <a:tr h="4603115">
                <a:tc>
                  <a:txBody>
                    <a:bodyPr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Сброс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После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погашена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падает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Амортизация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всегда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подразумевает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следующим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будет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обработка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полная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остановка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редкое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исключение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Продолжение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продолжая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возвращаясь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из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отклоненного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положения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может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сразу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начать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упавшим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используя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набранную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инерцию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pic>
        <p:nvPicPr>
          <p:cNvPr id="4" name="Изображение 3" descr="грудь(1)(1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385" y="1369695"/>
            <a:ext cx="2705735" cy="43948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FF0101"/>
                </a:solidFill>
              </a:rPr>
              <a:t>Ключевые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биомеханические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особенности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приема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грудью</a:t>
            </a:r>
            <a:endParaRPr lang="en-US" altLang="en-US">
              <a:solidFill>
                <a:srgbClr val="FF0101"/>
              </a:solidFill>
            </a:endParaRPr>
          </a:p>
        </p:txBody>
      </p:sp>
      <p:graphicFrame>
        <p:nvGraphicFramePr>
          <p:cNvPr id="3" name="Замещающее содержимое 2"/>
          <p:cNvGraphicFramePr/>
          <p:nvPr>
            <p:ph idx="1"/>
            <p:custDataLst>
              <p:tags r:id="rId2"/>
            </p:custDataLst>
          </p:nvPr>
        </p:nvGraphicFramePr>
        <p:xfrm>
          <a:off x="609600" y="1637030"/>
          <a:ext cx="47193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320"/>
              </a:tblGrid>
              <a:tr h="20116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Площадь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отличие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жесткой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точки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лбом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позволяет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амортизировать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большой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поверхностью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снижает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требования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идеальной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точности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/>
          <p:nvPr>
            <p:custDataLst>
              <p:tags r:id="rId3"/>
            </p:custDataLst>
          </p:nvPr>
        </p:nvGraphicFramePr>
        <p:xfrm>
          <a:off x="5626100" y="1708150"/>
          <a:ext cx="4736465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465"/>
              </a:tblGrid>
              <a:tr h="283464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Двойная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рессора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Амортизация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идет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счет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:</a:t>
                      </a:r>
                      <a:endParaRPr lang="en-US" altLang="en-US" sz="1800">
                        <a:solidFill>
                          <a:srgbClr val="5722DE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olidFill>
                            <a:srgbClr val="5722DE"/>
                          </a:solidFill>
                          <a:sym typeface="+mn-ea"/>
                        </a:rPr>
                        <a:t>1)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Уступающего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отклонение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).</a:t>
                      </a:r>
                      <a:endParaRPr lang="en-US" altLang="en-US" sz="1800">
                        <a:solidFill>
                          <a:srgbClr val="5722DE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olidFill>
                            <a:srgbClr val="5722DE"/>
                          </a:solidFill>
                          <a:sym typeface="+mn-ea"/>
                        </a:rPr>
                        <a:t>2)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Сгибания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коленях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опускание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таза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).</a:t>
                      </a:r>
                      <a:endParaRPr lang="en-US" altLang="en-US" sz="1800">
                        <a:solidFill>
                          <a:srgbClr val="5722DE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5722DE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Сочетание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этих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двух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позволяет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гасить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даже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самые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сильные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передачи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/>
          <p:nvPr>
            <p:custDataLst>
              <p:tags r:id="rId4"/>
            </p:custDataLst>
          </p:nvPr>
        </p:nvGraphicFramePr>
        <p:xfrm>
          <a:off x="608965" y="3787140"/>
          <a:ext cx="4719955" cy="2465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955"/>
              </a:tblGrid>
              <a:tr h="246507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Вариативность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000"/>
                          </a:solidFill>
                          <a:sym typeface="+mn-ea"/>
                        </a:rPr>
                        <a:t>углов</a:t>
                      </a:r>
                      <a:r>
                        <a:rPr lang="en-US" altLang="ru-RU" sz="1800">
                          <a:solidFill>
                            <a:srgbClr val="FF0000"/>
                          </a:solidFill>
                          <a:sym typeface="+mn-ea"/>
                        </a:rPr>
                        <a:t>: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olidFill>
                            <a:srgbClr val="5722DE"/>
                          </a:solidFill>
                          <a:sym typeface="+mn-ea"/>
                        </a:rPr>
                        <a:t>1)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летит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сильно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низко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уровне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пояса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приседает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глубже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наклоняя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чтобы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подставить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olidFill>
                            <a:srgbClr val="5722DE"/>
                          </a:solidFill>
                          <a:sym typeface="+mn-ea"/>
                        </a:rPr>
                        <a:t>2)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летит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высоко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уровне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головы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/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выше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может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выпрыгнуть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воздухе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принцип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отклонения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сохраняется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 invX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59728"/>
            <a:ext cx="10972800" cy="1143000"/>
          </a:xfrm>
        </p:spPr>
        <p:txBody>
          <a:bodyPr/>
          <a:p>
            <a:br>
              <a:rPr lang="en-US" altLang="en-US">
                <a:solidFill>
                  <a:srgbClr val="FF0101"/>
                </a:solidFill>
              </a:rPr>
            </a:br>
            <a:r>
              <a:rPr lang="en-US" altLang="en-US">
                <a:solidFill>
                  <a:srgbClr val="FF0101"/>
                </a:solidFill>
              </a:rPr>
              <a:t>Распространенные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биомеханические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ошибки</a:t>
            </a:r>
            <a:br>
              <a:rPr lang="en-US" altLang="en-US"/>
            </a:br>
            <a:endParaRPr lang="en-US" altLang="en-US"/>
          </a:p>
        </p:txBody>
      </p:sp>
      <p:graphicFrame>
        <p:nvGraphicFramePr>
          <p:cNvPr id="3" name="Замещающее содержимое 2"/>
          <p:cNvGraphicFramePr/>
          <p:nvPr>
            <p:ph idx="1"/>
            <p:custDataLst>
              <p:tags r:id="rId2"/>
            </p:custDataLst>
          </p:nvPr>
        </p:nvGraphicFramePr>
        <p:xfrm>
          <a:off x="609600" y="1600200"/>
          <a:ext cx="5919470" cy="4566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9470"/>
              </a:tblGrid>
              <a:tr h="45662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Жесткая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стойка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прямые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):</a:t>
                      </a:r>
                      <a:r>
                        <a:rPr lang="en-US" altLang="ru-RU" sz="2400">
                          <a:solidFill>
                            <a:srgbClr val="5AD729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работают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рессоры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При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сильной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передаче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игрока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просто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отбросит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либо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жестко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отскочит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поле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24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24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Прием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животом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400">
                          <a:solidFill>
                            <a:srgbClr val="5AD729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принимается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верхнюю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часть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груди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солнечное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сплетение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живот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больно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ведет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к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неконтролируемому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отскоку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24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 sz="2400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/>
          <p:nvPr>
            <p:custDataLst>
              <p:tags r:id="rId3"/>
            </p:custDataLst>
          </p:nvPr>
        </p:nvGraphicFramePr>
        <p:xfrm>
          <a:off x="6683375" y="1600200"/>
          <a:ext cx="489902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9025"/>
              </a:tblGrid>
              <a:tr h="47548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Отсутствие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уступающего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встречное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):</a:t>
                      </a:r>
                      <a:r>
                        <a:rPr lang="en-US" altLang="ru-RU" sz="1800">
                          <a:solidFill>
                            <a:srgbClr val="5AD729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грудью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навстречу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случае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отскакивает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далеко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стенки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овладеть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удается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Запоздалое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AD729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начинает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отклоняться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слишком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поздно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когда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уже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ударился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равносильно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отсутствию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Напряженные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руки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AD729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Руки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прижаты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корпусу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мешает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балансировке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наоборот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пытается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помочь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руками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является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нарушением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правил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Руки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должны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расслаблены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выполнять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функцию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стабилизаторов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heel spokes="8"/>
      </p:transition>
    </mc:Choice>
    <mc:Fallback>
      <p:transition spd="slow">
        <p:wheel spokes="8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 altLang="en-US">
              <a:solidFill>
                <a:srgbClr val="FF0101"/>
              </a:solidFill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>
          <a:xfrm>
            <a:off x="609600" y="617855"/>
            <a:ext cx="10972800" cy="4525963"/>
          </a:xfrm>
        </p:spPr>
        <p:txBody>
          <a:bodyPr>
            <a:prstTxWarp prst="textDoubleWave1">
              <a:avLst/>
            </a:prstTxWarp>
          </a:bodyPr>
          <a:p>
            <a:pPr marL="0" indent="0" algn="ctr">
              <a:buNone/>
            </a:pPr>
            <a:r>
              <a:rPr lang="ru-RU" altLang="en-US" sz="6600">
                <a:solidFill>
                  <a:srgbClr val="FF0101"/>
                </a:solidFill>
                <a:effectLst>
                  <a:reflection blurRad="6350" stA="55000" endA="50" endPos="85000" dist="60007" dir="5400000" sy="-100000" algn="bl" rotWithShape="0"/>
                </a:effectLst>
              </a:rPr>
              <a:t>Спасибо </a:t>
            </a:r>
            <a:endParaRPr lang="ru-RU" altLang="en-US" sz="6600">
              <a:solidFill>
                <a:srgbClr val="FF0101"/>
              </a:solidFill>
              <a:effectLst>
                <a:reflection blurRad="6350" stA="55000" endA="50" endPos="85000" dist="60007" dir="5400000" sy="-100000" algn="bl" rotWithShape="0"/>
              </a:effectLst>
            </a:endParaRPr>
          </a:p>
          <a:p>
            <a:pPr marL="0" indent="0" algn="ctr">
              <a:buNone/>
            </a:pPr>
            <a:r>
              <a:rPr lang="ru-RU" altLang="en-US" sz="6600">
                <a:solidFill>
                  <a:srgbClr val="FF0101"/>
                </a:solidFill>
                <a:effectLst>
                  <a:reflection blurRad="6350" stA="55000" endA="50" endPos="85000" dist="60007" dir="5400000" sy="-100000" algn="bl" rotWithShape="0"/>
                </a:effectLst>
              </a:rPr>
              <a:t>за внимание</a:t>
            </a:r>
            <a:endParaRPr lang="ru-RU" altLang="en-US" sz="6600">
              <a:solidFill>
                <a:srgbClr val="FF0101"/>
              </a:solidFill>
              <a:effectLst>
                <a:reflection blurRad="6350" stA="55000" endA="50" endPos="85000" dist="60007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5AD729"/>
                </a:solidFill>
                <a:effectLst/>
              </a:rPr>
              <a:t>Виды приёмов мяча</a:t>
            </a:r>
            <a:endParaRPr lang="ru-RU" altLang="en-US">
              <a:solidFill>
                <a:srgbClr val="5AD729"/>
              </a:solidFill>
              <a:effectLst/>
            </a:endParaRPr>
          </a:p>
        </p:txBody>
      </p:sp>
      <p:sp>
        <p:nvSpPr>
          <p:cNvPr id="7" name="Замещающее содержимое 6"/>
          <p:cNvSpPr/>
          <p:nvPr>
            <p:ph idx="1"/>
          </p:nvPr>
        </p:nvSpPr>
        <p:spPr>
          <a:xfrm>
            <a:off x="609600" y="1355090"/>
            <a:ext cx="10972800" cy="690245"/>
          </a:xfrm>
        </p:spPr>
        <p:txBody>
          <a:bodyPr>
            <a:scene3d>
              <a:camera prst="obliqueTopLeft"/>
              <a:lightRig rig="threePt" dir="t"/>
            </a:scene3d>
          </a:bodyPr>
          <a:p>
            <a:pPr marL="0" indent="0" algn="just">
              <a:buNone/>
            </a:pPr>
            <a:endParaRPr lang="en-US" altLang="ru-RU">
              <a:solidFill>
                <a:srgbClr val="E40D08"/>
              </a:solidFill>
            </a:endParaRPr>
          </a:p>
          <a:p>
            <a:pPr marL="514350" indent="-514350" algn="just">
              <a:buAutoNum type="arabicPeriod"/>
            </a:pPr>
            <a:r>
              <a:rPr lang="en-US" altLang="en-US">
                <a:solidFill>
                  <a:srgbClr val="E40D08"/>
                </a:solidFill>
              </a:rPr>
              <a:t>Приём</a:t>
            </a:r>
            <a:r>
              <a:rPr lang="en-US" altLang="ru-RU">
                <a:solidFill>
                  <a:srgbClr val="E40D08"/>
                </a:solidFill>
              </a:rPr>
              <a:t> </a:t>
            </a:r>
            <a:r>
              <a:rPr lang="en-US" altLang="en-US">
                <a:solidFill>
                  <a:srgbClr val="E40D08"/>
                </a:solidFill>
              </a:rPr>
              <a:t>мяча</a:t>
            </a:r>
            <a:r>
              <a:rPr lang="en-US" altLang="ru-RU">
                <a:solidFill>
                  <a:srgbClr val="E40D08"/>
                </a:solidFill>
              </a:rPr>
              <a:t> </a:t>
            </a:r>
            <a:r>
              <a:rPr lang="en-US" altLang="en-US">
                <a:solidFill>
                  <a:srgbClr val="E40D08"/>
                </a:solidFill>
              </a:rPr>
              <a:t>бедром</a:t>
            </a:r>
            <a:r>
              <a:rPr lang="en-US" altLang="ru-RU">
                <a:solidFill>
                  <a:srgbClr val="E40D08"/>
                </a:solidFill>
              </a:rPr>
              <a:t>.</a:t>
            </a:r>
            <a:endParaRPr lang="en-US" altLang="ru-RU">
              <a:solidFill>
                <a:srgbClr val="E40D08"/>
              </a:solidFill>
            </a:endParaRPr>
          </a:p>
          <a:p>
            <a:pPr marL="514350" indent="-514350" algn="just">
              <a:buAutoNum type="arabicPeriod"/>
            </a:pPr>
            <a:r>
              <a:rPr lang="en-US" altLang="en-US">
                <a:solidFill>
                  <a:srgbClr val="E40D08"/>
                </a:solidFill>
              </a:rPr>
              <a:t>Приём</a:t>
            </a:r>
            <a:r>
              <a:rPr lang="en-US" altLang="ru-RU">
                <a:solidFill>
                  <a:srgbClr val="E40D08"/>
                </a:solidFill>
              </a:rPr>
              <a:t> </a:t>
            </a:r>
            <a:r>
              <a:rPr lang="en-US" altLang="en-US">
                <a:solidFill>
                  <a:srgbClr val="E40D08"/>
                </a:solidFill>
              </a:rPr>
              <a:t>мяча</a:t>
            </a:r>
            <a:r>
              <a:rPr lang="en-US" altLang="ru-RU">
                <a:solidFill>
                  <a:srgbClr val="E40D08"/>
                </a:solidFill>
              </a:rPr>
              <a:t> </a:t>
            </a:r>
            <a:r>
              <a:rPr lang="en-US" altLang="en-US">
                <a:solidFill>
                  <a:srgbClr val="E40D08"/>
                </a:solidFill>
              </a:rPr>
              <a:t>грудью</a:t>
            </a:r>
            <a:r>
              <a:rPr lang="en-US" altLang="ru-RU">
                <a:solidFill>
                  <a:srgbClr val="E40D08"/>
                </a:solidFill>
              </a:rPr>
              <a:t>.</a:t>
            </a:r>
            <a:endParaRPr lang="ru-RU" altLang="en-US">
              <a:solidFill>
                <a:srgbClr val="E40D0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ripple dir="rd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Приём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мяча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бедром</a:t>
            </a:r>
            <a:endParaRPr lang="en-US" altLang="en-US">
              <a:solidFill>
                <a:srgbClr val="E40D08"/>
              </a:solidFill>
              <a:effectLst/>
              <a:sym typeface="+mn-ea"/>
            </a:endParaRPr>
          </a:p>
        </p:txBody>
      </p:sp>
      <p:graphicFrame>
        <p:nvGraphicFramePr>
          <p:cNvPr id="6" name="Замещающее содержимое 5"/>
          <p:cNvGraphicFramePr/>
          <p:nvPr>
            <p:ph idx="1"/>
            <p:custDataLst>
              <p:tags r:id="rId2"/>
            </p:custDataLst>
          </p:nvPr>
        </p:nvGraphicFramePr>
        <p:xfrm>
          <a:off x="609600" y="3940175"/>
          <a:ext cx="5725795" cy="2638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5795"/>
              </a:tblGrid>
              <a:tr h="2638425">
                <a:tc>
                  <a:txBody>
                    <a:bodyPr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Главное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преимущество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мощный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мышечный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массив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который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работает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естественный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амортизатор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.</a:t>
                      </a:r>
                      <a:endParaRPr lang="en-US" altLang="en-US" sz="2400">
                        <a:solidFill>
                          <a:srgbClr val="FF0101"/>
                        </a:solidFill>
                        <a:sym typeface="+mn-ea"/>
                      </a:endParaRPr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pic>
        <p:nvPicPr>
          <p:cNvPr id="3" name="Изображение 2" descr="бедро(1)(1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3940" y="1191895"/>
            <a:ext cx="4617720" cy="4509770"/>
          </a:xfrm>
          <a:prstGeom prst="rect">
            <a:avLst/>
          </a:prstGeom>
        </p:spPr>
      </p:pic>
      <p:graphicFrame>
        <p:nvGraphicFramePr>
          <p:cNvPr id="4" name="Таблица 3"/>
          <p:cNvGraphicFramePr/>
          <p:nvPr>
            <p:custDataLst>
              <p:tags r:id="rId4"/>
            </p:custDataLst>
          </p:nvPr>
        </p:nvGraphicFramePr>
        <p:xfrm>
          <a:off x="609600" y="1191895"/>
          <a:ext cx="5663565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3565"/>
              </a:tblGrid>
              <a:tr h="2651760">
                <a:tc>
                  <a:txBody>
                    <a:bodyPr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Биомеханика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приема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бедром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занимает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промежуточное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положение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между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техникой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остановки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ногой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800">
                          <a:solidFill>
                            <a:srgbClr val="FF0101"/>
                          </a:solidFill>
                          <a:sym typeface="+mn-ea"/>
                        </a:rPr>
                        <a:t>туловищем</a:t>
                      </a:r>
                      <a:r>
                        <a:rPr lang="en-US" altLang="ru-RU" sz="2800">
                          <a:solidFill>
                            <a:srgbClr val="FF0101"/>
                          </a:solidFill>
                          <a:sym typeface="+mn-ea"/>
                        </a:rPr>
                        <a:t>. </a:t>
                      </a:r>
                      <a:endParaRPr lang="en-US" altLang="ru-RU" sz="2800">
                        <a:solidFill>
                          <a:srgbClr val="5AD729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ru-RU" sz="2800">
                        <a:solidFill>
                          <a:srgbClr val="5AD729"/>
                        </a:solidFill>
                      </a:endParaRPr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strips dir="ru"/>
      </p:transition>
    </mc:Choice>
    <mc:Fallback>
      <p:transition spd="slow">
        <p:strips dir="r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732155"/>
            <a:ext cx="10972800" cy="5394325"/>
          </a:xfrm>
        </p:spPr>
        <p:txBody>
          <a:bodyPr/>
          <a:p>
            <a:endParaRPr lang="ru-RU" alt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1958340" y="763905"/>
            <a:ext cx="7905750" cy="1218565"/>
          </a:xfrm>
          <a:prstGeom prst="rect">
            <a:avLst/>
          </a:prstGeom>
          <a:solidFill>
            <a:srgbClr val="5FF010"/>
          </a:solidFill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ru-RU" altLang="en-US" sz="3200">
                <a:solidFill>
                  <a:srgbClr val="CF0925"/>
                </a:solidFill>
              </a:rPr>
              <a:t>Фазы приёма</a:t>
            </a:r>
            <a:endParaRPr lang="ru-RU" altLang="en-US" sz="3200">
              <a:solidFill>
                <a:srgbClr val="CF0925"/>
              </a:solidFill>
            </a:endParaRPr>
          </a:p>
        </p:txBody>
      </p:sp>
      <p:sp>
        <p:nvSpPr>
          <p:cNvPr id="6" name="Стрелка вниз 5"/>
          <p:cNvSpPr/>
          <p:nvPr>
            <p:custDataLst>
              <p:tags r:id="rId2"/>
            </p:custDataLst>
          </p:nvPr>
        </p:nvSpPr>
        <p:spPr>
          <a:xfrm>
            <a:off x="1740535" y="1991995"/>
            <a:ext cx="878840" cy="1558925"/>
          </a:xfrm>
          <a:prstGeom prst="downArrow">
            <a:avLst/>
          </a:prstGeom>
          <a:solidFill>
            <a:srgbClr val="CF0925"/>
          </a:solidFill>
          <a:ln w="6350" cap="flat" cmpd="sng" algn="ctr">
            <a:solidFill>
              <a:schemeClr val="accent1"/>
            </a:solidFill>
            <a:prstDash val="dash"/>
            <a:miter lim="800000"/>
          </a:ln>
          <a:effectLst/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7" name="Стрелка вниз 6"/>
          <p:cNvSpPr/>
          <p:nvPr>
            <p:custDataLst>
              <p:tags r:id="rId3"/>
            </p:custDataLst>
          </p:nvPr>
        </p:nvSpPr>
        <p:spPr>
          <a:xfrm>
            <a:off x="5278120" y="1982470"/>
            <a:ext cx="878840" cy="1558925"/>
          </a:xfrm>
          <a:prstGeom prst="downArrow">
            <a:avLst/>
          </a:prstGeom>
          <a:solidFill>
            <a:srgbClr val="CF0925"/>
          </a:solidFill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8" name="Стрелка вниз 7"/>
          <p:cNvSpPr/>
          <p:nvPr>
            <p:custDataLst>
              <p:tags r:id="rId4"/>
            </p:custDataLst>
          </p:nvPr>
        </p:nvSpPr>
        <p:spPr>
          <a:xfrm>
            <a:off x="9193530" y="1991995"/>
            <a:ext cx="878840" cy="1558925"/>
          </a:xfrm>
          <a:prstGeom prst="downArrow">
            <a:avLst/>
          </a:prstGeom>
          <a:solidFill>
            <a:srgbClr val="CF0925"/>
          </a:solidFill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9" name="Скругленный прямоугольник 8"/>
          <p:cNvSpPr/>
          <p:nvPr>
            <p:custDataLst>
              <p:tags r:id="rId5"/>
            </p:custDataLst>
          </p:nvPr>
        </p:nvSpPr>
        <p:spPr>
          <a:xfrm>
            <a:off x="871855" y="3541395"/>
            <a:ext cx="2786380" cy="1247140"/>
          </a:xfrm>
          <a:prstGeom prst="roundRect">
            <a:avLst/>
          </a:prstGeom>
          <a:solidFill>
            <a:srgbClr val="5AD729"/>
          </a:solidFill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en-US" altLang="en-US" sz="2400">
                <a:solidFill>
                  <a:srgbClr val="FF0101"/>
                </a:solidFill>
              </a:rPr>
              <a:t>Подготовительная</a:t>
            </a:r>
            <a:r>
              <a:rPr lang="en-US" altLang="ru-RU" sz="2400">
                <a:solidFill>
                  <a:srgbClr val="FF0101"/>
                </a:solidFill>
              </a:rPr>
              <a:t> </a:t>
            </a:r>
            <a:r>
              <a:rPr lang="en-US" altLang="en-US" sz="2400">
                <a:solidFill>
                  <a:srgbClr val="FF0101"/>
                </a:solidFill>
              </a:rPr>
              <a:t>фаза</a:t>
            </a:r>
            <a:endParaRPr lang="en-US" altLang="en-US" sz="2400">
              <a:solidFill>
                <a:srgbClr val="FF0101"/>
              </a:solidFill>
            </a:endParaRPr>
          </a:p>
        </p:txBody>
      </p:sp>
      <p:sp>
        <p:nvSpPr>
          <p:cNvPr id="10" name="Скругленный прямоугольник 9"/>
          <p:cNvSpPr/>
          <p:nvPr>
            <p:custDataLst>
              <p:tags r:id="rId6"/>
            </p:custDataLst>
          </p:nvPr>
        </p:nvSpPr>
        <p:spPr>
          <a:xfrm>
            <a:off x="4409440" y="3541395"/>
            <a:ext cx="2786380" cy="1247140"/>
          </a:xfrm>
          <a:prstGeom prst="roundRect">
            <a:avLst/>
          </a:prstGeom>
          <a:solidFill>
            <a:srgbClr val="5AD729"/>
          </a:solidFill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en-US" altLang="en-US" sz="2400">
                <a:solidFill>
                  <a:srgbClr val="FF0101"/>
                </a:solidFill>
              </a:rPr>
              <a:t>Фаза</a:t>
            </a:r>
            <a:r>
              <a:rPr lang="en-US" altLang="ru-RU" sz="2400">
                <a:solidFill>
                  <a:srgbClr val="FF0101"/>
                </a:solidFill>
              </a:rPr>
              <a:t> </a:t>
            </a:r>
            <a:r>
              <a:rPr lang="en-US" altLang="en-US" sz="2400">
                <a:solidFill>
                  <a:srgbClr val="FF0101"/>
                </a:solidFill>
              </a:rPr>
              <a:t>амортизации</a:t>
            </a:r>
            <a:endParaRPr lang="en-US" altLang="en-US" sz="2400">
              <a:solidFill>
                <a:srgbClr val="FF0101"/>
              </a:solidFill>
            </a:endParaRPr>
          </a:p>
        </p:txBody>
      </p:sp>
      <p:sp>
        <p:nvSpPr>
          <p:cNvPr id="11" name="Скругленный прямоугольник 10"/>
          <p:cNvSpPr/>
          <p:nvPr>
            <p:custDataLst>
              <p:tags r:id="rId7"/>
            </p:custDataLst>
          </p:nvPr>
        </p:nvSpPr>
        <p:spPr>
          <a:xfrm>
            <a:off x="8074025" y="3560445"/>
            <a:ext cx="2786380" cy="1247140"/>
          </a:xfrm>
          <a:prstGeom prst="roundRect">
            <a:avLst/>
          </a:prstGeom>
          <a:solidFill>
            <a:srgbClr val="5AD729"/>
          </a:solidFill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en-US" altLang="en-US" sz="2400">
                <a:solidFill>
                  <a:srgbClr val="FF0101"/>
                </a:solidFill>
              </a:rPr>
              <a:t>Заключительная</a:t>
            </a:r>
            <a:r>
              <a:rPr lang="en-US" altLang="ru-RU" sz="2400">
                <a:solidFill>
                  <a:srgbClr val="FF0101"/>
                </a:solidFill>
              </a:rPr>
              <a:t> </a:t>
            </a:r>
            <a:r>
              <a:rPr lang="en-US" altLang="en-US" sz="2400">
                <a:solidFill>
                  <a:srgbClr val="FF0101"/>
                </a:solidFill>
              </a:rPr>
              <a:t>фаза</a:t>
            </a:r>
            <a:endParaRPr lang="en-US" altLang="en-US" sz="2400">
              <a:solidFill>
                <a:srgbClr val="FF010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-317"/>
            <a:ext cx="10972800" cy="1143000"/>
          </a:xfrm>
        </p:spPr>
        <p:txBody>
          <a:bodyPr/>
          <a:p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Приём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мяча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бедром</a:t>
            </a:r>
            <a:endParaRPr lang="en-US" altLang="en-US">
              <a:solidFill>
                <a:srgbClr val="5AD729"/>
              </a:solidFill>
            </a:endParaRPr>
          </a:p>
        </p:txBody>
      </p:sp>
      <p:graphicFrame>
        <p:nvGraphicFramePr>
          <p:cNvPr id="4" name="Замещающее содержимое 3"/>
          <p:cNvGraphicFramePr/>
          <p:nvPr>
            <p:ph idx="1"/>
            <p:custDataLst>
              <p:tags r:id="rId2"/>
            </p:custDataLst>
          </p:nvPr>
        </p:nvGraphicFramePr>
        <p:xfrm>
          <a:off x="6708140" y="1794510"/>
          <a:ext cx="472313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3130"/>
              </a:tblGrid>
              <a:tr h="394208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Ориентация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Плоскость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выставляется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зависимости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траектории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полета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: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 algn="l">
                        <a:buNone/>
                      </a:pPr>
                      <a:endParaRPr lang="ru-RU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1)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падает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сверху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высокий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—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поднимается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выше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горизонтали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 algn="l">
                        <a:buNone/>
                      </a:pPr>
                      <a:endParaRPr lang="ru-RU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2)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летит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горизонтально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средняя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передача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—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располагается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горизонтально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небольшим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наклоном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/>
          <p:nvPr>
            <p:custDataLst>
              <p:tags r:id="rId3"/>
            </p:custDataLst>
          </p:nvPr>
        </p:nvGraphicFramePr>
        <p:xfrm>
          <a:off x="458470" y="1680845"/>
          <a:ext cx="52959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900"/>
              </a:tblGrid>
              <a:tr h="420624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Подготовительная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фаза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Выход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позицию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загрузка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опорной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ноги</a:t>
                      </a: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: </a:t>
                      </a:r>
                      <a:endParaRPr lang="ru-RU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1.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Перенос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веса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переносит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вес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тела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опорную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слегка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сгибается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колене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для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устойчивости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 algn="l"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2.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Положение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принимающей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поднимается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навстречу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Угол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сгибания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коленном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суставе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составляет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примерно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50–60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 </a:t>
                      </a:r>
                      <a:endParaRPr lang="en-US" altLang="ru-RU" sz="1800">
                        <a:solidFill>
                          <a:srgbClr val="5722DE"/>
                        </a:solidFill>
                        <a:sym typeface="+mn-ea"/>
                      </a:endParaRPr>
                    </a:p>
                    <a:p>
                      <a:pPr algn="l">
                        <a:buNone/>
                      </a:pP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algn="l">
                        <a:buNone/>
                      </a:pP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Главное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правило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поверхность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должна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перпендикулярна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траектории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полета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 algn="l"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09295"/>
          </a:xfrm>
        </p:spPr>
        <p:txBody>
          <a:bodyPr/>
          <a:p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Приём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мяча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бедром</a:t>
            </a:r>
            <a:endParaRPr lang="en-US" altLang="en-US">
              <a:solidFill>
                <a:srgbClr val="5AD729"/>
              </a:solidFill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>
          <a:xfrm>
            <a:off x="798830" y="709295"/>
            <a:ext cx="10972800" cy="4525963"/>
          </a:xfrm>
        </p:spPr>
        <p:txBody>
          <a:bodyPr/>
          <a:p>
            <a:pPr marL="0" indent="0">
              <a:buNone/>
            </a:pPr>
            <a:endParaRPr lang="en-US" altLang="en-US" sz="2000">
              <a:solidFill>
                <a:srgbClr val="FF0101"/>
              </a:solidFill>
            </a:endParaRPr>
          </a:p>
          <a:p>
            <a:endParaRPr lang="en-US" altLang="en-US" sz="2000">
              <a:solidFill>
                <a:srgbClr val="FF0101"/>
              </a:solidFill>
            </a:endParaRPr>
          </a:p>
          <a:p>
            <a:endParaRPr lang="en-US" altLang="en-US" sz="2000">
              <a:solidFill>
                <a:srgbClr val="FF0101"/>
              </a:solidFill>
            </a:endParaRPr>
          </a:p>
          <a:p>
            <a:endParaRPr lang="en-US" altLang="ru-RU" sz="2000">
              <a:solidFill>
                <a:srgbClr val="5722DE"/>
              </a:solidFill>
            </a:endParaRPr>
          </a:p>
        </p:txBody>
      </p:sp>
      <p:graphicFrame>
        <p:nvGraphicFramePr>
          <p:cNvPr id="3" name="Таблица 2"/>
          <p:cNvGraphicFramePr/>
          <p:nvPr>
            <p:custDataLst>
              <p:tags r:id="rId2"/>
            </p:custDataLst>
          </p:nvPr>
        </p:nvGraphicFramePr>
        <p:xfrm>
          <a:off x="609600" y="1569085"/>
          <a:ext cx="533209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2095"/>
              </a:tblGrid>
              <a:tr h="47548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Фаза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Уступающее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бедра</a:t>
                      </a: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: </a:t>
                      </a: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Wingdings" panose="05000000000000000000" charset="0"/>
                        <a:buChar char="§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Принцип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уступа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момент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соприкосновения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мгновение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начинает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назад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-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этого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должна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постепенно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замедляться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совпадая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падения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Wingdings" panose="05000000000000000000" charset="0"/>
                        <a:buChar char="§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Биомеханический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смысл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больше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путь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торможения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опускания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дольше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время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тем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полнее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гасится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энергия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удара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опускания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совпадает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скоростью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полета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он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"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прилипает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"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мягко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падает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/>
          <p:nvPr>
            <p:custDataLst>
              <p:tags r:id="rId3"/>
            </p:custDataLst>
          </p:nvPr>
        </p:nvGraphicFramePr>
        <p:xfrm>
          <a:off x="6014085" y="4601210"/>
          <a:ext cx="5275580" cy="151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5580"/>
              </a:tblGrid>
              <a:tr h="151828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Мышечная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работа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endParaRPr lang="en-US" altLang="ru-RU" sz="1800">
                        <a:solidFill>
                          <a:srgbClr val="FF0101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1)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Мышцы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квадрицепс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бицепс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) </a:t>
                      </a:r>
                      <a:endParaRPr lang="en-US" altLang="ru-RU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olidFill>
                            <a:srgbClr val="FF0101"/>
                          </a:solidFill>
                          <a:sym typeface="+mn-ea"/>
                        </a:rPr>
                        <a:t>2)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Работа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идет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эксцентрическом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режиме</a:t>
                      </a:r>
                      <a:r>
                        <a:rPr lang="en-US" altLang="ru-RU" sz="1800">
                          <a:sym typeface="+mn-ea"/>
                        </a:rPr>
                        <a:t> </a:t>
                      </a: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pic>
        <p:nvPicPr>
          <p:cNvPr id="7" name="Изображение 6" descr="бедро(1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3260" y="1454150"/>
            <a:ext cx="2705735" cy="30251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Приём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мяча</a:t>
            </a:r>
            <a:r>
              <a:rPr lang="en-US" altLang="ru-RU">
                <a:solidFill>
                  <a:srgbClr val="E40D08"/>
                </a:solidFill>
                <a:effectLst/>
                <a:sym typeface="+mn-ea"/>
              </a:rPr>
              <a:t> </a:t>
            </a:r>
            <a:r>
              <a:rPr lang="en-US" altLang="en-US">
                <a:solidFill>
                  <a:srgbClr val="E40D08"/>
                </a:solidFill>
                <a:effectLst/>
                <a:sym typeface="+mn-ea"/>
              </a:rPr>
              <a:t>бедром</a:t>
            </a:r>
            <a:endParaRPr lang="en-US" altLang="en-US">
              <a:solidFill>
                <a:srgbClr val="5AD729"/>
              </a:solidFill>
            </a:endParaRPr>
          </a:p>
        </p:txBody>
      </p:sp>
      <p:graphicFrame>
        <p:nvGraphicFramePr>
          <p:cNvPr id="3" name="Замещающее содержимое 2"/>
          <p:cNvGraphicFramePr/>
          <p:nvPr>
            <p:ph idx="1"/>
            <p:custDataLst>
              <p:tags r:id="rId2"/>
            </p:custDataLst>
          </p:nvPr>
        </p:nvGraphicFramePr>
        <p:xfrm>
          <a:off x="401955" y="1417955"/>
          <a:ext cx="548576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5765"/>
              </a:tblGrid>
              <a:tr h="50292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Фаза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выхода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контроль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мяча</a:t>
                      </a: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 altLang="en-US" sz="18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Завершение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опускается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уровня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когда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продольная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ось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становится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практически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вертикальной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Точка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Идеальное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место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соприкосновения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—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средняя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дальняя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треть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ближе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колену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так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как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эта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часть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обладает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оптимальным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мышечным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объемом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упругостью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Сброс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FF0101"/>
                          </a:solidFill>
                          <a:sym typeface="+mn-ea"/>
                        </a:rPr>
                        <a:t>мяча</a:t>
                      </a:r>
                      <a:r>
                        <a:rPr lang="en-US" altLang="ru-RU" sz="18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После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амортизации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падает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газон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игроком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требовалась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полная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остановка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под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себя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),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нога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опускается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медленно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Если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нужно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оставить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для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рывка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бедро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опускается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быстрее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или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держится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жестко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чтобы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отскочил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1–2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метра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1800">
                          <a:solidFill>
                            <a:srgbClr val="5722DE"/>
                          </a:solidFill>
                          <a:sym typeface="+mn-ea"/>
                        </a:rPr>
                        <a:t>вперед</a:t>
                      </a:r>
                      <a:r>
                        <a:rPr lang="en-US" altLang="ru-RU" sz="18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1800">
                        <a:solidFill>
                          <a:srgbClr val="5722DE"/>
                        </a:solidFill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  <p:pic>
        <p:nvPicPr>
          <p:cNvPr id="12" name="Изображение 11" descr="бедро(1)(1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6300" y="1591945"/>
            <a:ext cx="2858135" cy="41560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r"/>
      </p:transition>
    </mc:Choice>
    <mc:Fallback>
      <p:transition spd="slow"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FF0101"/>
                </a:solidFill>
              </a:rPr>
              <a:t>Варианты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приема</a:t>
            </a:r>
            <a:endParaRPr lang="en-US" altLang="en-US">
              <a:solidFill>
                <a:srgbClr val="FF0101"/>
              </a:solidFill>
            </a:endParaRPr>
          </a:p>
        </p:txBody>
      </p:sp>
      <p:graphicFrame>
        <p:nvGraphicFramePr>
          <p:cNvPr id="3" name="Замещающее содержимое 2"/>
          <p:cNvGraphicFramePr/>
          <p:nvPr>
            <p:ph idx="1"/>
          </p:nvPr>
        </p:nvGraphicFramePr>
        <p:xfrm>
          <a:off x="609600" y="2535555"/>
          <a:ext cx="109728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/>
                <a:gridCol w="54864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1. </a:t>
                      </a:r>
                      <a:r>
                        <a:rPr lang="en-US" altLang="ru-RU"/>
                        <a:t>"</a:t>
                      </a:r>
                      <a:r>
                        <a:rPr lang="en-US" altLang="en-US"/>
                        <a:t>Мягкий</a:t>
                      </a:r>
                      <a:r>
                        <a:rPr lang="en-US" altLang="ru-RU"/>
                        <a:t>" </a:t>
                      </a:r>
                      <a:r>
                        <a:rPr lang="en-US" altLang="en-US"/>
                        <a:t>прием</a:t>
                      </a:r>
                      <a:r>
                        <a:rPr lang="en-US" altLang="ru-RU"/>
                        <a:t> (</a:t>
                      </a:r>
                      <a:r>
                        <a:rPr lang="en-US" altLang="en-US"/>
                        <a:t>под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себя</a:t>
                      </a:r>
                      <a:r>
                        <a:rPr lang="en-US" altLang="ru-RU"/>
                        <a:t>):</a:t>
                      </a:r>
                      <a:endParaRPr lang="en-US" altLang="ru-RU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1) </a:t>
                      </a:r>
                      <a:r>
                        <a:rPr lang="en-US" altLang="en-US"/>
                        <a:t>Используется</a:t>
                      </a:r>
                      <a:r>
                        <a:rPr lang="en-US" altLang="ru-RU"/>
                        <a:t>, </a:t>
                      </a:r>
                      <a:r>
                        <a:rPr lang="en-US" altLang="en-US"/>
                        <a:t>когда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рядом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соперник</a:t>
                      </a:r>
                      <a:r>
                        <a:rPr lang="en-US" altLang="ru-RU"/>
                        <a:t>.</a:t>
                      </a:r>
                      <a:endParaRPr lang="en-US" altLang="ru-RU"/>
                    </a:p>
                    <a:p>
                      <a:pPr>
                        <a:buNone/>
                      </a:pPr>
                      <a:r>
                        <a:rPr lang="ru-RU" altLang="en-US"/>
                        <a:t>2) </a:t>
                      </a:r>
                      <a:r>
                        <a:rPr lang="en-US" altLang="en-US"/>
                        <a:t>Бедро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опускается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максимально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плавно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и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глубоко</a:t>
                      </a:r>
                      <a:r>
                        <a:rPr lang="en-US" altLang="ru-RU"/>
                        <a:t> (</a:t>
                      </a:r>
                      <a:r>
                        <a:rPr lang="en-US" altLang="en-US"/>
                        <a:t>до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вертикали</a:t>
                      </a:r>
                      <a:r>
                        <a:rPr lang="en-US" altLang="ru-RU"/>
                        <a:t>) .</a:t>
                      </a:r>
                      <a:endParaRPr lang="en-US" altLang="ru-RU"/>
                    </a:p>
                    <a:p>
                      <a:pPr>
                        <a:buNone/>
                      </a:pPr>
                      <a:r>
                        <a:rPr lang="ru-RU" altLang="en-US"/>
                        <a:t>3) </a:t>
                      </a:r>
                      <a:r>
                        <a:rPr lang="en-US" altLang="en-US"/>
                        <a:t>Мяч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падает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в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ноги</a:t>
                      </a:r>
                      <a:r>
                        <a:rPr lang="en-US" altLang="ru-RU"/>
                        <a:t>.</a:t>
                      </a:r>
                      <a:endParaRPr lang="en-US" altLang="ru-RU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2. </a:t>
                      </a:r>
                      <a:r>
                        <a:rPr lang="en-US" altLang="ru-RU"/>
                        <a:t>"</a:t>
                      </a:r>
                      <a:r>
                        <a:rPr lang="en-US" altLang="en-US"/>
                        <a:t>Жесткий</a:t>
                      </a:r>
                      <a:r>
                        <a:rPr lang="en-US" altLang="ru-RU"/>
                        <a:t>" </a:t>
                      </a:r>
                      <a:r>
                        <a:rPr lang="en-US" altLang="en-US"/>
                        <a:t>прием</a:t>
                      </a:r>
                      <a:r>
                        <a:rPr lang="en-US" altLang="ru-RU"/>
                        <a:t> (</a:t>
                      </a:r>
                      <a:r>
                        <a:rPr lang="en-US" altLang="en-US"/>
                        <a:t>с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отскоком</a:t>
                      </a:r>
                      <a:r>
                        <a:rPr lang="en-US" altLang="ru-RU"/>
                        <a:t>):</a:t>
                      </a:r>
                      <a:endParaRPr lang="en-US" altLang="ru-RU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1) </a:t>
                      </a:r>
                      <a:r>
                        <a:rPr lang="en-US" altLang="en-US"/>
                        <a:t>Используется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на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свободном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пространстве</a:t>
                      </a:r>
                      <a:r>
                        <a:rPr lang="en-US" altLang="ru-RU"/>
                        <a:t>.</a:t>
                      </a:r>
                      <a:endParaRPr lang="en-US" altLang="ru-RU"/>
                    </a:p>
                    <a:p>
                      <a:pPr>
                        <a:buNone/>
                      </a:pPr>
                      <a:r>
                        <a:rPr lang="ru-RU" altLang="en-US"/>
                        <a:t>2) </a:t>
                      </a:r>
                      <a:r>
                        <a:rPr lang="en-US" altLang="en-US"/>
                        <a:t>Бедро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удерживается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горизонтально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и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жестко</a:t>
                      </a:r>
                      <a:r>
                        <a:rPr lang="en-US" altLang="ru-RU"/>
                        <a:t>, </a:t>
                      </a:r>
                      <a:r>
                        <a:rPr lang="en-US" altLang="en-US"/>
                        <a:t>либо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опускается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быстрее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мяча</a:t>
                      </a:r>
                      <a:r>
                        <a:rPr lang="en-US" altLang="ru-RU"/>
                        <a:t> .</a:t>
                      </a:r>
                      <a:endParaRPr lang="en-US" altLang="ru-RU"/>
                    </a:p>
                    <a:p>
                      <a:pPr>
                        <a:buNone/>
                      </a:pPr>
                      <a:r>
                        <a:rPr lang="ru-RU" altLang="en-US"/>
                        <a:t>3) </a:t>
                      </a:r>
                      <a:r>
                        <a:rPr lang="en-US" altLang="en-US"/>
                        <a:t>Мяч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слегка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отскакивает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вперед</a:t>
                      </a:r>
                      <a:r>
                        <a:rPr lang="en-US" altLang="ru-RU"/>
                        <a:t>, </a:t>
                      </a:r>
                      <a:r>
                        <a:rPr lang="en-US" altLang="en-US"/>
                        <a:t>позволяя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сразу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начать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ведение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без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потери</a:t>
                      </a:r>
                      <a:r>
                        <a:rPr lang="en-US" altLang="ru-RU"/>
                        <a:t> </a:t>
                      </a:r>
                      <a:r>
                        <a:rPr lang="en-US" altLang="en-US"/>
                        <a:t>скорости</a:t>
                      </a:r>
                      <a:r>
                        <a:rPr lang="en-US" altLang="ru-RU"/>
                        <a:t>.</a:t>
                      </a:r>
                      <a:endParaRPr lang="en-US" alt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 dir="u"/>
      </p:transition>
    </mc:Choice>
    <mc:Fallback>
      <p:transition spd="slow">
        <p:wipe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olidFill>
                  <a:srgbClr val="FF0101"/>
                </a:solidFill>
              </a:rPr>
              <a:t>Ключевые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биомеханические</a:t>
            </a:r>
            <a:r>
              <a:rPr lang="en-US" altLang="ru-RU">
                <a:solidFill>
                  <a:srgbClr val="FF0101"/>
                </a:solidFill>
              </a:rPr>
              <a:t> </a:t>
            </a:r>
            <a:r>
              <a:rPr lang="en-US" altLang="en-US">
                <a:solidFill>
                  <a:srgbClr val="FF0101"/>
                </a:solidFill>
              </a:rPr>
              <a:t>особенности</a:t>
            </a:r>
            <a:endParaRPr lang="en-US" altLang="en-US">
              <a:solidFill>
                <a:srgbClr val="FF0101"/>
              </a:solidFill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ru-RU" altLang="en-US" sz="2400">
              <a:solidFill>
                <a:srgbClr val="5722DE"/>
              </a:solidFill>
            </a:endParaRPr>
          </a:p>
        </p:txBody>
      </p:sp>
      <p:graphicFrame>
        <p:nvGraphicFramePr>
          <p:cNvPr id="4" name="Таблица 3"/>
          <p:cNvGraphicFramePr/>
          <p:nvPr>
            <p:custDataLst>
              <p:tags r:id="rId2"/>
            </p:custDataLst>
          </p:nvPr>
        </p:nvGraphicFramePr>
        <p:xfrm>
          <a:off x="695325" y="1727200"/>
          <a:ext cx="9789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9160"/>
              </a:tblGrid>
              <a:tr h="3582670">
                <a:tc>
                  <a:txBody>
                    <a:bodyPr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Амортизация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мышцами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ru-RU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Б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едро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использует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исключительно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мышечный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массив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что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позволяет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тонко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дозировать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усилие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endParaRPr lang="en-US" altLang="ru-RU" sz="24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en-US" sz="24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Увеличение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пути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торможения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При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необходимости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(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очень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высокий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мяч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)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игрок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может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дополнительно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приподняться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носок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опорной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ноги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момент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приема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,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увеличивая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амплитуду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движения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бедра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вниз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.</a:t>
                      </a:r>
                      <a:endParaRPr lang="en-US" altLang="ru-RU" sz="24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en-US" sz="2400">
                        <a:solidFill>
                          <a:srgbClr val="FF0101"/>
                        </a:solidFill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Зрительный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FF0101"/>
                          </a:solidFill>
                          <a:sym typeface="+mn-ea"/>
                        </a:rPr>
                        <a:t>контроль</a:t>
                      </a:r>
                      <a:r>
                        <a:rPr lang="en-US" altLang="ru-RU" sz="2400">
                          <a:solidFill>
                            <a:srgbClr val="FF0101"/>
                          </a:solidFill>
                          <a:sym typeface="+mn-ea"/>
                        </a:rPr>
                        <a:t>: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Взгляд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фиксирован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на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мяче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до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самого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момента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r>
                        <a:rPr lang="en-US" altLang="en-US" sz="2400">
                          <a:solidFill>
                            <a:srgbClr val="5722DE"/>
                          </a:solidFill>
                          <a:sym typeface="+mn-ea"/>
                        </a:rPr>
                        <a:t>контакта</a:t>
                      </a:r>
                      <a:r>
                        <a:rPr lang="en-US" altLang="ru-RU" sz="2400">
                          <a:solidFill>
                            <a:srgbClr val="5722DE"/>
                          </a:solidFill>
                          <a:sym typeface="+mn-ea"/>
                        </a:rPr>
                        <a:t>.</a:t>
                      </a:r>
                      <a:r>
                        <a:rPr lang="ru-RU" altLang="en-US" sz="2400">
                          <a:solidFill>
                            <a:srgbClr val="5722DE"/>
                          </a:solidFill>
                          <a:sym typeface="+mn-ea"/>
                        </a:rPr>
                        <a:t> </a:t>
                      </a:r>
                      <a:endParaRPr lang="ru-RU" altLang="en-US" sz="2400">
                        <a:solidFill>
                          <a:srgbClr val="5722DE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altLang="en-US" sz="2400"/>
                    </a:p>
                  </a:txBody>
                  <a:tcPr>
                    <a:solidFill>
                      <a:srgbClr val="5AD72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strips dir="ld"/>
      </p:transition>
    </mc:Choice>
    <mc:Fallback>
      <p:transition spd="slow">
        <p:strips dir="ld"/>
      </p:transition>
    </mc:Fallback>
  </mc:AlternateContent>
</p:sld>
</file>

<file path=ppt/tags/tag1.xml><?xml version="1.0" encoding="utf-8"?>
<p:tagLst xmlns:p="http://schemas.openxmlformats.org/presentationml/2006/main">
  <p:tag name="TABLE_ENDDRAG_ORIGIN_RECT" val="390*203"/>
  <p:tag name="TABLE_ENDDRAG_RECT" val="506*93*390*203"/>
</p:tagLst>
</file>

<file path=ppt/tags/tag10.xml><?xml version="1.0" encoding="utf-8"?>
<p:tagLst xmlns:p="http://schemas.openxmlformats.org/presentationml/2006/main">
  <p:tag name="TABLE_ENDDRAG_ORIGIN_RECT" val="417*325"/>
  <p:tag name="TABLE_ENDDRAG_RECT" val="42*90*417*326"/>
</p:tagLst>
</file>

<file path=ppt/tags/tag11.xml><?xml version="1.0" encoding="utf-8"?>
<p:tagLst xmlns:p="http://schemas.openxmlformats.org/presentationml/2006/main">
  <p:tag name="TABLE_ENDDRAG_ORIGIN_RECT" val="419*363"/>
  <p:tag name="TABLE_ENDDRAG_RECT" val="38*111*419*363"/>
</p:tagLst>
</file>

<file path=ppt/tags/tag12.xml><?xml version="1.0" encoding="utf-8"?>
<p:tagLst xmlns:p="http://schemas.openxmlformats.org/presentationml/2006/main">
  <p:tag name="TABLE_ENDDRAG_ORIGIN_RECT" val="415*119"/>
  <p:tag name="TABLE_ENDDRAG_RECT" val="511*124*415*119"/>
</p:tagLst>
</file>

<file path=ppt/tags/tag13.xml><?xml version="1.0" encoding="utf-8"?>
<p:tagLst xmlns:p="http://schemas.openxmlformats.org/presentationml/2006/main">
  <p:tag name="TABLE_ENDDRAG_ORIGIN_RECT" val="431*391"/>
  <p:tag name="TABLE_ENDDRAG_RECT" val="31*116*431*391"/>
</p:tagLst>
</file>

<file path=ppt/tags/tag14.xml><?xml version="1.0" encoding="utf-8"?>
<p:tagLst xmlns:p="http://schemas.openxmlformats.org/presentationml/2006/main">
  <p:tag name="TABLE_ENDDRAG_ORIGIN_RECT" val="770*381"/>
  <p:tag name="TABLE_ENDDRAG_RECT" val="54*136*770*381"/>
</p:tagLst>
</file>

<file path=ppt/tags/tag15.xml><?xml version="1.0" encoding="utf-8"?>
<p:tagLst xmlns:p="http://schemas.openxmlformats.org/presentationml/2006/main">
  <p:tag name="TABLE_ENDDRAG_ORIGIN_RECT" val="864*313"/>
  <p:tag name="TABLE_ENDDRAG_RECT" val="48*125*864*313"/>
</p:tagLst>
</file>

<file path=ppt/tags/tag16.xml><?xml version="1.0" encoding="utf-8"?>
<p:tagLst xmlns:p="http://schemas.openxmlformats.org/presentationml/2006/main">
  <p:tag name="TABLE_ENDDRAG_ORIGIN_RECT" val="410*209"/>
  <p:tag name="TABLE_ENDDRAG_RECT" val="48*126*410*209"/>
</p:tagLst>
</file>

<file path=ppt/tags/tag17.xml><?xml version="1.0" encoding="utf-8"?>
<p:tagLst xmlns:p="http://schemas.openxmlformats.org/presentationml/2006/main">
  <p:tag name="TABLE_ENDDRAG_ORIGIN_RECT" val="410*166"/>
  <p:tag name="TABLE_ENDDRAG_RECT" val="48*332*410*166"/>
</p:tagLst>
</file>

<file path=ppt/tags/tag18.xml><?xml version="1.0" encoding="utf-8"?>
<p:tagLst xmlns:p="http://schemas.openxmlformats.org/presentationml/2006/main">
  <p:tag name="TABLE_ENDDRAG_ORIGIN_RECT" val="388*311"/>
  <p:tag name="TABLE_ENDDRAG_RECT" val="0*144*388*311"/>
</p:tagLst>
</file>

<file path=ppt/tags/tag19.xml><?xml version="1.0" encoding="utf-8"?>
<p:tagLst xmlns:p="http://schemas.openxmlformats.org/presentationml/2006/main">
  <p:tag name="TABLE_ENDDRAG_ORIGIN_RECT" val="484*289"/>
  <p:tag name="TABLE_ENDDRAG_RECT" val="475*144*484*289"/>
</p:tagLst>
</file>

<file path=ppt/tags/tag2.xml><?xml version="1.0" encoding="utf-8"?>
<p:tagLst xmlns:p="http://schemas.openxmlformats.org/presentationml/2006/main">
  <p:tag name="TABLE_ENDDRAG_ORIGIN_RECT" val="445*182"/>
  <p:tag name="TABLE_ENDDRAG_RECT" val="48*93*445*182"/>
</p:tagLst>
</file>

<file path=ppt/tags/tag20.xml><?xml version="1.0" encoding="utf-8"?>
<p:tagLst xmlns:p="http://schemas.openxmlformats.org/presentationml/2006/main">
  <p:tag name="TABLE_ENDDRAG_ORIGIN_RECT" val="392*199"/>
  <p:tag name="TABLE_ENDDRAG_RECT" val="48*78*392*199"/>
</p:tagLst>
</file>

<file path=ppt/tags/tag21.xml><?xml version="1.0" encoding="utf-8"?>
<p:tagLst xmlns:p="http://schemas.openxmlformats.org/presentationml/2006/main">
  <p:tag name="TABLE_ENDDRAG_ORIGIN_RECT" val="483*186"/>
  <p:tag name="TABLE_ENDDRAG_RECT" val="456*83*483*186"/>
</p:tagLst>
</file>

<file path=ppt/tags/tag22.xml><?xml version="1.0" encoding="utf-8"?>
<p:tagLst xmlns:p="http://schemas.openxmlformats.org/presentationml/2006/main">
  <p:tag name="TABLE_ENDDRAG_ORIGIN_RECT" val="483*215"/>
  <p:tag name="TABLE_ENDDRAG_RECT" val="456*307*483*215"/>
</p:tagLst>
</file>

<file path=ppt/tags/tag23.xml><?xml version="1.0" encoding="utf-8"?>
<p:tagLst xmlns:p="http://schemas.openxmlformats.org/presentationml/2006/main">
  <p:tag name="TABLE_ENDDRAG_ORIGIN_RECT" val="420*228"/>
  <p:tag name="TABLE_ENDDRAG_RECT" val="15*295*420*228"/>
</p:tagLst>
</file>

<file path=ppt/tags/tag24.xml><?xml version="1.0" encoding="utf-8"?>
<p:tagLst xmlns:p="http://schemas.openxmlformats.org/presentationml/2006/main">
  <p:tag name="TABLE_ENDDRAG_ORIGIN_RECT" val="399*362"/>
  <p:tag name="TABLE_ENDDRAG_RECT" val="48*126*399*362"/>
</p:tagLst>
</file>

<file path=ppt/tags/tag25.xml><?xml version="1.0" encoding="utf-8"?>
<p:tagLst xmlns:p="http://schemas.openxmlformats.org/presentationml/2006/main">
  <p:tag name="TABLE_ENDDRAG_ORIGIN_RECT" val="371*141"/>
  <p:tag name="TABLE_ENDDRAG_RECT" val="48*128*371*141"/>
</p:tagLst>
</file>

<file path=ppt/tags/tag26.xml><?xml version="1.0" encoding="utf-8"?>
<p:tagLst xmlns:p="http://schemas.openxmlformats.org/presentationml/2006/main">
  <p:tag name="TABLE_ENDDRAG_ORIGIN_RECT" val="372*217"/>
  <p:tag name="TABLE_ENDDRAG_RECT" val="443*134*372*217"/>
</p:tagLst>
</file>

<file path=ppt/tags/tag27.xml><?xml version="1.0" encoding="utf-8"?>
<p:tagLst xmlns:p="http://schemas.openxmlformats.org/presentationml/2006/main">
  <p:tag name="TABLE_ENDDRAG_ORIGIN_RECT" val="371*194"/>
  <p:tag name="TABLE_ENDDRAG_RECT" val="47*298*371*194"/>
</p:tagLst>
</file>

<file path=ppt/tags/tag28.xml><?xml version="1.0" encoding="utf-8"?>
<p:tagLst xmlns:p="http://schemas.openxmlformats.org/presentationml/2006/main">
  <p:tag name="TABLE_ENDDRAG_ORIGIN_RECT" val="466*359"/>
  <p:tag name="TABLE_ENDDRAG_RECT" val="48*126*466*359"/>
</p:tagLst>
</file>

<file path=ppt/tags/tag29.xml><?xml version="1.0" encoding="utf-8"?>
<p:tagLst xmlns:p="http://schemas.openxmlformats.org/presentationml/2006/main">
  <p:tag name="TABLE_ENDDRAG_ORIGIN_RECT" val="385*359"/>
  <p:tag name="TABLE_ENDDRAG_RECT" val="526*126*385*359"/>
</p:tagLst>
</file>

<file path=ppt/tags/tag3.xml><?xml version="1.0" encoding="utf-8"?>
<p:tagLst xmlns:p="http://schemas.openxmlformats.org/presentationml/2006/main">
  <p:tag name="KSO_WM_DIAGRAM_VIRTUALLY_FRAME" val="{&quot;height&quot;:222.45,&quot;left&quot;:68.65,&quot;top&quot;:156.1,&quot;width&quot;:786.5}"/>
</p:tagLst>
</file>

<file path=ppt/tags/tag4.xml><?xml version="1.0" encoding="utf-8"?>
<p:tagLst xmlns:p="http://schemas.openxmlformats.org/presentationml/2006/main">
  <p:tag name="KSO_WM_DIAGRAM_VIRTUALLY_FRAME" val="{&quot;height&quot;:222.45,&quot;left&quot;:68.65,&quot;top&quot;:156.1,&quot;width&quot;:786.5}"/>
</p:tagLst>
</file>

<file path=ppt/tags/tag5.xml><?xml version="1.0" encoding="utf-8"?>
<p:tagLst xmlns:p="http://schemas.openxmlformats.org/presentationml/2006/main">
  <p:tag name="KSO_WM_DIAGRAM_VIRTUALLY_FRAME" val="{&quot;height&quot;:222.45,&quot;left&quot;:68.65,&quot;top&quot;:156.1,&quot;width&quot;:786.5}"/>
</p:tagLst>
</file>

<file path=ppt/tags/tag6.xml><?xml version="1.0" encoding="utf-8"?>
<p:tagLst xmlns:p="http://schemas.openxmlformats.org/presentationml/2006/main">
  <p:tag name="KSO_WM_DIAGRAM_VIRTUALLY_FRAME" val="{&quot;height&quot;:222.45,&quot;left&quot;:68.65,&quot;top&quot;:156.1,&quot;width&quot;:786.5}"/>
</p:tagLst>
</file>

<file path=ppt/tags/tag7.xml><?xml version="1.0" encoding="utf-8"?>
<p:tagLst xmlns:p="http://schemas.openxmlformats.org/presentationml/2006/main">
  <p:tag name="KSO_WM_DIAGRAM_VIRTUALLY_FRAME" val="{&quot;height&quot;:222.45,&quot;left&quot;:68.65,&quot;top&quot;:156.1,&quot;width&quot;:786.5}"/>
</p:tagLst>
</file>

<file path=ppt/tags/tag8.xml><?xml version="1.0" encoding="utf-8"?>
<p:tagLst xmlns:p="http://schemas.openxmlformats.org/presentationml/2006/main">
  <p:tag name="KSO_WM_DIAGRAM_VIRTUALLY_FRAME" val="{&quot;height&quot;:222.45,&quot;left&quot;:68.65,&quot;top&quot;:156.1,&quot;width&quot;:786.5}"/>
</p:tagLst>
</file>

<file path=ppt/tags/tag9.xml><?xml version="1.0" encoding="utf-8"?>
<p:tagLst xmlns:p="http://schemas.openxmlformats.org/presentationml/2006/main">
  <p:tag name="TABLE_ENDDRAG_ORIGIN_RECT" val="371*310"/>
  <p:tag name="TABLE_ENDDRAG_RECT" val="497*141*371*310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8109</Words>
  <Application>WPS Presentation</Application>
  <PresentationFormat>宽屏</PresentationFormat>
  <Paragraphs>191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Arial</vt:lpstr>
      <vt:lpstr>SimSun</vt:lpstr>
      <vt:lpstr>Wingdings</vt:lpstr>
      <vt:lpstr>Wingdings</vt:lpstr>
      <vt:lpstr>Microsoft YaHei</vt:lpstr>
      <vt:lpstr>Arial Unicode MS</vt:lpstr>
      <vt:lpstr>Default Design</vt:lpstr>
      <vt:lpstr>Биомеханика в футболе: особенности приёма мяча</vt:lpstr>
      <vt:lpstr>Виды приёмов мяча</vt:lpstr>
      <vt:lpstr>Приём мяча бедром</vt:lpstr>
      <vt:lpstr>PowerPoint 演示文稿</vt:lpstr>
      <vt:lpstr>Приём мяча бедром</vt:lpstr>
      <vt:lpstr>Приём мяча бедром</vt:lpstr>
      <vt:lpstr>Приём мяча бедром</vt:lpstr>
      <vt:lpstr>Варианты приема</vt:lpstr>
      <vt:lpstr>Ключевые биомеханические особенности</vt:lpstr>
      <vt:lpstr>Типичные биомеханические ошибки</vt:lpstr>
      <vt:lpstr>Приём мяча грудью</vt:lpstr>
      <vt:lpstr> Приём мяча грудью Подготовительная фаза: Выход на позицию</vt:lpstr>
      <vt:lpstr>Фаза амортизации: Взаимодействие с мячом</vt:lpstr>
      <vt:lpstr>Фаза выхода (Приземление мяча) </vt:lpstr>
      <vt:lpstr>Ключевые биомеханические особенности приема грудью</vt:lpstr>
      <vt:lpstr> Распространенные биомеханические ошибки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ACER</cp:lastModifiedBy>
  <cp:revision>46</cp:revision>
  <dcterms:created xsi:type="dcterms:W3CDTF">2025-07-23T00:59:00Z</dcterms:created>
  <dcterms:modified xsi:type="dcterms:W3CDTF">2026-03-12T14:53:22Z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E9570D2E314C4FE9B5D2497FAA2293AB_13</vt:lpwstr>
  </property>
</Properties>
</file>