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58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A2B9B-2BFC-4D92-831E-70BB801762F3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53403-D7CA-4BC3-B4B7-239BA0546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B742-7CFD-4CF2-AF29-2B8F7258F018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0A53F-1158-4210-A261-A378540AA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2A5CD-2EF7-4010-AD58-AB82ADA3647A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F3921-8959-4DF5-A6ED-727670AB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906F-80CD-440C-A9D2-1E2E1FD89FF2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5D0E0-0676-472D-A3AA-0E15DA697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62DF-5DCF-409C-A4CF-0C26220F940B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0F00-3444-44EC-A2DC-1F3BB386B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4AA5-0B8A-4D7C-A95A-D6D9B606996E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34C-3079-4194-9052-888BA28DB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3B94-7D38-46E0-B929-2080C8DA4ABB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9082-77B5-4EB9-ABB3-2D7E44F8F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120F-54F4-4A32-AF35-B1912DC308D4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B9F8-4FF6-48F4-9FE2-81507D9EF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3C88-2255-4C0F-90D2-B6FEEEF110DA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4372-1C7E-4F10-B87C-155FE8F9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EDBA-CB78-4C19-ADCC-503CE8F0347F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87FD-5DF0-4950-9E70-EF2A80E48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215F-7858-45A1-B83E-60A8B1D1E57E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41D5-8D4A-421A-8F9F-04452F34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8431-D07E-4219-85C6-9A9E0BBC7E97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B558-958F-42E1-AE73-8EEDB27A2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F0B7-98B8-4E9F-9AAC-9C88BCE2F0F0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88D9-8C2D-4CA8-8C83-AECB5E26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8ED2-F022-4813-80C5-88F2C9C0D479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7318-47AF-4297-9B8C-C5396FEB3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C938-1BEB-4F87-A825-047EBB85F8CC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1ED7-B7F9-40B0-A2ED-3DB402608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BE9A-29CB-4352-A29A-A6459D01E550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3862-2E11-40E6-819C-E682ABDF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2B20-3236-4D3C-97CF-B82778C109FC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4904-3CAF-4938-8A31-EBC1898EF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14FE8-FDB3-47FC-9B78-DCB4C6B84761}" type="datetimeFigureOut">
              <a:rPr lang="en-US"/>
              <a:pPr>
                <a:defRPr/>
              </a:pPr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CD5F33-28E4-40A0-8F0B-57962770E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67" r:id="rId12"/>
    <p:sldLayoutId id="2147483655" r:id="rId13"/>
    <p:sldLayoutId id="2147483654" r:id="rId14"/>
    <p:sldLayoutId id="2147483653" r:id="rId15"/>
    <p:sldLayoutId id="2147483652" r:id="rId16"/>
    <p:sldLayoutId id="2147483651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900" y="1657350"/>
            <a:ext cx="9172575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800" b="1" dirty="0"/>
              <a:t/>
            </a:r>
            <a:br>
              <a:rPr lang="ru-RU" sz="5800" b="1" dirty="0"/>
            </a:br>
            <a:r>
              <a:rPr lang="ru-RU" sz="5800" b="1" dirty="0"/>
              <a:t/>
            </a:r>
            <a:br>
              <a:rPr lang="ru-RU" sz="5800" b="1" dirty="0"/>
            </a:br>
            <a:r>
              <a:rPr lang="ru-RU" sz="5800" b="1" dirty="0"/>
              <a:t/>
            </a:r>
            <a:br>
              <a:rPr lang="ru-RU" sz="5800" b="1" dirty="0"/>
            </a:br>
            <a:r>
              <a:rPr lang="ru-RU" sz="5800" b="1" dirty="0"/>
              <a:t/>
            </a:r>
            <a:br>
              <a:rPr lang="ru-RU" sz="5800" b="1" dirty="0"/>
            </a:br>
            <a:r>
              <a:rPr lang="ru-RU" sz="5800" b="1" dirty="0"/>
              <a:t/>
            </a:r>
            <a:br>
              <a:rPr lang="ru-RU" sz="5800" b="1" dirty="0"/>
            </a:br>
            <a:r>
              <a:rPr lang="ru-RU" sz="1600" b="1" dirty="0">
                <a:solidFill>
                  <a:schemeClr val="bg1"/>
                </a:solidFill>
              </a:rPr>
              <a:t>Муниципальное бюджетное общеобразовательное учреждение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«Средняя общеобразовательная школа №2»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города Оби Новосибирской области </a:t>
            </a:r>
            <a:r>
              <a:rPr lang="ru-RU" sz="5800" b="1" dirty="0">
                <a:solidFill>
                  <a:schemeClr val="bg1"/>
                </a:solidFill>
              </a:rPr>
              <a:t/>
            </a:r>
            <a:br>
              <a:rPr lang="ru-RU" sz="5800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 ВОДОЕМАХ ОБРАЗУЕТСЯ СОЛЬ? </a:t>
            </a:r>
          </a:p>
        </p:txBody>
      </p:sp>
      <p:pic>
        <p:nvPicPr>
          <p:cNvPr id="4" name="Рисунок 3" descr="Picture background"/>
          <p:cNvPicPr>
            <a:picLocks noChangeAspect="1"/>
          </p:cNvPicPr>
          <p:nvPr/>
        </p:nvPicPr>
        <p:blipFill rotWithShape="1">
          <a:blip r:embed="rId2"/>
          <a:srcRect l="7792" r="7837" b="-46"/>
          <a:stretch/>
        </p:blipFill>
        <p:spPr bwMode="auto">
          <a:xfrm>
            <a:off x="3116263" y="2266950"/>
            <a:ext cx="6335712" cy="3314700"/>
          </a:xfrm>
          <a:custGeom>
            <a:avLst/>
            <a:gdLst>
              <a:gd name="connsiteX0" fmla="*/ 0 w 6335282"/>
              <a:gd name="connsiteY0" fmla="*/ 0 h 3314127"/>
              <a:gd name="connsiteX1" fmla="*/ 633528 w 6335282"/>
              <a:gd name="connsiteY1" fmla="*/ 0 h 3314127"/>
              <a:gd name="connsiteX2" fmla="*/ 1076998 w 6335282"/>
              <a:gd name="connsiteY2" fmla="*/ 0 h 3314127"/>
              <a:gd name="connsiteX3" fmla="*/ 1647173 w 6335282"/>
              <a:gd name="connsiteY3" fmla="*/ 0 h 3314127"/>
              <a:gd name="connsiteX4" fmla="*/ 2407407 w 6335282"/>
              <a:gd name="connsiteY4" fmla="*/ 0 h 3314127"/>
              <a:gd name="connsiteX5" fmla="*/ 2914230 w 6335282"/>
              <a:gd name="connsiteY5" fmla="*/ 0 h 3314127"/>
              <a:gd name="connsiteX6" fmla="*/ 3611111 w 6335282"/>
              <a:gd name="connsiteY6" fmla="*/ 0 h 3314127"/>
              <a:gd name="connsiteX7" fmla="*/ 4117933 w 6335282"/>
              <a:gd name="connsiteY7" fmla="*/ 0 h 3314127"/>
              <a:gd name="connsiteX8" fmla="*/ 4814814 w 6335282"/>
              <a:gd name="connsiteY8" fmla="*/ 0 h 3314127"/>
              <a:gd name="connsiteX9" fmla="*/ 5575048 w 6335282"/>
              <a:gd name="connsiteY9" fmla="*/ 0 h 3314127"/>
              <a:gd name="connsiteX10" fmla="*/ 6335282 w 6335282"/>
              <a:gd name="connsiteY10" fmla="*/ 0 h 3314127"/>
              <a:gd name="connsiteX11" fmla="*/ 6335282 w 6335282"/>
              <a:gd name="connsiteY11" fmla="*/ 596543 h 3314127"/>
              <a:gd name="connsiteX12" fmla="*/ 6335282 w 6335282"/>
              <a:gd name="connsiteY12" fmla="*/ 1193086 h 3314127"/>
              <a:gd name="connsiteX13" fmla="*/ 6335282 w 6335282"/>
              <a:gd name="connsiteY13" fmla="*/ 1922194 h 3314127"/>
              <a:gd name="connsiteX14" fmla="*/ 6335282 w 6335282"/>
              <a:gd name="connsiteY14" fmla="*/ 2485595 h 3314127"/>
              <a:gd name="connsiteX15" fmla="*/ 6335282 w 6335282"/>
              <a:gd name="connsiteY15" fmla="*/ 3314127 h 3314127"/>
              <a:gd name="connsiteX16" fmla="*/ 5575048 w 6335282"/>
              <a:gd name="connsiteY16" fmla="*/ 3314127 h 3314127"/>
              <a:gd name="connsiteX17" fmla="*/ 4814814 w 6335282"/>
              <a:gd name="connsiteY17" fmla="*/ 3314127 h 3314127"/>
              <a:gd name="connsiteX18" fmla="*/ 4307992 w 6335282"/>
              <a:gd name="connsiteY18" fmla="*/ 3314127 h 3314127"/>
              <a:gd name="connsiteX19" fmla="*/ 3801169 w 6335282"/>
              <a:gd name="connsiteY19" fmla="*/ 3314127 h 3314127"/>
              <a:gd name="connsiteX20" fmla="*/ 3357699 w 6335282"/>
              <a:gd name="connsiteY20" fmla="*/ 3314127 h 3314127"/>
              <a:gd name="connsiteX21" fmla="*/ 2914230 w 6335282"/>
              <a:gd name="connsiteY21" fmla="*/ 3314127 h 3314127"/>
              <a:gd name="connsiteX22" fmla="*/ 2407407 w 6335282"/>
              <a:gd name="connsiteY22" fmla="*/ 3314127 h 3314127"/>
              <a:gd name="connsiteX23" fmla="*/ 1647173 w 6335282"/>
              <a:gd name="connsiteY23" fmla="*/ 3314127 h 3314127"/>
              <a:gd name="connsiteX24" fmla="*/ 886939 w 6335282"/>
              <a:gd name="connsiteY24" fmla="*/ 3314127 h 3314127"/>
              <a:gd name="connsiteX25" fmla="*/ 0 w 6335282"/>
              <a:gd name="connsiteY25" fmla="*/ 3314127 h 3314127"/>
              <a:gd name="connsiteX26" fmla="*/ 0 w 6335282"/>
              <a:gd name="connsiteY26" fmla="*/ 2651302 h 3314127"/>
              <a:gd name="connsiteX27" fmla="*/ 0 w 6335282"/>
              <a:gd name="connsiteY27" fmla="*/ 1922194 h 3314127"/>
              <a:gd name="connsiteX28" fmla="*/ 0 w 6335282"/>
              <a:gd name="connsiteY28" fmla="*/ 1259368 h 3314127"/>
              <a:gd name="connsiteX29" fmla="*/ 0 w 6335282"/>
              <a:gd name="connsiteY29" fmla="*/ 695967 h 3314127"/>
              <a:gd name="connsiteX30" fmla="*/ 0 w 6335282"/>
              <a:gd name="connsiteY30" fmla="*/ 0 h 33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335282" h="3314127" fill="none" extrusionOk="0">
                <a:moveTo>
                  <a:pt x="0" y="0"/>
                </a:moveTo>
                <a:cubicBezTo>
                  <a:pt x="147405" y="29696"/>
                  <a:pt x="356075" y="-13917"/>
                  <a:pt x="633528" y="0"/>
                </a:cubicBezTo>
                <a:cubicBezTo>
                  <a:pt x="910981" y="13917"/>
                  <a:pt x="889813" y="-15581"/>
                  <a:pt x="1076998" y="0"/>
                </a:cubicBezTo>
                <a:cubicBezTo>
                  <a:pt x="1264183" y="15581"/>
                  <a:pt x="1492199" y="-19257"/>
                  <a:pt x="1647173" y="0"/>
                </a:cubicBezTo>
                <a:cubicBezTo>
                  <a:pt x="1802148" y="19257"/>
                  <a:pt x="2041028" y="6778"/>
                  <a:pt x="2407407" y="0"/>
                </a:cubicBezTo>
                <a:cubicBezTo>
                  <a:pt x="2773786" y="-6778"/>
                  <a:pt x="2758106" y="22515"/>
                  <a:pt x="2914230" y="0"/>
                </a:cubicBezTo>
                <a:cubicBezTo>
                  <a:pt x="3070354" y="-22515"/>
                  <a:pt x="3381503" y="-33270"/>
                  <a:pt x="3611111" y="0"/>
                </a:cubicBezTo>
                <a:cubicBezTo>
                  <a:pt x="3840719" y="33270"/>
                  <a:pt x="3964870" y="12378"/>
                  <a:pt x="4117933" y="0"/>
                </a:cubicBezTo>
                <a:cubicBezTo>
                  <a:pt x="4270996" y="-12378"/>
                  <a:pt x="4661349" y="25689"/>
                  <a:pt x="4814814" y="0"/>
                </a:cubicBezTo>
                <a:cubicBezTo>
                  <a:pt x="4968279" y="-25689"/>
                  <a:pt x="5308001" y="7744"/>
                  <a:pt x="5575048" y="0"/>
                </a:cubicBezTo>
                <a:cubicBezTo>
                  <a:pt x="5842095" y="-7744"/>
                  <a:pt x="6003311" y="-37957"/>
                  <a:pt x="6335282" y="0"/>
                </a:cubicBezTo>
                <a:cubicBezTo>
                  <a:pt x="6309620" y="121770"/>
                  <a:pt x="6326658" y="349049"/>
                  <a:pt x="6335282" y="596543"/>
                </a:cubicBezTo>
                <a:cubicBezTo>
                  <a:pt x="6343906" y="844037"/>
                  <a:pt x="6326760" y="960651"/>
                  <a:pt x="6335282" y="1193086"/>
                </a:cubicBezTo>
                <a:cubicBezTo>
                  <a:pt x="6343804" y="1425521"/>
                  <a:pt x="6327212" y="1652054"/>
                  <a:pt x="6335282" y="1922194"/>
                </a:cubicBezTo>
                <a:cubicBezTo>
                  <a:pt x="6343352" y="2192334"/>
                  <a:pt x="6344918" y="2204922"/>
                  <a:pt x="6335282" y="2485595"/>
                </a:cubicBezTo>
                <a:cubicBezTo>
                  <a:pt x="6325646" y="2766268"/>
                  <a:pt x="6331027" y="3048874"/>
                  <a:pt x="6335282" y="3314127"/>
                </a:cubicBezTo>
                <a:cubicBezTo>
                  <a:pt x="6154985" y="3277144"/>
                  <a:pt x="5921718" y="3291087"/>
                  <a:pt x="5575048" y="3314127"/>
                </a:cubicBezTo>
                <a:cubicBezTo>
                  <a:pt x="5228378" y="3337167"/>
                  <a:pt x="5041215" y="3301198"/>
                  <a:pt x="4814814" y="3314127"/>
                </a:cubicBezTo>
                <a:cubicBezTo>
                  <a:pt x="4588413" y="3327056"/>
                  <a:pt x="4519434" y="3324207"/>
                  <a:pt x="4307992" y="3314127"/>
                </a:cubicBezTo>
                <a:cubicBezTo>
                  <a:pt x="4096550" y="3304047"/>
                  <a:pt x="3925951" y="3329089"/>
                  <a:pt x="3801169" y="3314127"/>
                </a:cubicBezTo>
                <a:cubicBezTo>
                  <a:pt x="3676387" y="3299165"/>
                  <a:pt x="3547702" y="3299082"/>
                  <a:pt x="3357699" y="3314127"/>
                </a:cubicBezTo>
                <a:cubicBezTo>
                  <a:pt x="3167696" y="3329173"/>
                  <a:pt x="3037703" y="3320197"/>
                  <a:pt x="2914230" y="3314127"/>
                </a:cubicBezTo>
                <a:cubicBezTo>
                  <a:pt x="2790757" y="3308057"/>
                  <a:pt x="2651239" y="3303997"/>
                  <a:pt x="2407407" y="3314127"/>
                </a:cubicBezTo>
                <a:cubicBezTo>
                  <a:pt x="2163575" y="3324257"/>
                  <a:pt x="1932359" y="3347788"/>
                  <a:pt x="1647173" y="3314127"/>
                </a:cubicBezTo>
                <a:cubicBezTo>
                  <a:pt x="1361987" y="3280466"/>
                  <a:pt x="1176037" y="3330444"/>
                  <a:pt x="886939" y="3314127"/>
                </a:cubicBezTo>
                <a:cubicBezTo>
                  <a:pt x="597841" y="3297810"/>
                  <a:pt x="214114" y="3291028"/>
                  <a:pt x="0" y="3314127"/>
                </a:cubicBezTo>
                <a:cubicBezTo>
                  <a:pt x="-17848" y="3042678"/>
                  <a:pt x="-6045" y="2823034"/>
                  <a:pt x="0" y="2651302"/>
                </a:cubicBezTo>
                <a:cubicBezTo>
                  <a:pt x="6045" y="2479571"/>
                  <a:pt x="10957" y="2131905"/>
                  <a:pt x="0" y="1922194"/>
                </a:cubicBezTo>
                <a:cubicBezTo>
                  <a:pt x="-10957" y="1712483"/>
                  <a:pt x="17468" y="1436715"/>
                  <a:pt x="0" y="1259368"/>
                </a:cubicBezTo>
                <a:cubicBezTo>
                  <a:pt x="-17468" y="1082021"/>
                  <a:pt x="3607" y="931932"/>
                  <a:pt x="0" y="695967"/>
                </a:cubicBezTo>
                <a:cubicBezTo>
                  <a:pt x="-3607" y="460002"/>
                  <a:pt x="-14527" y="271938"/>
                  <a:pt x="0" y="0"/>
                </a:cubicBezTo>
                <a:close/>
              </a:path>
              <a:path w="6335282" h="3314127" stroke="0" extrusionOk="0">
                <a:moveTo>
                  <a:pt x="0" y="0"/>
                </a:moveTo>
                <a:cubicBezTo>
                  <a:pt x="189760" y="-1191"/>
                  <a:pt x="445582" y="-8306"/>
                  <a:pt x="633528" y="0"/>
                </a:cubicBezTo>
                <a:cubicBezTo>
                  <a:pt x="821474" y="8306"/>
                  <a:pt x="1120775" y="-309"/>
                  <a:pt x="1267056" y="0"/>
                </a:cubicBezTo>
                <a:cubicBezTo>
                  <a:pt x="1413337" y="309"/>
                  <a:pt x="1709501" y="20773"/>
                  <a:pt x="1837232" y="0"/>
                </a:cubicBezTo>
                <a:cubicBezTo>
                  <a:pt x="1964963" y="-20773"/>
                  <a:pt x="2179299" y="-12435"/>
                  <a:pt x="2344054" y="0"/>
                </a:cubicBezTo>
                <a:cubicBezTo>
                  <a:pt x="2508809" y="12435"/>
                  <a:pt x="2732353" y="-22549"/>
                  <a:pt x="3104288" y="0"/>
                </a:cubicBezTo>
                <a:cubicBezTo>
                  <a:pt x="3476223" y="22549"/>
                  <a:pt x="3439001" y="-19730"/>
                  <a:pt x="3611111" y="0"/>
                </a:cubicBezTo>
                <a:cubicBezTo>
                  <a:pt x="3783221" y="19730"/>
                  <a:pt x="3979031" y="9612"/>
                  <a:pt x="4307992" y="0"/>
                </a:cubicBezTo>
                <a:cubicBezTo>
                  <a:pt x="4636953" y="-9612"/>
                  <a:pt x="4755422" y="-3835"/>
                  <a:pt x="4878167" y="0"/>
                </a:cubicBezTo>
                <a:cubicBezTo>
                  <a:pt x="5000912" y="3835"/>
                  <a:pt x="5319828" y="4997"/>
                  <a:pt x="5638401" y="0"/>
                </a:cubicBezTo>
                <a:cubicBezTo>
                  <a:pt x="5956974" y="-4997"/>
                  <a:pt x="6163839" y="-25627"/>
                  <a:pt x="6335282" y="0"/>
                </a:cubicBezTo>
                <a:cubicBezTo>
                  <a:pt x="6312367" y="273163"/>
                  <a:pt x="6358696" y="423915"/>
                  <a:pt x="6335282" y="563402"/>
                </a:cubicBezTo>
                <a:cubicBezTo>
                  <a:pt x="6311868" y="702889"/>
                  <a:pt x="6310799" y="923086"/>
                  <a:pt x="6335282" y="1226227"/>
                </a:cubicBezTo>
                <a:cubicBezTo>
                  <a:pt x="6359765" y="1529368"/>
                  <a:pt x="6353409" y="1750775"/>
                  <a:pt x="6335282" y="1889052"/>
                </a:cubicBezTo>
                <a:cubicBezTo>
                  <a:pt x="6317155" y="2027330"/>
                  <a:pt x="6356734" y="2281591"/>
                  <a:pt x="6335282" y="2452454"/>
                </a:cubicBezTo>
                <a:cubicBezTo>
                  <a:pt x="6313830" y="2623317"/>
                  <a:pt x="6355616" y="2975289"/>
                  <a:pt x="6335282" y="3314127"/>
                </a:cubicBezTo>
                <a:cubicBezTo>
                  <a:pt x="6097881" y="3321621"/>
                  <a:pt x="5998320" y="3288024"/>
                  <a:pt x="5765107" y="3314127"/>
                </a:cubicBezTo>
                <a:cubicBezTo>
                  <a:pt x="5531894" y="3340230"/>
                  <a:pt x="5464994" y="3304914"/>
                  <a:pt x="5321637" y="3314127"/>
                </a:cubicBezTo>
                <a:cubicBezTo>
                  <a:pt x="5178280" y="3323341"/>
                  <a:pt x="5065861" y="3297661"/>
                  <a:pt x="4878167" y="3314127"/>
                </a:cubicBezTo>
                <a:cubicBezTo>
                  <a:pt x="4690473" y="3330594"/>
                  <a:pt x="4629629" y="3323909"/>
                  <a:pt x="4434697" y="3314127"/>
                </a:cubicBezTo>
                <a:cubicBezTo>
                  <a:pt x="4239765" y="3304346"/>
                  <a:pt x="3933940" y="3283321"/>
                  <a:pt x="3737816" y="3314127"/>
                </a:cubicBezTo>
                <a:cubicBezTo>
                  <a:pt x="3541692" y="3344933"/>
                  <a:pt x="3372672" y="3311512"/>
                  <a:pt x="3167641" y="3314127"/>
                </a:cubicBezTo>
                <a:cubicBezTo>
                  <a:pt x="2962610" y="3316742"/>
                  <a:pt x="2770463" y="3323417"/>
                  <a:pt x="2597466" y="3314127"/>
                </a:cubicBezTo>
                <a:cubicBezTo>
                  <a:pt x="2424469" y="3304837"/>
                  <a:pt x="2218880" y="3314091"/>
                  <a:pt x="1963937" y="3314127"/>
                </a:cubicBezTo>
                <a:cubicBezTo>
                  <a:pt x="1708994" y="3314163"/>
                  <a:pt x="1456354" y="3323147"/>
                  <a:pt x="1267056" y="3314127"/>
                </a:cubicBezTo>
                <a:cubicBezTo>
                  <a:pt x="1077758" y="3305107"/>
                  <a:pt x="969877" y="3322005"/>
                  <a:pt x="823587" y="3314127"/>
                </a:cubicBezTo>
                <a:cubicBezTo>
                  <a:pt x="677297" y="3306249"/>
                  <a:pt x="309769" y="3353500"/>
                  <a:pt x="0" y="3314127"/>
                </a:cubicBezTo>
                <a:cubicBezTo>
                  <a:pt x="-24054" y="3053022"/>
                  <a:pt x="1203" y="2904217"/>
                  <a:pt x="0" y="2651302"/>
                </a:cubicBezTo>
                <a:cubicBezTo>
                  <a:pt x="-1203" y="2398387"/>
                  <a:pt x="-10528" y="2160625"/>
                  <a:pt x="0" y="1922194"/>
                </a:cubicBezTo>
                <a:cubicBezTo>
                  <a:pt x="10528" y="1683763"/>
                  <a:pt x="-7080" y="1514609"/>
                  <a:pt x="0" y="1358792"/>
                </a:cubicBezTo>
                <a:cubicBezTo>
                  <a:pt x="7080" y="1202975"/>
                  <a:pt x="27886" y="1033230"/>
                  <a:pt x="0" y="762249"/>
                </a:cubicBezTo>
                <a:cubicBezTo>
                  <a:pt x="-27886" y="491268"/>
                  <a:pt x="-18062" y="330081"/>
                  <a:pt x="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559550" y="3105150"/>
            <a:ext cx="52133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endParaRPr lang="ru-RU" b="1" dirty="0">
              <a:latin typeface="Tw Cen MT" pitchFamily="34" charset="0"/>
            </a:endParaRPr>
          </a:p>
          <a:p>
            <a:pPr algn="r"/>
            <a:r>
              <a:rPr lang="ru-RU" b="1" dirty="0">
                <a:latin typeface="Tw Cen MT" pitchFamily="34" charset="0"/>
              </a:rPr>
              <a:t>Выполнил: Мищенко Кирилл, ученик 4 А класса </a:t>
            </a:r>
            <a:br>
              <a:rPr lang="ru-RU" b="1" dirty="0">
                <a:latin typeface="Tw Cen MT" pitchFamily="34" charset="0"/>
              </a:rPr>
            </a:br>
            <a:r>
              <a:rPr lang="ru-RU" b="1" dirty="0" smtClean="0">
                <a:latin typeface="Tw Cen MT" pitchFamily="34" charset="0"/>
              </a:rPr>
              <a:t>Руководитель </a:t>
            </a:r>
            <a:r>
              <a:rPr lang="ru-RU" b="1" smtClean="0">
                <a:latin typeface="Tw Cen MT" pitchFamily="34" charset="0"/>
              </a:rPr>
              <a:t>пректа: </a:t>
            </a:r>
            <a:r>
              <a:rPr lang="ru-RU" b="1">
                <a:latin typeface="Tw Cen MT" pitchFamily="34" charset="0"/>
              </a:rPr>
              <a:t>Резаева Инесса Ивановна </a:t>
            </a:r>
            <a:endParaRPr lang="ru-RU">
              <a:latin typeface="Tw Cen MT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2663" y="1939925"/>
            <a:ext cx="10025062" cy="1489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59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134770"/>
                  </a:outerShdw>
                </a:effectLst>
              </a:rPr>
              <a:t>СПАСИБО ЗА ВНИМАНИЕ!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Изучить причины образования соли в водоёмах на примере озера </a:t>
            </a:r>
            <a:r>
              <a:rPr lang="ru-RU" sz="2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Бурсоль</a:t>
            </a:r>
            <a:r>
              <a:rPr 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алтайского края и понять механизмы этого природного явления.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</a:t>
            </a:r>
            <a:r>
              <a:rPr lang="ru-RU" sz="2200" b="1" dirty="0">
                <a:solidFill>
                  <a:schemeClr val="bg1"/>
                </a:solidFill>
              </a:rPr>
              <a:t> Концентрация солей в водоёмах формируется под влиянием природных факторов, в частности, испарения, при этом интенсивность процесса зависит от климатических условий.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b="1" i="1" u="sng" dirty="0">
                <a:solidFill>
                  <a:schemeClr val="bg1"/>
                </a:solidFill>
              </a:rPr>
              <a:t>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200" b="1" dirty="0">
                <a:solidFill>
                  <a:schemeClr val="bg1"/>
                </a:solidFill>
              </a:rPr>
              <a:t>Рассказать об истории озера </a:t>
            </a:r>
            <a:r>
              <a:rPr lang="ru-RU" sz="2200" b="1" dirty="0" err="1">
                <a:solidFill>
                  <a:schemeClr val="bg1"/>
                </a:solidFill>
              </a:rPr>
              <a:t>Бурсоль</a:t>
            </a:r>
            <a:endParaRPr lang="ru-RU" sz="2200" b="1" dirty="0">
              <a:solidFill>
                <a:schemeClr val="bg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200" b="1" dirty="0">
                <a:solidFill>
                  <a:schemeClr val="bg1"/>
                </a:solidFill>
              </a:rPr>
              <a:t>Изучить процесс испарения как природный фактор, который влияет на образование солей в водоёмах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200" b="1" dirty="0">
                <a:solidFill>
                  <a:schemeClr val="bg1"/>
                </a:solidFill>
              </a:rPr>
              <a:t>Рассмотреть уникальность и особенности озера </a:t>
            </a:r>
            <a:r>
              <a:rPr lang="ru-RU" sz="2200" b="1" dirty="0" err="1">
                <a:solidFill>
                  <a:schemeClr val="bg1"/>
                </a:solidFill>
              </a:rPr>
              <a:t>Бурсоль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44500"/>
            <a:ext cx="9906000" cy="555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бурлинское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11250"/>
            <a:ext cx="9906000" cy="2473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Неофициальное название озера – Бурсоль или Розовое. Это солёное озеро в Алтайском крае, расположенное в западной части Кулундинской равнины. </a:t>
            </a:r>
            <a:endParaRPr 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Озеро Бурсоль входит в цепь небольших солёных озер, оставшихся после Мансийского моря.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chemeClr val="bg1"/>
                </a:solidFill>
              </a:rPr>
              <a:t>Император Петр </a:t>
            </a:r>
            <a:r>
              <a:rPr lang="en-US" sz="2000" smtClean="0">
                <a:solidFill>
                  <a:schemeClr val="bg1"/>
                </a:solidFill>
              </a:rPr>
              <a:t>I </a:t>
            </a:r>
            <a:r>
              <a:rPr lang="ru-RU" sz="2000" smtClean="0">
                <a:solidFill>
                  <a:schemeClr val="bg1"/>
                </a:solidFill>
              </a:rPr>
              <a:t>называл озеро «царской солонкой»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51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  <a:r>
              <a:rPr lang="ru-RU" sz="5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smtClean="0">
                <a:solidFill>
                  <a:schemeClr val="bg1"/>
                </a:solidFill>
              </a:rPr>
              <a:t>Часть побережья озера имеет статус памятника природы! </a:t>
            </a:r>
          </a:p>
        </p:txBody>
      </p:sp>
      <p:pic>
        <p:nvPicPr>
          <p:cNvPr id="21507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663" y="4448175"/>
            <a:ext cx="325437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3705225"/>
            <a:ext cx="3540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8500" y="3584575"/>
            <a:ext cx="316706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835025"/>
            <a:ext cx="9906000" cy="43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Испарение как природный фактор 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200" b="1" u="sng" dirty="0">
                <a:solidFill>
                  <a:schemeClr val="bg1"/>
                </a:solidFill>
              </a:rPr>
              <a:t>Испарение</a:t>
            </a:r>
            <a:r>
              <a:rPr lang="ru-RU" sz="2200" b="1" dirty="0">
                <a:solidFill>
                  <a:schemeClr val="bg1"/>
                </a:solidFill>
              </a:rPr>
              <a:t> – это ключевой природный механизм, при котором жидкость со свободной поверхности превращается в пар. </a:t>
            </a:r>
            <a:br>
              <a:rPr lang="ru-RU" sz="2200" b="1" dirty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4025" y="1943100"/>
            <a:ext cx="6783388" cy="38481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>
                <a:solidFill>
                  <a:schemeClr val="bg1"/>
                </a:solidFill>
              </a:rPr>
              <a:t>Механизм действия: </a:t>
            </a:r>
          </a:p>
          <a:p>
            <a:pPr marL="457200" indent="-457200"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chemeClr val="bg1"/>
                </a:solidFill>
              </a:rPr>
              <a:t>Молекулы воды переходят в газообразное состояние – покидают раствор</a:t>
            </a:r>
          </a:p>
          <a:p>
            <a:pPr marL="457200" indent="-457200"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chemeClr val="bg1"/>
                </a:solidFill>
              </a:rPr>
              <a:t>Соли остаются в жидкости  их концентрация постепенно растет</a:t>
            </a:r>
          </a:p>
          <a:p>
            <a:pPr marL="457200" indent="-457200"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chemeClr val="bg1"/>
                </a:solidFill>
              </a:rPr>
              <a:t>Достигается предел растворимости – раствор становится перенасыщенным</a:t>
            </a:r>
          </a:p>
          <a:p>
            <a:pPr marL="457200" indent="-457200"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000" dirty="0">
                <a:solidFill>
                  <a:schemeClr val="bg1"/>
                </a:solidFill>
              </a:rPr>
              <a:t>Происходит кристаллизация – избыток солей выпадает в осадок и формируются слои минеральных отложений</a:t>
            </a:r>
          </a:p>
        </p:txBody>
      </p:sp>
      <p:pic>
        <p:nvPicPr>
          <p:cNvPr id="22531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81088" y="1943100"/>
            <a:ext cx="2743200" cy="3754438"/>
          </a:xfr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6207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усиливающие эффект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0013" y="2249488"/>
            <a:ext cx="4649787" cy="82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2249488"/>
            <a:ext cx="4646613" cy="8239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23585" name="Group 33"/>
          <p:cNvGraphicFramePr>
            <a:graphicFrameLocks noGrp="1"/>
          </p:cNvGraphicFramePr>
          <p:nvPr>
            <p:ph sz="quarter" idx="4"/>
          </p:nvPr>
        </p:nvGraphicFramePr>
        <p:xfrm>
          <a:off x="6019800" y="1657350"/>
          <a:ext cx="5027613" cy="3743325"/>
        </p:xfrm>
        <a:graphic>
          <a:graphicData uri="http://schemas.openxmlformats.org/drawingml/2006/table">
            <a:tbl>
              <a:tblPr/>
              <a:tblGrid>
                <a:gridCol w="5027613">
                  <a:extLst>
                    <a:ext uri="{9D8B030D-6E8A-4147-A177-3AD203B41FA5}"/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Озеро Бурсоль находится в Кулундинской степи, где жаркий и сухой климат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4A7"/>
                    </a:solidFill>
                  </a:tcPr>
                </a:tc>
                <a:extLst>
                  <a:ext uri="{0D108BD9-81ED-4DB2-BD59-A6C34878D82A}"/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Площадь водной поверхности озера Бурсоль 31,3 км</a:t>
                      </a:r>
                      <a:r>
                        <a:rPr kumimoji="0" lang="ru-RU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2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E1"/>
                    </a:solidFill>
                  </a:tcPr>
                </a:tc>
                <a:extLst>
                  <a:ext uri="{0D108BD9-81ED-4DB2-BD59-A6C34878D82A}"/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В озере Бурсоль сконцентрировались соли, накопившиеся на дне древнего водоёма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5F1"/>
                    </a:solidFill>
                  </a:tcPr>
                </a:tc>
                <a:extLst>
                  <a:ext uri="{0D108BD9-81ED-4DB2-BD59-A6C34878D82A}"/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Бессточное озеро, в Бурсоль не впадают реки, вода поступает только за счет осадков и подземного стока.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E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3584" name="Group 32"/>
          <p:cNvGraphicFramePr>
            <a:graphicFrameLocks noGrp="1"/>
          </p:cNvGraphicFramePr>
          <p:nvPr>
            <p:ph sz="half" idx="2"/>
          </p:nvPr>
        </p:nvGraphicFramePr>
        <p:xfrm>
          <a:off x="1179513" y="1620838"/>
          <a:ext cx="4900612" cy="3763962"/>
        </p:xfrm>
        <a:graphic>
          <a:graphicData uri="http://schemas.openxmlformats.org/drawingml/2006/table">
            <a:tbl>
              <a:tblPr/>
              <a:tblGrid>
                <a:gridCol w="4900612">
                  <a:extLst>
                    <a:ext uri="{9D8B030D-6E8A-4147-A177-3AD203B41FA5}"/>
                  </a:extLst>
                </a:gridCol>
              </a:tblGrid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Климат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4A7"/>
                    </a:solidFill>
                  </a:tcPr>
                </a:tc>
                <a:extLst>
                  <a:ext uri="{0D108BD9-81ED-4DB2-BD59-A6C34878D82A}"/>
                </a:extLst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Площадь поверхности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E1"/>
                    </a:solidFill>
                  </a:tcPr>
                </a:tc>
                <a:extLst>
                  <a:ext uri="{0D108BD9-81ED-4DB2-BD59-A6C34878D82A}"/>
                </a:extLst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Минеральный состав воды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5F1"/>
                    </a:solidFill>
                  </a:tcPr>
                </a:tc>
                <a:extLst>
                  <a:ext uri="{0D108BD9-81ED-4DB2-BD59-A6C34878D82A}"/>
                </a:extLst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itchFamily="34" charset="0"/>
                          <a:cs typeface="Arial" charset="0"/>
                        </a:rPr>
                        <a:t>Ограниченный водообмен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AE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80975"/>
            <a:ext cx="9906000" cy="552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УНИКАЛЬНОСТЬ И ОСОБЕННОСТИ ОЗЕРА БУРЛИНСКОЕ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738" y="1058863"/>
            <a:ext cx="9906000" cy="51339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900" dirty="0"/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500" b="1" u="sng" dirty="0">
                <a:solidFill>
                  <a:schemeClr val="bg1"/>
                </a:solidFill>
              </a:rPr>
              <a:t>Солёность.</a:t>
            </a:r>
            <a:r>
              <a:rPr lang="ru-RU" sz="2500" dirty="0">
                <a:solidFill>
                  <a:schemeClr val="bg1"/>
                </a:solidFill>
              </a:rPr>
              <a:t> Озеро является одним из самых солёных водоёмов России. Концентрация соли – 253 </a:t>
            </a:r>
            <a:r>
              <a:rPr lang="ru-RU" sz="2500" dirty="0" err="1">
                <a:solidFill>
                  <a:schemeClr val="bg1"/>
                </a:solidFill>
              </a:rPr>
              <a:t>промиле</a:t>
            </a:r>
            <a:r>
              <a:rPr lang="ru-RU" sz="2500" dirty="0">
                <a:solidFill>
                  <a:schemeClr val="bg1"/>
                </a:solidFill>
              </a:rPr>
              <a:t> на 1 литр. Озеро не замерзает даже при температуре до -35 градусов.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500" b="1" u="sng" dirty="0">
                <a:solidFill>
                  <a:schemeClr val="bg1"/>
                </a:solidFill>
              </a:rPr>
              <a:t>Розовый цвет воды. </a:t>
            </a:r>
            <a:r>
              <a:rPr lang="ru-RU" sz="2500" dirty="0">
                <a:solidFill>
                  <a:schemeClr val="bg1"/>
                </a:solidFill>
              </a:rPr>
              <a:t>Розовый оттенок воде придает микроскопическая водоросль, которая вырабатывает пигмент. Чем ярче солнце и теплее вода, тем насыщенней цвет.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500" b="1" u="sng" dirty="0">
                <a:solidFill>
                  <a:schemeClr val="bg1"/>
                </a:solidFill>
              </a:rPr>
              <a:t>Флора и фауна. </a:t>
            </a:r>
            <a:r>
              <a:rPr lang="ru-RU" sz="2500" dirty="0">
                <a:solidFill>
                  <a:schemeClr val="bg1"/>
                </a:solidFill>
              </a:rPr>
              <a:t>В озере нет рыбы. Из растений только те, которые приспособлены к жизни на засоленных почвах.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b="1" u="sng" dirty="0">
                <a:solidFill>
                  <a:schemeClr val="bg1"/>
                </a:solidFill>
              </a:rPr>
              <a:t>Лечебные свойства. </a:t>
            </a:r>
            <a:r>
              <a:rPr lang="ru-RU" sz="2500" dirty="0">
                <a:solidFill>
                  <a:schemeClr val="bg1"/>
                </a:solidFill>
              </a:rPr>
              <a:t>Солёная вода активизирует кровоснабжение подкожных тканей, воздух насыщен испарениями соли, что благотворно влияет на дыхательную систему.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500" b="1" u="sng" dirty="0">
                <a:solidFill>
                  <a:schemeClr val="bg1"/>
                </a:solidFill>
              </a:rPr>
              <a:t>Туристическая привлекательность </a:t>
            </a:r>
            <a:r>
              <a:rPr lang="ru-RU" sz="2500" dirty="0">
                <a:solidFill>
                  <a:schemeClr val="bg1"/>
                </a:solidFill>
              </a:rPr>
              <a:t>за счет живописных розовых пейзажей.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73050"/>
            <a:ext cx="9906000" cy="793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Соляной промысел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038" y="906463"/>
            <a:ext cx="10388600" cy="19685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chemeClr val="bg1"/>
                </a:solidFill>
              </a:rPr>
              <a:t>Бурлинское озеро – крупнейшее месторождение поваренной соли в Западной Сибири. Добыча соли ведется с 1972 года.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8000" dirty="0">
                <a:solidFill>
                  <a:schemeClr val="bg1"/>
                </a:solidFill>
              </a:rPr>
              <a:t>Добывают соль только в летнее время, зимой идет отгрузка.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5603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3063875"/>
            <a:ext cx="4219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6338" y="3063875"/>
            <a:ext cx="471328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8013"/>
            <a:ext cx="9906000" cy="671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ЧАСТЬ 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141413" y="1187450"/>
            <a:ext cx="9906000" cy="4603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200" dirty="0">
                <a:solidFill>
                  <a:schemeClr val="bg1"/>
                </a:solidFill>
              </a:rPr>
              <a:t>Для опыта нам потребовалось: стеклянный стакан, соляной раствор и шерстяная нить. </a:t>
            </a:r>
            <a:r>
              <a:rPr lang="ru-RU" sz="2200" dirty="0">
                <a:solidFill>
                  <a:schemeClr val="bg1"/>
                </a:solidFill>
                <a:latin typeface="Arial" charset="0"/>
              </a:rPr>
              <a:t>Срок проведения опыта 10 дней.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ЦЕЛЬ</a:t>
            </a:r>
            <a:r>
              <a:rPr lang="ru-RU" sz="2200" dirty="0">
                <a:solidFill>
                  <a:schemeClr val="bg1"/>
                </a:solidFill>
                <a:latin typeface="Arial" charset="0"/>
              </a:rPr>
              <a:t>: Вырастить кристаллы поваренной соли с использованием шерстяной нити в качестве основы для кристаллизации.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/>
              <a:t>         1 день                           </a:t>
            </a:r>
            <a:r>
              <a:rPr lang="ru-RU" dirty="0">
                <a:latin typeface="Arial" charset="0"/>
              </a:rPr>
              <a:t>     3</a:t>
            </a:r>
            <a:r>
              <a:rPr lang="ru-RU" dirty="0"/>
              <a:t> день </a:t>
            </a:r>
            <a:r>
              <a:rPr lang="ru-RU" dirty="0">
                <a:latin typeface="Arial" charset="0"/>
              </a:rPr>
              <a:t>                        10 день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 l="5838" t="32381" r="1328" b="13297"/>
          <a:stretch>
            <a:fillRect/>
          </a:stretch>
        </p:blipFill>
        <p:spPr bwMode="auto">
          <a:xfrm>
            <a:off x="879475" y="2955925"/>
            <a:ext cx="32702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/>
          <a:srcRect t="20676" r="4610" b="8806"/>
          <a:stretch>
            <a:fillRect/>
          </a:stretch>
        </p:blipFill>
        <p:spPr bwMode="auto">
          <a:xfrm>
            <a:off x="4411663" y="2990850"/>
            <a:ext cx="2913062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20260315_134336"/>
          <p:cNvPicPr>
            <a:picLocks noChangeAspect="1" noChangeArrowheads="1"/>
          </p:cNvPicPr>
          <p:nvPr/>
        </p:nvPicPr>
        <p:blipFill>
          <a:blip r:embed="rId4"/>
          <a:srcRect l="3075" t="43329" r="7797"/>
          <a:stretch>
            <a:fillRect/>
          </a:stretch>
        </p:blipFill>
        <p:spPr bwMode="auto">
          <a:xfrm>
            <a:off x="7707313" y="2968625"/>
            <a:ext cx="360521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1413" y="436563"/>
            <a:ext cx="9906000" cy="7080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41413" y="1273175"/>
            <a:ext cx="9906000" cy="404177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kern="100" dirty="0">
                <a:solidFill>
                  <a:schemeClr val="bg1"/>
                </a:solidFill>
                <a:latin typeface="Aptos"/>
                <a:ea typeface="Aptos"/>
                <a:cs typeface="Times New Roman" panose="02020603050405020304" pitchFamily="18" charset="0"/>
              </a:rPr>
              <a:t>Образование соли в водоёмах сложный природный процесс.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kern="100" dirty="0">
                <a:solidFill>
                  <a:schemeClr val="bg1"/>
                </a:solidFill>
                <a:latin typeface="Aptos"/>
                <a:ea typeface="Aptos"/>
                <a:cs typeface="Times New Roman" panose="02020603050405020304" pitchFamily="18" charset="0"/>
              </a:rPr>
              <a:t>Испарение как природный фактор является ключевым механизмом, который приводит к концентрации и осаждению солей. 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000" kern="100" dirty="0">
                <a:solidFill>
                  <a:schemeClr val="bg1"/>
                </a:solidFill>
                <a:latin typeface="Aptos"/>
                <a:ea typeface="Aptos"/>
                <a:cs typeface="Times New Roman" panose="02020603050405020304" pitchFamily="18" charset="0"/>
              </a:rPr>
              <a:t>Озеро </a:t>
            </a:r>
            <a:r>
              <a:rPr lang="ru-RU" sz="3000" kern="100" dirty="0" err="1">
                <a:solidFill>
                  <a:schemeClr val="bg1"/>
                </a:solidFill>
                <a:latin typeface="Aptos"/>
                <a:ea typeface="Aptos"/>
                <a:cs typeface="Times New Roman" panose="02020603050405020304" pitchFamily="18" charset="0"/>
              </a:rPr>
              <a:t>Бурсоль</a:t>
            </a:r>
            <a:r>
              <a:rPr lang="ru-RU" sz="3000" kern="100" dirty="0">
                <a:solidFill>
                  <a:schemeClr val="bg1"/>
                </a:solidFill>
                <a:latin typeface="Aptos"/>
                <a:ea typeface="Aptos"/>
                <a:cs typeface="Times New Roman" panose="02020603050405020304" pitchFamily="18" charset="0"/>
              </a:rPr>
              <a:t> демонстрирует, как природные условии могут формировать уникальные соленые водоемы, имеющие важное значение для экосистемы и человека.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kern="100" dirty="0">
                <a:solidFill>
                  <a:schemeClr val="bg1"/>
                </a:solidFill>
                <a:latin typeface="Aptos"/>
                <a:ea typeface="Aptos"/>
                <a:cs typeface="Times New Roman" panose="02020603050405020304" pitchFamily="18" charset="0"/>
              </a:rPr>
              <a:t>    Таким образом гипотеза в результате исследования        подтвердилась.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{79858D34-9E4F-47A8-8857-7CD63A5A567A}TF6d5feb1e-e145-43f1-b745-cb4b54c5ee9733a8a5b4-7ba003f5bf80</Template>
  <TotalTime>494</TotalTime>
  <Words>485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Aptos</vt:lpstr>
      <vt:lpstr>Arial</vt:lpstr>
      <vt:lpstr>Times New Roman</vt:lpstr>
      <vt:lpstr>Trebuchet MS</vt:lpstr>
      <vt:lpstr>Tw Cen MT</vt:lpstr>
      <vt:lpstr>Контур</vt:lpstr>
      <vt:lpstr>     Муниципальное бюджетное общеобразовательное учреждение  «Средняя общеобразовательная школа №2»  города Оби Новосибирской области  ПОЧЕМУ В ВОДОЕМАХ ОБРАЗУЕТСЯ СОЛЬ? </vt:lpstr>
      <vt:lpstr>ЦЕЛЬ: Изучить причины образования соли в водоёмах на примере озера Бурсоль алтайского края и понять механизмы этого природного явления. </vt:lpstr>
      <vt:lpstr>Озеро бурлинское </vt:lpstr>
      <vt:lpstr> Испарение как природный фактор   Испарение – это ключевой природный механизм, при котором жидкость со свободной поверхности превращается в пар.  </vt:lpstr>
      <vt:lpstr>ФАКТОРЫ, усиливающие эффект </vt:lpstr>
      <vt:lpstr> УНИКАЛЬНОСТЬ И ОСОБЕННОСТИ ОЗЕРА БУРЛИНСКОЕ </vt:lpstr>
      <vt:lpstr>Соляной промысел </vt:lpstr>
      <vt:lpstr>ПРАКТИЧЕСКАЯ ЧАСТЬ </vt:lpstr>
      <vt:lpstr>ВЫВОДЫ 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МУНИЦИПАЛЬНОЕ БЮДЖЕТНОЕ ОБЩЕОБРАЗОВАТЕЛЬНОЕ УЧРЕЖДЕНИЕ  «СРЕДНЯЯ ОБЩЕОБРАЗОВАТЕЛЬНАЯ ШКОЛА №2»  ГОРОДА ОБИ НОВОСИБИРСКОЙ ОБЛАСТИ  ПОЧЕМУ В ВОДОЕМАХ ОБРАЗУЕТСЯ СОЛЬ? </dc:title>
  <dc:creator>User</dc:creator>
  <cp:lastModifiedBy>Учитель</cp:lastModifiedBy>
  <cp:revision>23</cp:revision>
  <dcterms:created xsi:type="dcterms:W3CDTF">2026-03-06T03:16:22Z</dcterms:created>
  <dcterms:modified xsi:type="dcterms:W3CDTF">2026-03-25T00:57:40Z</dcterms:modified>
</cp:coreProperties>
</file>