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feng Chen" initials="QC" lastIdx="2" clrIdx="0">
    <p:extLst>
      <p:ext uri="{19B8F6BF-5375-455C-9EA6-DF929625EA0E}">
        <p15:presenceInfo xmlns:p15="http://schemas.microsoft.com/office/powerpoint/2012/main" userId="eb3eda27a76e84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34C"/>
    <a:srgbClr val="232B31"/>
    <a:srgbClr val="494F5B"/>
    <a:srgbClr val="323D48"/>
    <a:srgbClr val="343946"/>
    <a:srgbClr val="404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169ED-4212-4D89-8651-5E8679538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74A2DD-E8F6-4014-A206-BCF5549CE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1CBF4-460D-41A3-8C1E-C9DDBF7E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E69FE-C50B-4E44-908D-8A6679726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9F632-A9F2-4EA6-A4B9-4BD70E0C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4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52AEE-5EC6-4E5D-9AF0-A8F6A920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FA3ABF-9C5D-4151-AE94-C7095CD64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73601-F25A-4488-B257-3FDB2A65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699A7-60A5-4057-8C52-61D415CF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F9647-F0F3-41BA-ADA7-B4CC3403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EE3392-A0AB-4F4C-8549-DBE5081B8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5CC7C0-1CF3-4E24-BE3F-E4E1E4991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55438-0B30-4A2F-AB3B-8BBA8411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2559F2-BCE8-41ED-9A48-32C68157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F7F08-89D2-40CC-B48E-0566F8B6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4EB10-BC08-4A2C-A16A-27DCDE1C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458AE-19EE-4E5F-8808-42B23D76A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21A1F-16C6-4935-9C19-1ED19B76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CF40F-6ADA-4293-B08F-3BE91F18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006FA-B391-4B86-B87F-5DD69C41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9BFE1-010E-4169-A59B-52CE0B80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928A6-4E09-4AD6-B6EB-E07E3142E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7F7CE-2ADC-4741-BF25-FEE7052E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C85EC-E628-47C7-B37D-25E384CF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09DC3-86E3-49AE-B8DE-F7833AC7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5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E64E5-017F-4959-B5D8-7B79C023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69654-0E85-43EB-BE23-6AC8DED5E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8046F8-6CCF-4A54-97FA-49DB99B1E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8BCB48-A76D-4C7A-8BF0-0294EBE6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9AC1F8-5BD0-424D-9340-7E24BD4A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480AF7-D860-41A9-A45B-B64C5780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0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422F-4F04-491D-9150-FE7F8102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5F7F87-9CC6-4A10-BD1C-CA73E6510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D89EB7-4A6E-4766-BFAF-EB521F7C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7FEDD4-3125-4644-AA6C-A9B917664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D3F2D-8EC7-4482-996B-16FFC3AFD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6FB1A9-DF7C-4926-A9D5-C65FF7C7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E38E9-BDAE-4E3B-8E22-9D2DD965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18FB48-3C95-4ABD-9826-75C35827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1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5E0D8-96FB-48BB-B007-6EC63827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0D21DC-9F71-4E65-B316-714C3A35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6353E6-4665-4A8E-B39C-36CE8C5C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EA5BD8-E604-4352-BE01-8776AE34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1F602E-4932-42AA-B440-77285365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C1471D-B305-4288-9AC8-109472B8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7D65B2-87A4-4907-A808-E956CAC0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9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66CB1-0010-482E-AF1B-2D518AD7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63C1E-1DF4-45A9-A789-9B0EDA89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FF3C0C-584B-49D9-8C95-E80ED66A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AA7A-3758-4DCA-B628-56B5BDD7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851755-542E-4A26-B32C-F7AE8F7D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DB1F5-7D66-4431-B65A-10437971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6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057E-8BA3-401A-A595-D96F531A4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6203C7-F132-4C9E-BA04-ACF4233DF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44C2D5-6BA9-4B4C-94AB-A37C30500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73A89-A896-4ACA-A54E-574CDD5F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A38D29-61A1-412D-A223-1FE6DCDC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F0DCE3-FC78-4CA9-8F17-8D2BB49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4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1352E-C44C-44EB-B8DD-1BBFD842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2C970-EEF6-4DA9-81D0-935C9022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DCAD4-9C89-4A56-8EB4-5ACB186E0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177C-AB70-4D03-AB1E-A5798507C23C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ECEB8-24B7-41FF-A6EA-1CC860485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DA21A-36CC-48CB-B757-611C066DB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6A2EB-D021-4864-A716-2B1FA478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7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l:490%20000%20&#8211;%20240%20000%20&#8211;%2043" TargetMode="External"/><Relationship Id="rId2" Type="http://schemas.openxmlformats.org/officeDocument/2006/relationships/hyperlink" Target="tel:240%20000%20/%2011%200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C05AE4-0A04-45AA-8E03-116AB77630DB}"/>
              </a:ext>
            </a:extLst>
          </p:cNvPr>
          <p:cNvSpPr txBox="1"/>
          <p:nvPr/>
        </p:nvSpPr>
        <p:spPr>
          <a:xfrm>
            <a:off x="4972050" y="2074783"/>
            <a:ext cx="68389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Мастерская</a:t>
            </a:r>
            <a:r>
              <a:rPr lang="en-US" sz="32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32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по</a:t>
            </a:r>
            <a:r>
              <a:rPr lang="en-US" sz="32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32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производству</a:t>
            </a:r>
            <a:r>
              <a:rPr lang="en-US" sz="32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и </a:t>
            </a:r>
            <a:r>
              <a:rPr lang="en-US" sz="32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ремонту</a:t>
            </a:r>
            <a:r>
              <a:rPr lang="en-US" sz="32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32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карбоновых</a:t>
            </a:r>
            <a:r>
              <a:rPr lang="en-US" sz="32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32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изделий</a:t>
            </a:r>
            <a:endParaRPr lang="en-US" sz="3200" dirty="0"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28D45-A900-40FB-AFC9-A9BB4C1DA290}"/>
              </a:ext>
            </a:extLst>
          </p:cNvPr>
          <p:cNvSpPr txBox="1"/>
          <p:nvPr/>
        </p:nvSpPr>
        <p:spPr>
          <a:xfrm>
            <a:off x="4972050" y="3177064"/>
            <a:ext cx="702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Инновационный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цех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полного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цикла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: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от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копирования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поврежденно</a:t>
            </a:r>
            <a:r>
              <a:rPr lang="ru-RU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й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детали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–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до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готового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карбонового</a:t>
            </a:r>
            <a:r>
              <a:rPr lang="en-US" sz="24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изделия</a:t>
            </a:r>
            <a:endParaRPr lang="en-US" sz="2400" dirty="0"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3CDC5-5421-4EAA-AC23-5B542C687FDC}"/>
              </a:ext>
            </a:extLst>
          </p:cNvPr>
          <p:cNvSpPr txBox="1"/>
          <p:nvPr/>
        </p:nvSpPr>
        <p:spPr>
          <a:xfrm>
            <a:off x="4972050" y="4654392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Шелобанов</a:t>
            </a:r>
            <a:r>
              <a:rPr lang="en-US" sz="1800" b="1" dirty="0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800" b="1" dirty="0" err="1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Василий</a:t>
            </a:r>
            <a:r>
              <a:rPr lang="en-US" sz="1800" b="1" dirty="0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</a:t>
            </a:r>
            <a:endParaRPr lang="en-US" sz="1800" dirty="0"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F2C30-733A-49ED-896E-F43440A73E76}"/>
              </a:ext>
            </a:extLst>
          </p:cNvPr>
          <p:cNvSpPr txBox="1"/>
          <p:nvPr/>
        </p:nvSpPr>
        <p:spPr>
          <a:xfrm>
            <a:off x="4972050" y="5300723"/>
            <a:ext cx="34099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10А </a:t>
            </a:r>
            <a:r>
              <a:rPr lang="en-US" sz="1300" dirty="0" err="1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класс</a:t>
            </a:r>
            <a:r>
              <a:rPr lang="en-US" sz="1300" dirty="0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ГБОУ СОШ №80</a:t>
            </a:r>
            <a:endParaRPr lang="en-US" sz="1300" dirty="0">
              <a:latin typeface="Century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181BCD-50A8-4ED2-88BD-37648D1D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9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2953EBC-B5FD-4AA3-BCFE-5BFBB026F527}"/>
              </a:ext>
            </a:extLst>
          </p:cNvPr>
          <p:cNvSpPr/>
          <p:nvPr/>
        </p:nvSpPr>
        <p:spPr>
          <a:xfrm>
            <a:off x="838200" y="4506057"/>
            <a:ext cx="10515600" cy="1031755"/>
          </a:xfrm>
          <a:prstGeom prst="roundRect">
            <a:avLst/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855B-372C-4402-AE12-19ECF100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90399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Целевая</a:t>
            </a:r>
            <a:r>
              <a:rPr lang="en-US" sz="28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аудитория</a:t>
            </a:r>
            <a:r>
              <a:rPr lang="en-US" sz="28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(ЦА) и </a:t>
            </a:r>
            <a:r>
              <a:rPr lang="en-US" sz="28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ее</a:t>
            </a:r>
            <a:r>
              <a:rPr lang="en-US" sz="28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потребности</a:t>
            </a:r>
            <a:br>
              <a:rPr lang="en-US" sz="2800" b="1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545FC37-A7F6-4FA9-A951-835DF76C44F5}"/>
              </a:ext>
            </a:extLst>
          </p:cNvPr>
          <p:cNvSpPr/>
          <p:nvPr/>
        </p:nvSpPr>
        <p:spPr>
          <a:xfrm>
            <a:off x="838200" y="2971800"/>
            <a:ext cx="10515600" cy="1037134"/>
          </a:xfrm>
          <a:prstGeom prst="roundRect">
            <a:avLst/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9FFA-BBAE-4CE9-813E-763F0280D497}"/>
              </a:ext>
            </a:extLst>
          </p:cNvPr>
          <p:cNvSpPr txBox="1"/>
          <p:nvPr/>
        </p:nvSpPr>
        <p:spPr>
          <a:xfrm>
            <a:off x="1087168" y="3133989"/>
            <a:ext cx="3486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Кому это нужно?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3AD6F-4B84-4307-8A8C-9F3F374E6B41}"/>
              </a:ext>
            </a:extLst>
          </p:cNvPr>
          <p:cNvSpPr txBox="1"/>
          <p:nvPr/>
        </p:nvSpPr>
        <p:spPr>
          <a:xfrm>
            <a:off x="3662603" y="3073358"/>
            <a:ext cx="2291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Спортивные клубы, велосипедисты, яхтсмены, </a:t>
            </a:r>
            <a:r>
              <a:rPr lang="ru-RU" sz="1200" dirty="0" err="1">
                <a:solidFill>
                  <a:schemeClr val="bg1"/>
                </a:solidFill>
                <a:latin typeface="Century" panose="02040604050505020304" pitchFamily="18" charset="0"/>
              </a:rPr>
              <a:t>кайтеры</a:t>
            </a:r>
            <a:endParaRPr lang="ru-RU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1BA4D-3C1E-48CA-8D5A-6102146A7FD1}"/>
              </a:ext>
            </a:extLst>
          </p:cNvPr>
          <p:cNvSpPr txBox="1"/>
          <p:nvPr/>
        </p:nvSpPr>
        <p:spPr>
          <a:xfrm>
            <a:off x="6150238" y="3076054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Автовладельцы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A28804-A502-44E3-8D3C-3DD06EBE19E3}"/>
              </a:ext>
            </a:extLst>
          </p:cNvPr>
          <p:cNvSpPr txBox="1"/>
          <p:nvPr/>
        </p:nvSpPr>
        <p:spPr>
          <a:xfrm>
            <a:off x="8567518" y="3080967"/>
            <a:ext cx="2466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Компании, использующие дроны для различных целей</a:t>
            </a:r>
          </a:p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BDDB2D7-01AC-4863-83B8-7C4DF712FF63}"/>
              </a:ext>
            </a:extLst>
          </p:cNvPr>
          <p:cNvSpPr/>
          <p:nvPr/>
        </p:nvSpPr>
        <p:spPr>
          <a:xfrm>
            <a:off x="838200" y="3850176"/>
            <a:ext cx="10515600" cy="798970"/>
          </a:xfrm>
          <a:prstGeom prst="rect">
            <a:avLst/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AA294-C83D-422E-92AB-4E41C6004BAA}"/>
              </a:ext>
            </a:extLst>
          </p:cNvPr>
          <p:cNvSpPr txBox="1"/>
          <p:nvPr/>
        </p:nvSpPr>
        <p:spPr>
          <a:xfrm>
            <a:off x="1087168" y="3970120"/>
            <a:ext cx="2575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Что они купят/приобретут?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8221A-C896-4D15-8ABF-795332B5AC28}"/>
              </a:ext>
            </a:extLst>
          </p:cNvPr>
          <p:cNvSpPr txBox="1"/>
          <p:nvPr/>
        </p:nvSpPr>
        <p:spPr>
          <a:xfrm>
            <a:off x="3663025" y="3925095"/>
            <a:ext cx="2575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Ремонт/воспроизведение деталей по чертежам или сканам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51608-F4C5-4A07-A5EB-99203223CC49}"/>
              </a:ext>
            </a:extLst>
          </p:cNvPr>
          <p:cNvSpPr txBox="1"/>
          <p:nvPr/>
        </p:nvSpPr>
        <p:spPr>
          <a:xfrm>
            <a:off x="6150238" y="3925095"/>
            <a:ext cx="2718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Ремонт карбоновых спойлеров/обвесов, запчастей корпуса после ДТП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31C9AE-FD45-442C-95EA-F6787BC5E53F}"/>
              </a:ext>
            </a:extLst>
          </p:cNvPr>
          <p:cNvSpPr txBox="1"/>
          <p:nvPr/>
        </p:nvSpPr>
        <p:spPr>
          <a:xfrm>
            <a:off x="8567518" y="3884964"/>
            <a:ext cx="2667000" cy="55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1850"/>
              </a:lnSpc>
              <a:buNone/>
            </a:pP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Быстрый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ремонт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поврежденных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рам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шасси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корпусов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3E17E-3AE3-4F97-8EE0-68DCA8C16977}"/>
              </a:ext>
            </a:extLst>
          </p:cNvPr>
          <p:cNvSpPr txBox="1"/>
          <p:nvPr/>
        </p:nvSpPr>
        <p:spPr>
          <a:xfrm>
            <a:off x="1088913" y="4766714"/>
            <a:ext cx="2415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Почему потребитель захочет наш товар?</a:t>
            </a: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70D20-68B4-4B16-B1B2-9D586110CC81}"/>
              </a:ext>
            </a:extLst>
          </p:cNvPr>
          <p:cNvSpPr txBox="1"/>
          <p:nvPr/>
        </p:nvSpPr>
        <p:spPr>
          <a:xfrm>
            <a:off x="3662603" y="4728875"/>
            <a:ext cx="2396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Оригинал снят с производства; новые детали стоят очень дорого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032EE-512A-49E7-A4EE-0DFC6718BA90}"/>
              </a:ext>
            </a:extLst>
          </p:cNvPr>
          <p:cNvSpPr txBox="1"/>
          <p:nvPr/>
        </p:nvSpPr>
        <p:spPr>
          <a:xfrm>
            <a:off x="6090957" y="4728875"/>
            <a:ext cx="242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Оригинальные запчасти – месяцы ожидания и огромная цена</a:t>
            </a:r>
          </a:p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79565E-1D6E-4C14-9BD1-2990AB3A02C1}"/>
              </a:ext>
            </a:extLst>
          </p:cNvPr>
          <p:cNvSpPr txBox="1"/>
          <p:nvPr/>
        </p:nvSpPr>
        <p:spPr>
          <a:xfrm>
            <a:off x="8567518" y="4728875"/>
            <a:ext cx="27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Простой техники ведет к финансовым потерям. Нужен ремонт за 2-3 дня, а не недели</a:t>
            </a: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737D77-9594-4E28-B0BD-76B6B0C9FB38}"/>
              </a:ext>
            </a:extLst>
          </p:cNvPr>
          <p:cNvSpPr txBox="1"/>
          <p:nvPr/>
        </p:nvSpPr>
        <p:spPr>
          <a:xfrm>
            <a:off x="838198" y="5652205"/>
            <a:ext cx="96964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Century" panose="02040604050505020304" pitchFamily="18" charset="0"/>
              </a:rPr>
              <a:t>Три ключевых сегмента рынка с четкими потребностями в быстром и доступном ремонте карбоновых изделий.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1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FC64C-4FCD-421E-A4A5-2729BC63A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79" y="16096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bg1"/>
                </a:solidFill>
                <a:latin typeface="Century" panose="02040604050505020304" pitchFamily="18" charset="0"/>
              </a:rPr>
              <a:t>Основная суть проекта</a:t>
            </a:r>
            <a:br>
              <a:rPr lang="ru-RU" sz="3100" b="1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5D81500-34FF-414D-964B-64A91C3214D1}"/>
              </a:ext>
            </a:extLst>
          </p:cNvPr>
          <p:cNvSpPr>
            <a:spLocks/>
          </p:cNvSpPr>
          <p:nvPr/>
        </p:nvSpPr>
        <p:spPr>
          <a:xfrm>
            <a:off x="364079" y="2602699"/>
            <a:ext cx="5656968" cy="1325563"/>
          </a:xfrm>
          <a:prstGeom prst="roundRect">
            <a:avLst>
              <a:gd name="adj" fmla="val 9716"/>
            </a:avLst>
          </a:prstGeom>
          <a:solidFill>
            <a:srgbClr val="3E434C"/>
          </a:solidFill>
          <a:ln>
            <a:solidFill>
              <a:srgbClr val="494F5B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AEB70E1-A349-4B1E-A7F9-CEDF908F07A2}"/>
              </a:ext>
            </a:extLst>
          </p:cNvPr>
          <p:cNvSpPr/>
          <p:nvPr/>
        </p:nvSpPr>
        <p:spPr>
          <a:xfrm>
            <a:off x="6170951" y="2602700"/>
            <a:ext cx="5656970" cy="1325562"/>
          </a:xfrm>
          <a:prstGeom prst="roundRect">
            <a:avLst>
              <a:gd name="adj" fmla="val 9881"/>
            </a:avLst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05DBE2A-7CE4-4F79-840F-60FD45B7C082}"/>
              </a:ext>
            </a:extLst>
          </p:cNvPr>
          <p:cNvSpPr/>
          <p:nvPr/>
        </p:nvSpPr>
        <p:spPr>
          <a:xfrm>
            <a:off x="364079" y="4130879"/>
            <a:ext cx="5656970" cy="1325563"/>
          </a:xfrm>
          <a:prstGeom prst="roundRect">
            <a:avLst>
              <a:gd name="adj" fmla="val 9882"/>
            </a:avLst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2305C23-7EC8-4A86-A403-AF0ABF71085E}"/>
              </a:ext>
            </a:extLst>
          </p:cNvPr>
          <p:cNvSpPr/>
          <p:nvPr/>
        </p:nvSpPr>
        <p:spPr>
          <a:xfrm>
            <a:off x="6170951" y="4130879"/>
            <a:ext cx="5656970" cy="1325562"/>
          </a:xfrm>
          <a:prstGeom prst="roundRect">
            <a:avLst>
              <a:gd name="adj" fmla="val 9882"/>
            </a:avLst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9F86D-3E67-41E9-BCEC-A07125ECD50E}"/>
              </a:ext>
            </a:extLst>
          </p:cNvPr>
          <p:cNvSpPr txBox="1"/>
          <p:nvPr/>
        </p:nvSpPr>
        <p:spPr>
          <a:xfrm>
            <a:off x="489323" y="2713344"/>
            <a:ext cx="2668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" panose="02040604050505020304" pitchFamily="18" charset="0"/>
              </a:rPr>
              <a:t>Проблема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4874A-DAE2-48AF-99BE-20412001127F}"/>
              </a:ext>
            </a:extLst>
          </p:cNvPr>
          <p:cNvSpPr txBox="1"/>
          <p:nvPr/>
        </p:nvSpPr>
        <p:spPr>
          <a:xfrm>
            <a:off x="516464" y="3092274"/>
            <a:ext cx="500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При повреждении детали ее негде восстановить. Оригинальные запчасти – дорогие и редкие. Альтернативы – только полная замена или выброс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80FDB-B149-41DE-AF35-2ADD51FD2B33}"/>
              </a:ext>
            </a:extLst>
          </p:cNvPr>
          <p:cNvSpPr txBox="1"/>
          <p:nvPr/>
        </p:nvSpPr>
        <p:spPr>
          <a:xfrm>
            <a:off x="6514133" y="2722942"/>
            <a:ext cx="154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Цель</a:t>
            </a:r>
            <a:endParaRPr lang="ru-RU" sz="1200" dirty="0">
              <a:latin typeface="Century" panose="020406040505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1EA71-6C57-4A7B-ADF5-A55EC33B7AFA}"/>
              </a:ext>
            </a:extLst>
          </p:cNvPr>
          <p:cNvSpPr txBox="1"/>
          <p:nvPr/>
        </p:nvSpPr>
        <p:spPr>
          <a:xfrm>
            <a:off x="6514133" y="3095828"/>
            <a:ext cx="487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Создать первую в Петербурге мастерскую, предлагающую полный цикл услуг по работе с карбоном: сканирование, ремонт, копирование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DF5087-731F-4A15-A66B-F3CF7BDFF835}"/>
              </a:ext>
            </a:extLst>
          </p:cNvPr>
          <p:cNvSpPr txBox="1"/>
          <p:nvPr/>
        </p:nvSpPr>
        <p:spPr>
          <a:xfrm>
            <a:off x="489323" y="4203930"/>
            <a:ext cx="198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" panose="02040604050505020304" pitchFamily="18" charset="0"/>
              </a:rPr>
              <a:t>Идея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92423B-EA61-45C2-93CB-74B90A8E710E}"/>
              </a:ext>
            </a:extLst>
          </p:cNvPr>
          <p:cNvSpPr txBox="1"/>
          <p:nvPr/>
        </p:nvSpPr>
        <p:spPr>
          <a:xfrm>
            <a:off x="489323" y="4573868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Использовать 3D-сканирование + композитные технологии для воссоздания изделия по сломанному образцу – без чертежей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BB1C08-2999-49D2-8F84-CE0E028E7758}"/>
              </a:ext>
            </a:extLst>
          </p:cNvPr>
          <p:cNvSpPr txBox="1"/>
          <p:nvPr/>
        </p:nvSpPr>
        <p:spPr>
          <a:xfrm>
            <a:off x="6408386" y="4209671"/>
            <a:ext cx="2401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" panose="02040604050505020304" pitchFamily="18" charset="0"/>
              </a:rPr>
              <a:t>Результат</a:t>
            </a: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E64DF4-F602-4A75-B64C-45A7BC134601}"/>
              </a:ext>
            </a:extLst>
          </p:cNvPr>
          <p:cNvSpPr txBox="1"/>
          <p:nvPr/>
        </p:nvSpPr>
        <p:spPr>
          <a:xfrm>
            <a:off x="6408386" y="4574354"/>
            <a:ext cx="4878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Функционирующая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мастерская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с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ежемесячной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выручкой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от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400тыс.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окупаемостью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около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</a:t>
            </a:r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8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месяцев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и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лояльной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клиентской</a:t>
            </a:r>
            <a:r>
              <a:rPr lang="en-US" sz="1200" dirty="0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базой</a:t>
            </a:r>
            <a:endParaRPr lang="en-US" sz="1200" dirty="0">
              <a:latin typeface="Century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7FDB4-AACD-438B-8D6E-44EEF21B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060" y="1472814"/>
            <a:ext cx="7406390" cy="1325563"/>
          </a:xfrm>
        </p:spPr>
        <p:txBody>
          <a:bodyPr>
            <a:normAutofit/>
          </a:bodyPr>
          <a:lstStyle/>
          <a:p>
            <a:r>
              <a:rPr lang="en-US" sz="29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Целеполагание</a:t>
            </a:r>
            <a:r>
              <a:rPr lang="en-US" sz="29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и </a:t>
            </a:r>
            <a:r>
              <a:rPr lang="en-US" sz="29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маркетинговая</a:t>
            </a:r>
            <a:r>
              <a:rPr lang="en-US" sz="29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стратегия</a:t>
            </a:r>
            <a:br>
              <a:rPr lang="en-US" sz="29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endParaRPr lang="ru-RU" sz="29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869A9-D7B8-40C9-B3E3-6C8C00E06F97}"/>
              </a:ext>
            </a:extLst>
          </p:cNvPr>
          <p:cNvSpPr txBox="1"/>
          <p:nvPr/>
        </p:nvSpPr>
        <p:spPr>
          <a:xfrm>
            <a:off x="4482060" y="2613711"/>
            <a:ext cx="2454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Задачи</a:t>
            </a:r>
            <a:endParaRPr lang="en-US" sz="2400" b="1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7EDE3-B393-448E-8182-9EF6AA20DAB7}"/>
              </a:ext>
            </a:extLst>
          </p:cNvPr>
          <p:cNvSpPr txBox="1"/>
          <p:nvPr/>
        </p:nvSpPr>
        <p:spPr>
          <a:xfrm>
            <a:off x="8185255" y="2613711"/>
            <a:ext cx="2803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Маркетинговая</a:t>
            </a:r>
            <a:r>
              <a:rPr lang="en-US" sz="24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стратегия</a:t>
            </a:r>
            <a:endParaRPr lang="en-US" sz="2400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DFB23-9B5A-4654-A4C2-648A3DE71838}"/>
              </a:ext>
            </a:extLst>
          </p:cNvPr>
          <p:cNvSpPr txBox="1"/>
          <p:nvPr/>
        </p:nvSpPr>
        <p:spPr>
          <a:xfrm>
            <a:off x="4482060" y="3352375"/>
            <a:ext cx="3106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Закупить оборудование (ЧПУ, автоклав, 3D-сканер, вакуумный пресс)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Освоить технологии композитного производства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Наладить партнерства с автосервисами, парусными клубами, </a:t>
            </a:r>
            <a:r>
              <a:rPr lang="ru-RU" sz="1200" dirty="0" err="1">
                <a:solidFill>
                  <a:schemeClr val="bg1"/>
                </a:solidFill>
                <a:latin typeface="Century" panose="02040604050505020304" pitchFamily="18" charset="0"/>
              </a:rPr>
              <a:t>веломастерскими</a:t>
            </a:r>
            <a:endParaRPr lang="ru-RU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Выйти на 30-40 заказов/месяц к концу 1 года</a:t>
            </a:r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6A399-2C41-4006-86C0-79C75B725F20}"/>
              </a:ext>
            </a:extLst>
          </p:cNvPr>
          <p:cNvSpPr txBox="1"/>
          <p:nvPr/>
        </p:nvSpPr>
        <p:spPr>
          <a:xfrm>
            <a:off x="8185255" y="3557605"/>
            <a:ext cx="3106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Публикация в различных социальных сетях визуального контента: «до/после»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Партнерства: скидки для клиентов премиальных автосервисов и спортивных магазинов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Спонсорство парусных регат для привлечения целевой аудитории</a:t>
            </a:r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9A06D4-D9A4-4429-9680-C9973F47B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64"/>
          <a:stretch/>
        </p:blipFill>
        <p:spPr>
          <a:xfrm>
            <a:off x="1" y="0"/>
            <a:ext cx="4006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27A22-927F-44E7-A249-DE731BD0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4" y="1769124"/>
            <a:ext cx="7616252" cy="1325563"/>
          </a:xfrm>
        </p:spPr>
        <p:txBody>
          <a:bodyPr>
            <a:normAutofit/>
          </a:bodyPr>
          <a:lstStyle/>
          <a:p>
            <a:r>
              <a:rPr lang="ru-RU" sz="2900" b="1" dirty="0">
                <a:solidFill>
                  <a:schemeClr val="bg1"/>
                </a:solidFill>
                <a:latin typeface="Century" panose="02040604050505020304" pitchFamily="18" charset="0"/>
              </a:rPr>
              <a:t>Ценность для клиента и продукты стартапа</a:t>
            </a:r>
            <a:br>
              <a:rPr lang="ru-RU" sz="2900" b="1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endParaRPr lang="ru-RU" sz="29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C9E83-72B8-498D-ADEA-A3970B084330}"/>
              </a:ext>
            </a:extLst>
          </p:cNvPr>
          <p:cNvSpPr txBox="1"/>
          <p:nvPr/>
        </p:nvSpPr>
        <p:spPr>
          <a:xfrm>
            <a:off x="283564" y="2875002"/>
            <a:ext cx="3372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Ценностное</a:t>
            </a:r>
            <a:r>
              <a:rPr lang="en-US" sz="24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предложение</a:t>
            </a:r>
            <a:endParaRPr lang="en-US" sz="2400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BA7F4-AF68-4D9A-8718-F4EB471538E2}"/>
              </a:ext>
            </a:extLst>
          </p:cNvPr>
          <p:cNvSpPr txBox="1"/>
          <p:nvPr/>
        </p:nvSpPr>
        <p:spPr>
          <a:xfrm>
            <a:off x="283564" y="3982998"/>
            <a:ext cx="39736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Восстановление «неремонтируемого»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Копирование без чертежей – только по физическому образцу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Срок – от 3 дней, цена – на 40% ниже дилера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Гарантия на все восстановленные изделия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346C9-DCCD-4C9F-981D-87B53CA04944}"/>
              </a:ext>
            </a:extLst>
          </p:cNvPr>
          <p:cNvSpPr txBox="1"/>
          <p:nvPr/>
        </p:nvSpPr>
        <p:spPr>
          <a:xfrm>
            <a:off x="4257207" y="2875002"/>
            <a:ext cx="3372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Продукты</a:t>
            </a:r>
            <a:r>
              <a:rPr lang="en-US" sz="24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и </a:t>
            </a:r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услуги</a:t>
            </a:r>
            <a:endParaRPr lang="en-US" sz="2400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DBD23-8A19-4959-B3BD-B5341461BE5E}"/>
              </a:ext>
            </a:extLst>
          </p:cNvPr>
          <p:cNvSpPr txBox="1"/>
          <p:nvPr/>
        </p:nvSpPr>
        <p:spPr>
          <a:xfrm>
            <a:off x="4257207" y="3613666"/>
            <a:ext cx="33727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Ремонт трещин, сколов – от 8 000 ₽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Копирование детали с 3D-сканированием – от 15 000 ₽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Изготовление новых деталей по эскизу – от 25 000 ₽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Полировка и лакирование карбона – от    5 000 ₽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C764B2-E163-4997-8F53-004F46B51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9" r="6420"/>
          <a:stretch/>
        </p:blipFill>
        <p:spPr>
          <a:xfrm>
            <a:off x="7899816" y="0"/>
            <a:ext cx="4288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1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CA5327B-67A1-4EB8-A0DB-8EFDE2FFB8C0}"/>
              </a:ext>
            </a:extLst>
          </p:cNvPr>
          <p:cNvSpPr/>
          <p:nvPr/>
        </p:nvSpPr>
        <p:spPr>
          <a:xfrm>
            <a:off x="568068" y="5827992"/>
            <a:ext cx="10941692" cy="713382"/>
          </a:xfrm>
          <a:prstGeom prst="roundRect">
            <a:avLst/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5556C6-5385-4FC0-A31D-CDEB2ABE584C}"/>
              </a:ext>
            </a:extLst>
          </p:cNvPr>
          <p:cNvSpPr/>
          <p:nvPr/>
        </p:nvSpPr>
        <p:spPr>
          <a:xfrm>
            <a:off x="564006" y="1444790"/>
            <a:ext cx="10945753" cy="553998"/>
          </a:xfrm>
          <a:prstGeom prst="roundRect">
            <a:avLst>
              <a:gd name="adj" fmla="val 14142"/>
            </a:avLst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11F857-E949-458B-A61F-A581EA2F4733}"/>
              </a:ext>
            </a:extLst>
          </p:cNvPr>
          <p:cNvSpPr/>
          <p:nvPr/>
        </p:nvSpPr>
        <p:spPr>
          <a:xfrm>
            <a:off x="568067" y="1926693"/>
            <a:ext cx="10941692" cy="843660"/>
          </a:xfrm>
          <a:prstGeom prst="rect">
            <a:avLst/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82F7B-3A40-4316-B96F-D56E035B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06" y="455126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9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Почему</a:t>
            </a:r>
            <a:r>
              <a:rPr lang="en-US" sz="29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наш</a:t>
            </a:r>
            <a:r>
              <a:rPr lang="en-US" sz="29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цех</a:t>
            </a:r>
            <a:r>
              <a:rPr lang="en-US" sz="2900" b="1" dirty="0">
                <a:solidFill>
                  <a:schemeClr val="bg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900" b="1" dirty="0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– </a:t>
            </a:r>
            <a:r>
              <a:rPr lang="en-US" sz="29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лучший</a:t>
            </a:r>
            <a:r>
              <a:rPr lang="en-US" sz="29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9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выбор</a:t>
            </a:r>
            <a:r>
              <a:rPr lang="en-US" sz="29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?</a:t>
            </a:r>
            <a:br>
              <a:rPr lang="en-US" sz="2900" dirty="0">
                <a:solidFill>
                  <a:srgbClr val="92D050"/>
                </a:solidFill>
                <a:latin typeface="Century" panose="02040604050505020304" pitchFamily="18" charset="0"/>
              </a:rPr>
            </a:br>
            <a:endParaRPr lang="ru-RU" sz="2900" dirty="0">
              <a:solidFill>
                <a:srgbClr val="92D05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2D88D-CF5D-47A3-BF4B-FAF62B51EC2B}"/>
              </a:ext>
            </a:extLst>
          </p:cNvPr>
          <p:cNvSpPr txBox="1"/>
          <p:nvPr/>
        </p:nvSpPr>
        <p:spPr>
          <a:xfrm>
            <a:off x="685855" y="1532201"/>
            <a:ext cx="3145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Критерий</a:t>
            </a:r>
            <a:endParaRPr lang="ru-RU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952D3-4FAC-43BB-B939-7EBD509885A4}"/>
              </a:ext>
            </a:extLst>
          </p:cNvPr>
          <p:cNvSpPr txBox="1"/>
          <p:nvPr/>
        </p:nvSpPr>
        <p:spPr>
          <a:xfrm>
            <a:off x="2411184" y="1532201"/>
            <a:ext cx="3145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Наш цех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57BB7-BF42-4FF5-8079-60E5F2A841EA}"/>
              </a:ext>
            </a:extLst>
          </p:cNvPr>
          <p:cNvSpPr txBox="1"/>
          <p:nvPr/>
        </p:nvSpPr>
        <p:spPr>
          <a:xfrm>
            <a:off x="5120329" y="1520383"/>
            <a:ext cx="2461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Конкурент 1: частное лицо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48167-3E83-409F-84BB-4DCC6EBBD030}"/>
              </a:ext>
            </a:extLst>
          </p:cNvPr>
          <p:cNvSpPr txBox="1"/>
          <p:nvPr/>
        </p:nvSpPr>
        <p:spPr>
          <a:xfrm>
            <a:off x="8106611" y="1532750"/>
            <a:ext cx="2461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Конкурент 2: «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</a:rPr>
              <a:t>AutoCarbonPro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4B756-CD44-4A18-A24A-557754C8EB60}"/>
              </a:ext>
            </a:extLst>
          </p:cNvPr>
          <p:cNvSpPr txBox="1"/>
          <p:nvPr/>
        </p:nvSpPr>
        <p:spPr>
          <a:xfrm>
            <a:off x="682632" y="2022839"/>
            <a:ext cx="2194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Специализация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D7417F-4A17-45D2-A90E-F72F7EEF1742}"/>
              </a:ext>
            </a:extLst>
          </p:cNvPr>
          <p:cNvSpPr txBox="1"/>
          <p:nvPr/>
        </p:nvSpPr>
        <p:spPr>
          <a:xfrm>
            <a:off x="2406330" y="1995535"/>
            <a:ext cx="246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Полный цикл: сканирование → форма → выпекание → финишная → обработка</a:t>
            </a:r>
          </a:p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08871-7607-4C54-BD1F-93F48AEB290B}"/>
              </a:ext>
            </a:extLst>
          </p:cNvPr>
          <p:cNvSpPr txBox="1"/>
          <p:nvPr/>
        </p:nvSpPr>
        <p:spPr>
          <a:xfrm>
            <a:off x="5120329" y="2019026"/>
            <a:ext cx="2750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Ремонт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только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спортивного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оборудования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для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парусного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спорта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9A7D08-AD17-400E-A75C-A4EE352FDE03}"/>
              </a:ext>
            </a:extLst>
          </p:cNvPr>
          <p:cNvSpPr txBox="1"/>
          <p:nvPr/>
        </p:nvSpPr>
        <p:spPr>
          <a:xfrm>
            <a:off x="8101254" y="1995535"/>
            <a:ext cx="2368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Только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производство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новых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деталей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для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авто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;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ремонт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не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делают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FC4DFA-8F20-4E38-9D41-B1ACCAD548E6}"/>
              </a:ext>
            </a:extLst>
          </p:cNvPr>
          <p:cNvSpPr/>
          <p:nvPr/>
        </p:nvSpPr>
        <p:spPr>
          <a:xfrm>
            <a:off x="568067" y="2770353"/>
            <a:ext cx="10945753" cy="713382"/>
          </a:xfrm>
          <a:prstGeom prst="rect">
            <a:avLst/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27C0B-9F92-4C67-BF1E-3FF6E1FA8857}"/>
              </a:ext>
            </a:extLst>
          </p:cNvPr>
          <p:cNvSpPr txBox="1"/>
          <p:nvPr/>
        </p:nvSpPr>
        <p:spPr>
          <a:xfrm>
            <a:off x="678180" y="2857764"/>
            <a:ext cx="1728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Клиенты</a:t>
            </a:r>
            <a:endParaRPr lang="ru-RU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F4C8CC-15CC-4751-834E-3EB9A410CEE4}"/>
              </a:ext>
            </a:extLst>
          </p:cNvPr>
          <p:cNvSpPr txBox="1"/>
          <p:nvPr/>
        </p:nvSpPr>
        <p:spPr>
          <a:xfrm>
            <a:off x="2406330" y="2863806"/>
            <a:ext cx="2289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Открыт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для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всех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частные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лица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компании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сервисы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FD0F70-3B83-4B63-AE90-A7C7F8055241}"/>
              </a:ext>
            </a:extLst>
          </p:cNvPr>
          <p:cNvSpPr txBox="1"/>
          <p:nvPr/>
        </p:nvSpPr>
        <p:spPr>
          <a:xfrm>
            <a:off x="5120329" y="2866016"/>
            <a:ext cx="2621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Закрытый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круг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работает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только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рекомендации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без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сайта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55E869-BA6F-4DDD-A8C9-C3671880ECB7}"/>
              </a:ext>
            </a:extLst>
          </p:cNvPr>
          <p:cNvSpPr txBox="1"/>
          <p:nvPr/>
        </p:nvSpPr>
        <p:spPr>
          <a:xfrm>
            <a:off x="8101254" y="2866016"/>
            <a:ext cx="2240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Только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автовладельцы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премиум-сегмента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2E09A52-E1D3-47D0-8C36-A68E647B6DFA}"/>
              </a:ext>
            </a:extLst>
          </p:cNvPr>
          <p:cNvSpPr/>
          <p:nvPr/>
        </p:nvSpPr>
        <p:spPr>
          <a:xfrm>
            <a:off x="568067" y="3483734"/>
            <a:ext cx="10941692" cy="683605"/>
          </a:xfrm>
          <a:prstGeom prst="rect">
            <a:avLst/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28E830-6C8F-4132-8A40-B9C16DCE9721}"/>
              </a:ext>
            </a:extLst>
          </p:cNvPr>
          <p:cNvSpPr txBox="1"/>
          <p:nvPr/>
        </p:nvSpPr>
        <p:spPr>
          <a:xfrm>
            <a:off x="673117" y="3563811"/>
            <a:ext cx="1370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Технологии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60128E-4169-42A8-A5C1-72F9FC3D2A50}"/>
              </a:ext>
            </a:extLst>
          </p:cNvPr>
          <p:cNvSpPr txBox="1"/>
          <p:nvPr/>
        </p:nvSpPr>
        <p:spPr>
          <a:xfrm>
            <a:off x="2411184" y="3563811"/>
            <a:ext cx="23589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3D-сканирование +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вакуумная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формовка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+ ЧПУ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FE75D-C9A4-413E-8741-FC61AE878338}"/>
              </a:ext>
            </a:extLst>
          </p:cNvPr>
          <p:cNvSpPr txBox="1"/>
          <p:nvPr/>
        </p:nvSpPr>
        <p:spPr>
          <a:xfrm>
            <a:off x="5120329" y="3568140"/>
            <a:ext cx="2703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Ручная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укладка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без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точного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копирования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4C541D-4D4D-4D20-B5E6-6CBD85AF4EB9}"/>
              </a:ext>
            </a:extLst>
          </p:cNvPr>
          <p:cNvSpPr txBox="1"/>
          <p:nvPr/>
        </p:nvSpPr>
        <p:spPr>
          <a:xfrm>
            <a:off x="8101254" y="3557590"/>
            <a:ext cx="2998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Только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ручное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литье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не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габаритных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деталей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имеющимся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формам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3220BF7-42FA-422F-B2B2-0F5B91B038F3}"/>
              </a:ext>
            </a:extLst>
          </p:cNvPr>
          <p:cNvSpPr/>
          <p:nvPr/>
        </p:nvSpPr>
        <p:spPr>
          <a:xfrm>
            <a:off x="568067" y="4167339"/>
            <a:ext cx="10941692" cy="672735"/>
          </a:xfrm>
          <a:prstGeom prst="rect">
            <a:avLst/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42932C-2524-4A9F-8FC0-E54556F1A136}"/>
              </a:ext>
            </a:extLst>
          </p:cNvPr>
          <p:cNvSpPr txBox="1"/>
          <p:nvPr/>
        </p:nvSpPr>
        <p:spPr>
          <a:xfrm>
            <a:off x="673117" y="4255300"/>
            <a:ext cx="131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Сроки</a:t>
            </a:r>
            <a:endParaRPr lang="en-US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BAB3D9-3552-457C-91A4-15E42EA2AF9B}"/>
              </a:ext>
            </a:extLst>
          </p:cNvPr>
          <p:cNvSpPr txBox="1"/>
          <p:nvPr/>
        </p:nvSpPr>
        <p:spPr>
          <a:xfrm>
            <a:off x="2406330" y="4255299"/>
            <a:ext cx="2408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3-7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дней</a:t>
            </a:r>
            <a:endParaRPr lang="en-US" sz="1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A18FED-4204-45F6-958B-BCC444EC1FBB}"/>
              </a:ext>
            </a:extLst>
          </p:cNvPr>
          <p:cNvSpPr txBox="1"/>
          <p:nvPr/>
        </p:nvSpPr>
        <p:spPr>
          <a:xfrm>
            <a:off x="5120329" y="4251744"/>
            <a:ext cx="2519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2-4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недели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(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работает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один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без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загрузки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расписанию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)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17D9A4-AEA5-4E06-8FE4-408C192BBBD6}"/>
              </a:ext>
            </a:extLst>
          </p:cNvPr>
          <p:cNvSpPr txBox="1"/>
          <p:nvPr/>
        </p:nvSpPr>
        <p:spPr>
          <a:xfrm>
            <a:off x="8148631" y="4247414"/>
            <a:ext cx="2519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10-20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дней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;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низкий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приоритет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среди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основных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услуг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942D258-22EA-4152-95D6-9252E68AC6F9}"/>
              </a:ext>
            </a:extLst>
          </p:cNvPr>
          <p:cNvSpPr/>
          <p:nvPr/>
        </p:nvSpPr>
        <p:spPr>
          <a:xfrm>
            <a:off x="568067" y="4840074"/>
            <a:ext cx="10941692" cy="553999"/>
          </a:xfrm>
          <a:prstGeom prst="rect">
            <a:avLst/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5CA918-1D8B-48B4-B436-750EF9591747}"/>
              </a:ext>
            </a:extLst>
          </p:cNvPr>
          <p:cNvSpPr txBox="1"/>
          <p:nvPr/>
        </p:nvSpPr>
        <p:spPr>
          <a:xfrm>
            <a:off x="671815" y="4969680"/>
            <a:ext cx="1661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Цена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средний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чек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)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45700D-72EE-425A-9C25-7AAFDAD38948}"/>
              </a:ext>
            </a:extLst>
          </p:cNvPr>
          <p:cNvSpPr txBox="1"/>
          <p:nvPr/>
        </p:nvSpPr>
        <p:spPr>
          <a:xfrm>
            <a:off x="2406330" y="4964285"/>
            <a:ext cx="1661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16 000 ₽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64930F-7BC9-4417-9EB5-C8C53EAC19B7}"/>
              </a:ext>
            </a:extLst>
          </p:cNvPr>
          <p:cNvSpPr txBox="1"/>
          <p:nvPr/>
        </p:nvSpPr>
        <p:spPr>
          <a:xfrm>
            <a:off x="5118087" y="4958811"/>
            <a:ext cx="2670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12 000 ₽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FB17AC-514A-4EAA-8CD4-47F4D36E9211}"/>
              </a:ext>
            </a:extLst>
          </p:cNvPr>
          <p:cNvSpPr txBox="1"/>
          <p:nvPr/>
        </p:nvSpPr>
        <p:spPr>
          <a:xfrm>
            <a:off x="8148631" y="4958811"/>
            <a:ext cx="20022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30 000 ₽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1B1056B-2480-4575-B4DF-ACA4BA88124A}"/>
              </a:ext>
            </a:extLst>
          </p:cNvPr>
          <p:cNvSpPr/>
          <p:nvPr/>
        </p:nvSpPr>
        <p:spPr>
          <a:xfrm>
            <a:off x="568067" y="5393384"/>
            <a:ext cx="10941692" cy="533959"/>
          </a:xfrm>
          <a:prstGeom prst="rect">
            <a:avLst/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28D233-19C1-4D4D-86BE-03D2BBC22A51}"/>
              </a:ext>
            </a:extLst>
          </p:cNvPr>
          <p:cNvSpPr txBox="1"/>
          <p:nvPr/>
        </p:nvSpPr>
        <p:spPr>
          <a:xfrm>
            <a:off x="686689" y="5510799"/>
            <a:ext cx="1406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Гарантия</a:t>
            </a:r>
            <a:endParaRPr lang="ru-RU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B242B8-CDDC-4343-BE34-731AD4B2C7AD}"/>
              </a:ext>
            </a:extLst>
          </p:cNvPr>
          <p:cNvSpPr txBox="1"/>
          <p:nvPr/>
        </p:nvSpPr>
        <p:spPr>
          <a:xfrm>
            <a:off x="2406330" y="5495411"/>
            <a:ext cx="228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6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месяцев</a:t>
            </a:r>
            <a:endParaRPr lang="en-US" sz="1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BA64A1-B595-46FB-99B8-1C164DEDC903}"/>
              </a:ext>
            </a:extLst>
          </p:cNvPr>
          <p:cNvSpPr txBox="1"/>
          <p:nvPr/>
        </p:nvSpPr>
        <p:spPr>
          <a:xfrm>
            <a:off x="5118087" y="5504661"/>
            <a:ext cx="1880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отсутствует</a:t>
            </a:r>
            <a:endParaRPr lang="en-US" sz="1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2BE314-E694-4418-8A3B-361E2132F377}"/>
              </a:ext>
            </a:extLst>
          </p:cNvPr>
          <p:cNvSpPr txBox="1"/>
          <p:nvPr/>
        </p:nvSpPr>
        <p:spPr>
          <a:xfrm>
            <a:off x="8148631" y="5490330"/>
            <a:ext cx="2766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3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месяца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только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новые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детали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4A0E24-38C9-472A-8FE4-B44851A8EE77}"/>
              </a:ext>
            </a:extLst>
          </p:cNvPr>
          <p:cNvSpPr txBox="1"/>
          <p:nvPr/>
        </p:nvSpPr>
        <p:spPr>
          <a:xfrm>
            <a:off x="690714" y="5960987"/>
            <a:ext cx="153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Копирование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без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чертежа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AB8302-B158-4ED8-A26B-C056C6C1F9BE}"/>
              </a:ext>
            </a:extLst>
          </p:cNvPr>
          <p:cNvSpPr txBox="1"/>
          <p:nvPr/>
        </p:nvSpPr>
        <p:spPr>
          <a:xfrm>
            <a:off x="2406330" y="5955339"/>
            <a:ext cx="153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да</a:t>
            </a:r>
            <a:endParaRPr lang="ru-RU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503228-439C-4843-BB08-AF509866C947}"/>
              </a:ext>
            </a:extLst>
          </p:cNvPr>
          <p:cNvSpPr txBox="1"/>
          <p:nvPr/>
        </p:nvSpPr>
        <p:spPr>
          <a:xfrm>
            <a:off x="5118087" y="5946728"/>
            <a:ext cx="26240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Нет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работает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только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по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целому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образцу</a:t>
            </a:r>
            <a:endParaRPr lang="en-US" sz="1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48C2E2-68AE-4336-8DF9-D143B1B8C549}"/>
              </a:ext>
            </a:extLst>
          </p:cNvPr>
          <p:cNvSpPr txBox="1"/>
          <p:nvPr/>
        </p:nvSpPr>
        <p:spPr>
          <a:xfrm>
            <a:off x="8148631" y="5949546"/>
            <a:ext cx="2942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Нет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требуется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исходная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форма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3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8F4B4A6-C7D1-4C48-A66C-D3E056FAFA60}"/>
              </a:ext>
            </a:extLst>
          </p:cNvPr>
          <p:cNvSpPr/>
          <p:nvPr/>
        </p:nvSpPr>
        <p:spPr>
          <a:xfrm>
            <a:off x="6418001" y="2885844"/>
            <a:ext cx="4712677" cy="553998"/>
          </a:xfrm>
          <a:prstGeom prst="roundRect">
            <a:avLst/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70E24-BAB8-4BCC-AD5C-669D051A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02" y="65242"/>
            <a:ext cx="10515600" cy="1325563"/>
          </a:xfrm>
        </p:spPr>
        <p:txBody>
          <a:bodyPr>
            <a:normAutofit/>
          </a:bodyPr>
          <a:lstStyle/>
          <a:p>
            <a:r>
              <a:rPr lang="en-US" sz="2900" b="1" dirty="0" err="1">
                <a:solidFill>
                  <a:srgbClr val="F0F4F1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Юнит-экономика</a:t>
            </a:r>
            <a:br>
              <a:rPr lang="en-US" sz="2900" b="1" dirty="0">
                <a:latin typeface="Century" panose="02040604050505020304" pitchFamily="18" charset="0"/>
              </a:rPr>
            </a:br>
            <a:endParaRPr lang="ru-RU" sz="2900" b="1" dirty="0">
              <a:latin typeface="Century" panose="020406040505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2D757-85BA-447B-97E1-1DC173D5F756}"/>
              </a:ext>
            </a:extLst>
          </p:cNvPr>
          <p:cNvSpPr txBox="1"/>
          <p:nvPr/>
        </p:nvSpPr>
        <p:spPr>
          <a:xfrm>
            <a:off x="6692619" y="701627"/>
            <a:ext cx="4163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Экономика</a:t>
            </a:r>
            <a:r>
              <a:rPr lang="en-US" sz="24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одного</a:t>
            </a:r>
            <a:r>
              <a:rPr lang="en-US" sz="24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заказа</a:t>
            </a:r>
            <a:endParaRPr lang="en-US" sz="2400" b="1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6112C-CF05-4D0F-A9E6-5E86BF357761}"/>
              </a:ext>
            </a:extLst>
          </p:cNvPr>
          <p:cNvSpPr txBox="1"/>
          <p:nvPr/>
        </p:nvSpPr>
        <p:spPr>
          <a:xfrm>
            <a:off x="93406" y="745298"/>
            <a:ext cx="5035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Операционные</a:t>
            </a:r>
            <a:r>
              <a:rPr lang="en-US" sz="2400" b="1" dirty="0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latin typeface="Century" panose="02040604050505020304" pitchFamily="18" charset="0"/>
                <a:ea typeface="Syne Extra Bold" pitchFamily="34" charset="-122"/>
                <a:cs typeface="Syne Extra Bold" pitchFamily="34" charset="-120"/>
              </a:rPr>
              <a:t>показатели</a:t>
            </a:r>
            <a:endParaRPr lang="en-US" sz="2400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17D9EA-2EA8-4093-8DE7-33CFE02F20A0}"/>
              </a:ext>
            </a:extLst>
          </p:cNvPr>
          <p:cNvSpPr txBox="1"/>
          <p:nvPr/>
        </p:nvSpPr>
        <p:spPr>
          <a:xfrm>
            <a:off x="132607" y="1187883"/>
            <a:ext cx="3280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Постоянные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расходы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96A22-CC0E-40E0-A0BF-FFD4B59B47A4}"/>
              </a:ext>
            </a:extLst>
          </p:cNvPr>
          <p:cNvSpPr txBox="1"/>
          <p:nvPr/>
        </p:nvSpPr>
        <p:spPr>
          <a:xfrm>
            <a:off x="395398" y="1483962"/>
            <a:ext cx="3841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Аренда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(40м2,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промзона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) –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65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000 ₽</a:t>
            </a:r>
            <a:endParaRPr lang="ru-RU" sz="1200" dirty="0">
              <a:solidFill>
                <a:schemeClr val="bg1"/>
              </a:solidFill>
              <a:latin typeface="Century" panose="02040604050505020304" pitchFamily="18" charset="0"/>
              <a:ea typeface="Syne" pitchFamily="34" charset="-122"/>
              <a:cs typeface="Syne" pitchFamily="34" charset="-120"/>
            </a:endParaRP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Зарплата техника – 170 000 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₽ (147 900 ₽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с учетом вычета налогов)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Коммунальные услуги – от 20 000 ₽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Обслуживание оборудования и помещения – 30 000 ₽  – 45 000 ₽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Спонсирование соревнований и реклама (после развития производства) – от 50 000 ₽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3B57B-8819-44FF-A5E9-2C0E00B92F85}"/>
              </a:ext>
            </a:extLst>
          </p:cNvPr>
          <p:cNvSpPr txBox="1"/>
          <p:nvPr/>
        </p:nvSpPr>
        <p:spPr>
          <a:xfrm>
            <a:off x="395397" y="4672566"/>
            <a:ext cx="5309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Итого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от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2</a:t>
            </a:r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92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000 ₽/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EFDB7-615D-4C93-8E34-B3FDA04CFB9F}"/>
              </a:ext>
            </a:extLst>
          </p:cNvPr>
          <p:cNvSpPr txBox="1"/>
          <p:nvPr/>
        </p:nvSpPr>
        <p:spPr>
          <a:xfrm>
            <a:off x="395397" y="4419011"/>
            <a:ext cx="5493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Точка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безубыточности</a:t>
            </a:r>
            <a:r>
              <a:rPr lang="en-US" sz="1200" b="1" dirty="0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</a:t>
            </a:r>
            <a:r>
              <a:rPr lang="en-US" sz="1200" dirty="0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ru-RU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292</a:t>
            </a:r>
            <a:r>
              <a:rPr lang="en-US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000</a:t>
            </a:r>
            <a:r>
              <a:rPr lang="en-US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/ 11 000</a:t>
            </a:r>
            <a:r>
              <a:rPr lang="en-US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=</a:t>
            </a:r>
            <a:r>
              <a:rPr lang="en-US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2</a:t>
            </a:r>
            <a:r>
              <a:rPr lang="ru-RU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6</a:t>
            </a:r>
            <a:r>
              <a:rPr lang="en-US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заказа</a:t>
            </a:r>
            <a:r>
              <a:rPr lang="en-US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в </a:t>
            </a:r>
            <a:r>
              <a:rPr lang="en-US" sz="1200" dirty="0" err="1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месяц</a:t>
            </a:r>
            <a:endParaRPr lang="en-US" sz="1200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r>
              <a:rPr lang="ru-RU" dirty="0"/>
              <a:t>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162A80-AF3C-4484-9CD0-8137BC4230AF}"/>
              </a:ext>
            </a:extLst>
          </p:cNvPr>
          <p:cNvSpPr txBox="1"/>
          <p:nvPr/>
        </p:nvSpPr>
        <p:spPr>
          <a:xfrm>
            <a:off x="186559" y="4142012"/>
            <a:ext cx="5814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При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45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заказах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/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месяц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(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ориентировочный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уровень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заказов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к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концу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1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года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):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7FBB9-7949-4505-A853-9B7F538D0EFF}"/>
              </a:ext>
            </a:extLst>
          </p:cNvPr>
          <p:cNvSpPr txBox="1"/>
          <p:nvPr/>
        </p:nvSpPr>
        <p:spPr>
          <a:xfrm>
            <a:off x="395397" y="4936107"/>
            <a:ext cx="5493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Выручка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 720 000 ₽</a:t>
            </a:r>
            <a:endParaRPr lang="ru-RU" sz="1200" dirty="0">
              <a:solidFill>
                <a:schemeClr val="bg1"/>
              </a:solidFill>
              <a:latin typeface="Century" panose="02040604050505020304" pitchFamily="18" charset="0"/>
              <a:ea typeface="Syne" pitchFamily="34" charset="-122"/>
              <a:cs typeface="Syne" pitchFamily="34" charset="-120"/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Маржинальная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прибыль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 490 000 ₽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Налог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УНС (6%): 43 000 ₽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Чистая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прибыль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 </a:t>
            </a:r>
            <a:r>
              <a:rPr lang="en-US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490 000 – 2</a:t>
            </a:r>
            <a:r>
              <a:rPr lang="ru-RU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92</a:t>
            </a:r>
            <a:r>
              <a:rPr lang="en-US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000 – 43</a:t>
            </a:r>
            <a:r>
              <a:rPr lang="en-US" sz="1200" u="sng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000 </a:t>
            </a:r>
            <a:r>
              <a:rPr lang="en-US" sz="1200" dirty="0">
                <a:solidFill>
                  <a:srgbClr val="D7E5D8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= </a:t>
            </a:r>
            <a:r>
              <a:rPr lang="en-US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2</a:t>
            </a:r>
            <a:r>
              <a:rPr lang="ru-RU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93</a:t>
            </a:r>
            <a:r>
              <a:rPr lang="en-US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ru-RU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7</a:t>
            </a:r>
            <a:r>
              <a:rPr lang="en-US" sz="1200" dirty="0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00 ₽/</a:t>
            </a:r>
            <a:r>
              <a:rPr lang="en-US" sz="1200" dirty="0" err="1">
                <a:solidFill>
                  <a:srgbClr val="92D050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</a:t>
            </a:r>
            <a:endParaRPr lang="en-US" sz="1200" dirty="0">
              <a:solidFill>
                <a:srgbClr val="92D050"/>
              </a:solidFill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sz="1800" dirty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5C7F1-BF50-4982-9140-27FA407DBA13}"/>
              </a:ext>
            </a:extLst>
          </p:cNvPr>
          <p:cNvSpPr txBox="1"/>
          <p:nvPr/>
        </p:nvSpPr>
        <p:spPr>
          <a:xfrm>
            <a:off x="6418001" y="4149998"/>
            <a:ext cx="5196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Годовая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чистая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прибыль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</a:t>
            </a:r>
            <a:endParaRPr lang="ru-RU" sz="1200" b="1" dirty="0">
              <a:solidFill>
                <a:schemeClr val="bg1"/>
              </a:solidFill>
              <a:latin typeface="Century" panose="02040604050505020304" pitchFamily="18" charset="0"/>
              <a:ea typeface="Syne" pitchFamily="34" charset="-122"/>
              <a:cs typeface="Syne" pitchFamily="34" charset="-12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  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Год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    </a:t>
            </a:r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ри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росте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с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нуля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до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32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заказов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: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около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,2 </a:t>
            </a:r>
            <a:r>
              <a:rPr lang="en-US" sz="1200" dirty="0" err="1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млн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₽</a:t>
            </a:r>
            <a:endParaRPr lang="ru-RU" sz="1200" dirty="0">
              <a:solidFill>
                <a:srgbClr val="A9F00F"/>
              </a:solidFill>
              <a:latin typeface="Century" panose="02040604050505020304" pitchFamily="18" charset="0"/>
              <a:ea typeface="Syne" pitchFamily="34" charset="-122"/>
              <a:cs typeface="Syne" pitchFamily="34" charset="-120"/>
            </a:endParaRPr>
          </a:p>
          <a:p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   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Год 3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: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    При росте до 50-60 заказов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: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 </a:t>
            </a:r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5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,</a:t>
            </a:r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18 млн 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₽</a:t>
            </a:r>
            <a:endParaRPr lang="ru-RU" sz="1200" dirty="0">
              <a:solidFill>
                <a:srgbClr val="A9F00F"/>
              </a:solidFill>
              <a:latin typeface="Century" panose="02040604050505020304" pitchFamily="18" charset="0"/>
              <a:ea typeface="Syne" pitchFamily="34" charset="-122"/>
              <a:cs typeface="Syne" pitchFamily="34" charset="-120"/>
            </a:endParaRPr>
          </a:p>
          <a:p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   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Год 5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: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    При росте до 80-90 заказов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: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</a:rPr>
              <a:t> </a:t>
            </a:r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8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,</a:t>
            </a:r>
            <a:r>
              <a:rPr lang="ru-RU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</a:rPr>
              <a:t>4 млн </a:t>
            </a:r>
            <a:r>
              <a:rPr lang="en-US" sz="1200" dirty="0">
                <a:solidFill>
                  <a:srgbClr val="A9F00F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₽</a:t>
            </a:r>
            <a:endParaRPr lang="en-US" sz="1200" dirty="0"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725E5-2939-4FEA-9907-FCF2AF20B984}"/>
              </a:ext>
            </a:extLst>
          </p:cNvPr>
          <p:cNvSpPr txBox="1"/>
          <p:nvPr/>
        </p:nvSpPr>
        <p:spPr>
          <a:xfrm>
            <a:off x="6146362" y="3862788"/>
            <a:ext cx="610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Окупаемость</a:t>
            </a:r>
            <a:r>
              <a:rPr lang="en-US" sz="14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проекта</a:t>
            </a:r>
            <a:r>
              <a:rPr lang="en-US" sz="14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(</a:t>
            </a:r>
            <a:r>
              <a:rPr lang="en-US" sz="14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инвестиции</a:t>
            </a:r>
            <a:r>
              <a:rPr lang="en-US" sz="14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2,77 </a:t>
            </a:r>
            <a:r>
              <a:rPr lang="en-US" sz="14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млн</a:t>
            </a:r>
            <a:r>
              <a:rPr lang="en-US" sz="14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₽):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22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– 2</a:t>
            </a:r>
            <a:r>
              <a:rPr lang="ru-RU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7</a:t>
            </a:r>
            <a:r>
              <a:rPr lang="en-US" sz="1400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месяцев</a:t>
            </a:r>
            <a:endParaRPr lang="en-US" sz="1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157D2FD-A422-4D44-A2F0-1D84CD990BEE}"/>
              </a:ext>
            </a:extLst>
          </p:cNvPr>
          <p:cNvSpPr/>
          <p:nvPr/>
        </p:nvSpPr>
        <p:spPr>
          <a:xfrm>
            <a:off x="6418003" y="1390805"/>
            <a:ext cx="4712677" cy="467316"/>
          </a:xfrm>
          <a:prstGeom prst="roundRect">
            <a:avLst>
              <a:gd name="adj" fmla="val 10327"/>
            </a:avLst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E1206-870C-479B-9F5C-6BDAEBF2111F}"/>
              </a:ext>
            </a:extLst>
          </p:cNvPr>
          <p:cNvSpPr txBox="1"/>
          <p:nvPr/>
        </p:nvSpPr>
        <p:spPr>
          <a:xfrm>
            <a:off x="6501135" y="1474178"/>
            <a:ext cx="184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Показатель</a:t>
            </a:r>
            <a:endParaRPr lang="ru-RU" sz="12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F044B-E947-470B-B817-1DCEDBE75A23}"/>
              </a:ext>
            </a:extLst>
          </p:cNvPr>
          <p:cNvSpPr txBox="1"/>
          <p:nvPr/>
        </p:nvSpPr>
        <p:spPr>
          <a:xfrm>
            <a:off x="8802598" y="1468826"/>
            <a:ext cx="2192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Сумма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₽</a:t>
            </a:r>
            <a:endParaRPr lang="en-US" sz="12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6DF767-F321-4A1C-8F56-DCB246CA1932}"/>
              </a:ext>
            </a:extLst>
          </p:cNvPr>
          <p:cNvSpPr/>
          <p:nvPr/>
        </p:nvSpPr>
        <p:spPr>
          <a:xfrm>
            <a:off x="6418003" y="1797314"/>
            <a:ext cx="4712677" cy="447724"/>
          </a:xfrm>
          <a:prstGeom prst="rect">
            <a:avLst/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8FAD28-E6D8-4966-88DE-FD2E9CB24ACF}"/>
              </a:ext>
            </a:extLst>
          </p:cNvPr>
          <p:cNvSpPr txBox="1"/>
          <p:nvPr/>
        </p:nvSpPr>
        <p:spPr>
          <a:xfrm>
            <a:off x="6511374" y="1857236"/>
            <a:ext cx="1443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Средний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чек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99C49-021E-4DCA-9734-4D96EE7F2A94}"/>
              </a:ext>
            </a:extLst>
          </p:cNvPr>
          <p:cNvSpPr txBox="1"/>
          <p:nvPr/>
        </p:nvSpPr>
        <p:spPr>
          <a:xfrm>
            <a:off x="8802598" y="1852635"/>
            <a:ext cx="7154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16 000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C24DB1-A262-41AE-B863-A0573E1B566E}"/>
              </a:ext>
            </a:extLst>
          </p:cNvPr>
          <p:cNvSpPr/>
          <p:nvPr/>
        </p:nvSpPr>
        <p:spPr>
          <a:xfrm>
            <a:off x="6418003" y="2184296"/>
            <a:ext cx="4712677" cy="387737"/>
          </a:xfrm>
          <a:prstGeom prst="rect">
            <a:avLst/>
          </a:prstGeom>
          <a:solidFill>
            <a:srgbClr val="232B31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66FBBF-F2D0-4F75-AC2C-63A40926BC98}"/>
              </a:ext>
            </a:extLst>
          </p:cNvPr>
          <p:cNvSpPr txBox="1"/>
          <p:nvPr/>
        </p:nvSpPr>
        <p:spPr>
          <a:xfrm>
            <a:off x="6511374" y="2227285"/>
            <a:ext cx="1983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Переменные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расходы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2B5D11-11B1-4119-A283-FF85A30D44C5}"/>
              </a:ext>
            </a:extLst>
          </p:cNvPr>
          <p:cNvSpPr txBox="1"/>
          <p:nvPr/>
        </p:nvSpPr>
        <p:spPr>
          <a:xfrm>
            <a:off x="8800340" y="2222084"/>
            <a:ext cx="1024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5 000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33654C2-DE66-4DEF-AA60-262F9520AD59}"/>
              </a:ext>
            </a:extLst>
          </p:cNvPr>
          <p:cNvSpPr/>
          <p:nvPr/>
        </p:nvSpPr>
        <p:spPr>
          <a:xfrm>
            <a:off x="6418002" y="2550572"/>
            <a:ext cx="4712677" cy="409461"/>
          </a:xfrm>
          <a:prstGeom prst="rect">
            <a:avLst/>
          </a:prstGeom>
          <a:solidFill>
            <a:srgbClr val="3E434C"/>
          </a:solidFill>
          <a:ln>
            <a:solidFill>
              <a:srgbClr val="494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8207FB-7FC4-4B9E-9236-90D3FE8D37B4}"/>
              </a:ext>
            </a:extLst>
          </p:cNvPr>
          <p:cNvSpPr txBox="1"/>
          <p:nvPr/>
        </p:nvSpPr>
        <p:spPr>
          <a:xfrm>
            <a:off x="6511373" y="2575808"/>
            <a:ext cx="2196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Маржинальная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прибыль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183008-E0E6-4FD8-8DB3-7F193A5CC09B}"/>
              </a:ext>
            </a:extLst>
          </p:cNvPr>
          <p:cNvSpPr txBox="1"/>
          <p:nvPr/>
        </p:nvSpPr>
        <p:spPr>
          <a:xfrm>
            <a:off x="8800339" y="2578620"/>
            <a:ext cx="9040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11 000</a:t>
            </a:r>
            <a:endParaRPr lang="en-US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44C947-76A8-4B30-9D88-D4DFEF97E403}"/>
              </a:ext>
            </a:extLst>
          </p:cNvPr>
          <p:cNvSpPr txBox="1"/>
          <p:nvPr/>
        </p:nvSpPr>
        <p:spPr>
          <a:xfrm>
            <a:off x="6553378" y="2992437"/>
            <a:ext cx="186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Маржинальность</a:t>
            </a:r>
            <a:endParaRPr lang="en-US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FC7D0B-7070-475B-A10F-63C2A966FDEA}"/>
              </a:ext>
            </a:extLst>
          </p:cNvPr>
          <p:cNvSpPr txBox="1"/>
          <p:nvPr/>
        </p:nvSpPr>
        <p:spPr>
          <a:xfrm>
            <a:off x="8800339" y="2992437"/>
            <a:ext cx="92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entury" panose="02040604050505020304" pitchFamily="18" charset="0"/>
                <a:ea typeface="Syne" pitchFamily="34" charset="-122"/>
                <a:cs typeface="Syne" pitchFamily="34" charset="-120"/>
              </a:rPr>
              <a:t>68%</a:t>
            </a:r>
            <a:endParaRPr lang="en-US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990AB-D2CF-416F-9373-FF5B41185EA7}"/>
              </a:ext>
            </a:extLst>
          </p:cNvPr>
          <p:cNvSpPr txBox="1"/>
          <p:nvPr/>
        </p:nvSpPr>
        <p:spPr>
          <a:xfrm>
            <a:off x="137561" y="2949669"/>
            <a:ext cx="409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     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 Ремонт – 320 000 ₽ </a:t>
            </a:r>
          </a:p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     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 Вентиляция – 250 000 ₽ </a:t>
            </a:r>
          </a:p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     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3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 Повышение эл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 Мощности – 300 000 ₽ </a:t>
            </a:r>
          </a:p>
          <a:p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     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 Пожарная безопасность – 40 000 ₽</a:t>
            </a:r>
          </a:p>
          <a:p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      5</a:t>
            </a:r>
            <a:r>
              <a:rPr lang="en-US" sz="1200" dirty="0">
                <a:solidFill>
                  <a:schemeClr val="bg1"/>
                </a:solidFill>
                <a:latin typeface="Century" panose="02040604050505020304" pitchFamily="18" charset="0"/>
              </a:rPr>
              <a:t>.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 Оборудование – 1 650 000 ₽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5133B2-2064-42CB-A75E-F1BF44271BCB}"/>
              </a:ext>
            </a:extLst>
          </p:cNvPr>
          <p:cNvSpPr txBox="1"/>
          <p:nvPr/>
        </p:nvSpPr>
        <p:spPr>
          <a:xfrm>
            <a:off x="186559" y="2962569"/>
            <a:ext cx="7187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Инфраструктура (САРЕХ)</a:t>
            </a:r>
            <a:r>
              <a:rPr lang="en-US" sz="1200" b="1" dirty="0">
                <a:solidFill>
                  <a:schemeClr val="bg1"/>
                </a:solidFill>
                <a:latin typeface="Century" panose="02040604050505020304" pitchFamily="18" charset="0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027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817</Words>
  <Application>Microsoft Office PowerPoint</Application>
  <PresentationFormat>Широкоэкранный</PresentationFormat>
  <Paragraphs>123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</vt:lpstr>
      <vt:lpstr>Syne</vt:lpstr>
      <vt:lpstr>Тема Office</vt:lpstr>
      <vt:lpstr>Презентация PowerPoint</vt:lpstr>
      <vt:lpstr>Целевая аудитория (ЦА) и ее потребности </vt:lpstr>
      <vt:lpstr>Основная суть проекта </vt:lpstr>
      <vt:lpstr>Целеполагание и маркетинговая стратегия </vt:lpstr>
      <vt:lpstr>Ценность для клиента и продукты стартапа </vt:lpstr>
      <vt:lpstr>Почему наш цех – лучший выбор? </vt:lpstr>
      <vt:lpstr>Юнит-экономика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Qifeng Chen</dc:creator>
  <cp:lastModifiedBy>Qifeng Chen</cp:lastModifiedBy>
  <cp:revision>23</cp:revision>
  <dcterms:created xsi:type="dcterms:W3CDTF">2025-12-26T09:54:33Z</dcterms:created>
  <dcterms:modified xsi:type="dcterms:W3CDTF">2026-02-06T16:26:10Z</dcterms:modified>
</cp:coreProperties>
</file>