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9" r:id="rId1"/>
  </p:sldMasterIdLst>
  <p:notesMasterIdLst>
    <p:notesMasterId r:id="rId16"/>
  </p:notesMasterIdLst>
  <p:sldIdLst>
    <p:sldId id="256" r:id="rId2"/>
    <p:sldId id="257" r:id="rId3"/>
    <p:sldId id="263" r:id="rId4"/>
    <p:sldId id="258" r:id="rId5"/>
    <p:sldId id="259" r:id="rId6"/>
    <p:sldId id="266" r:id="rId7"/>
    <p:sldId id="260" r:id="rId8"/>
    <p:sldId id="261" r:id="rId9"/>
    <p:sldId id="262" r:id="rId10"/>
    <p:sldId id="264" r:id="rId11"/>
    <p:sldId id="265" r:id="rId12"/>
    <p:sldId id="267" r:id="rId13"/>
    <p:sldId id="268" r:id="rId14"/>
    <p:sldId id="269" r:id="rId15"/>
  </p:sldIdLst>
  <p:sldSz cx="12192000" cy="6858000"/>
  <p:notesSz cx="6858000" cy="9144000"/>
  <p:defaultTextStyle>
    <a:lvl1pPr marL="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1pPr>
    <a:lvl2pPr marL="4572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2pPr>
    <a:lvl3pPr marL="9144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3pPr>
    <a:lvl4pPr marL="13716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4pPr>
    <a:lvl5pPr marL="18288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5pPr>
    <a:lvl6pPr marL="22860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6pPr>
    <a:lvl7pPr marL="27432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7pPr>
    <a:lvl8pPr marL="32004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8pPr>
    <a:lvl9pPr marL="36576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guideOptions xmlns:mc="http://schemas.openxmlformats.org/markup-compatibility/2006" xmlns:p14="http://schemas.microsoft.com/office/powerpoint/2010/main" xmlns:p15="http://schemas.microsoft.com/office/powerpoint/2012/main" xmlns:pr="smNativeData" xmlns="smNativeData" dt="1791999150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87" d="100"/>
          <a:sy n="87" d="100"/>
        </p:scale>
        <p:origin x="422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" d="100"/>
        <a:sy n="6" d="100"/>
      </p:scale>
      <p:origin x="0" y="0"/>
    </p:cViewPr>
  </p:sorterViewPr>
  <p:notesViewPr>
    <p:cSldViewPr snapToGrid="0" snapToObjects="1" showGuides="1">
      <p:cViewPr>
        <p:scale>
          <a:sx n="28" d="100"/>
          <a:sy n="28" d="100"/>
        </p:scale>
        <p:origin x="2204" y="154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Bereich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YAN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AAAAAAAAABIEgAA0AIAABAAAAAmAAAACAAAAP//////////MAAAABQAAAAAAAAAAAD//wAAAQAAAP//AAABAA=="/>
              </a:ext>
            </a:extLst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endParaRPr/>
          </a:p>
        </p:txBody>
      </p:sp>
      <p:sp>
        <p:nvSpPr>
          <p:cNvPr id="3" name="ZeitstempelBereich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BcAAAAAAAAwKgAA0AIAABAAAAAmAAAACAAAAP//////////MAAAABQAAAAAAAAAAAD//wAAAQAAAP//AAABAA=="/>
              </a:ext>
            </a:extLst>
          </p:cNvSpPr>
          <p:nvPr>
            <p:ph type="dt" sz="quarter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fld id="{6D22A254-1A80-7754-CE9A-EC01ECD438B9}" type="datetime1">
              <a:rPr lang="ru-RU"/>
              <a:pPr/>
              <a:t>22.10.2026</a:t>
            </a:fld>
            <a:endParaRPr/>
          </a:p>
        </p:txBody>
      </p:sp>
      <p:sp>
        <p:nvSpPr>
          <p:cNvPr id="4" name="Foliengrafik1"/>
          <p:cNvSpPr>
            <a:spLocks noGrp="1" noRot="1" noChangeAspect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EAAAAAAAAAu+Dj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IAM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DgEAAAoIwAAUBkAABAAAAAmAAAACAAAAP//////////MAAAABQAAAAAAAAAAAD//wAAAQAAAP//AAABAA=="/>
              </a:ext>
            </a:extLst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Folien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DIAM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P//////////MAAAABQAAAAAAAAAAAD//wAAAQAAAP//AAABAA=="/>
              </a:ext>
            </a:extLst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r>
              <a:t>Master-Textstil durch Klicken bearbeiten</a:t>
            </a:r>
          </a:p>
          <a:p>
            <a:pPr lvl="1"/>
            <a:r>
              <a:t>Zweite Ebene</a:t>
            </a:r>
          </a:p>
          <a:p>
            <a:pPr lvl="2"/>
            <a:r>
              <a:t>Dritte Ebene</a:t>
            </a:r>
          </a:p>
          <a:p>
            <a:pPr lvl="3"/>
            <a:r>
              <a:t>Vierte Ebene</a:t>
            </a:r>
          </a:p>
          <a:p>
            <a:pPr lvl="4"/>
            <a:r>
              <a:t>Fünfte Ebene</a:t>
            </a:r>
          </a:p>
        </p:txBody>
      </p:sp>
      <p:sp>
        <p:nvSpPr>
          <p:cNvPr id="6" name="FußzeilenBereich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MXx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AAAAHA1AABIEgAAQDgAABAAAAAmAAAACAAAAP//////////MAAAABQAAAAAAAAAAAD//wAAAQAAAP//AAABAA=="/>
              </a:ext>
            </a:extLst>
          </p:cNvSpPr>
          <p:nvPr>
            <p:ph type="ftr" sz="quarte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endParaRPr/>
          </a:p>
        </p:txBody>
      </p:sp>
      <p:sp>
        <p:nvSpPr>
          <p:cNvPr id="7" name="FoliennummerBereich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EA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BcAAHA1AAAwKgAAQDgAABAAAAAmAAAACAAAAP//////////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fld id="{3145DCBC-F2DC-102A-92FD-047F92B36451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latin typeface="Times New Roman" pitchFamily="1" charset="0"/>
        <a:ea typeface="SimSun" charset="0"/>
        <a:cs typeface="Times New Roman" pitchFamily="1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grafik1"/>
          <p:cNvSpPr>
            <a:spLocks noGrp="1" noRot="1" noChangeAspect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EAAAAAAAAA+99TDP///wgAAAAAAAAAAAAAAAAAAAAAAAAAAAAAAAAAAAAAZAAAAAEAAABAAAAAAAAAAAAAAAAAAAAAAAAAAAAAAAAAAAAAAAAAAAAAAAAAAAAAAAAAAAAAAAAAAAAAAAAAAAAAAAAAAAAAAAAAAAAAAAAAAAAAAAAAAAAAAAAAAAAAFAAAADwAAAAB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//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DgEAAAoIwAAUBkAABAAAAAmAAAACAAAAP////8AAAAAMAAAABQAAAAAAAAAAAD//wAAAQAAAP//AAABAA==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Folien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D+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P////8AAAAAMAAAABQAAAAAAAAAAAD//wAAAQAAAP//AAABAA=="/>
              </a:ext>
            </a:extLst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Слайда1"/>
          <p:cNvSpPr>
            <a:spLocks noGrp="1" noRot="1" noChangeAspect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EAAAAAAAAA+99TDP///wgAAAAAAAAAAAAAAAAAAAAAAAAAAAAAAAAAAAAAZAAAAAEAAABAAAAAAAAAAAAAAAAAAAAAAAAAAAAAAAAAAAAAAAAAAAAAAAAAAAAAAAAAAAAAAAAAAAAAAAAAAAAAAAAAAAAAAAAAAAAAAAAAAAAAAAAAAAAAAAAAAAAAFAAAADwAAAAB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DgEAAAoIwAAUBkAABAAAAAmAAAACAAAAP////8AAAAAMAAAABQAAAAAAAAAAAD//wAAAQAAAP//AAABAA==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P////8AAAAAMAAAABQAAAAAAAAAAAD//wAAAQAAAP//AAABAA=="/>
              </a:ext>
            </a:extLst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Слайда1"/>
          <p:cNvSpPr>
            <a:spLocks noGrp="1" noRot="1" noChangeAspect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EAAAAAAAAA+99TDP///wgAAAAAAAAAAAAAAAAAAAAAAAAAAAAAAAAAAAAAZAAAAAEAAABAAAAAAAAAAAAAAAAAAAAAAAAAAAAAAAAAAAAAAAAAAAAAAAAAAAAAAAAAAAAAAAAAAAAAAAAAAAAAAAAAAAAAAAAAAAAAAAAAAAAAAAAAAAAAAAAAAAAAFAAAADwAAAAB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cAADgEAAAoIwAAUBkAABAAAAAmAAAACAAAAP////8AAAAAMAAAABQAAAAAAAAAAAD//wAAAQAAAP//AAABAA==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H6tz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P////8AAAAAMAAAABQAAAAAAAAAAAD//wAAAQAAAP//AAABAA=="/>
              </a:ext>
            </a:extLst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O0WAADYAAAALEoAAFgpAAAQAAAAJgAAAAgAAAD/////AAAAAA=="/>
              </a:ext>
            </a:extLst>
          </p:cNvGrpSpPr>
          <p:nvPr/>
        </p:nvGrpSpPr>
        <p:grpSpPr>
          <a:xfrm>
            <a:off x="3726815" y="137160"/>
            <a:ext cx="8330565" cy="6583680"/>
            <a:chOff x="3726815" y="137160"/>
            <a:chExt cx="8330565" cy="6583680"/>
          </a:xfrm>
        </p:grpSpPr>
        <p:sp>
          <p:nvSpPr>
            <p:cNvPr id="4" name="Rectangle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U0lJ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DxhOm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7RYAANgAAAAsSgAAWCkAAAAAAAAmAAAACAAAAP//////////MAAAABQAAAAAAAAAAAD//wAAAQAAAP//AAABAA=="/>
                </a:ext>
              </a:extLst>
            </p:cNvSpPr>
            <p:nvPr/>
          </p:nvSpPr>
          <p:spPr>
            <a:xfrm>
              <a:off x="3726815" y="137160"/>
              <a:ext cx="8330565" cy="65836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3" name="Rectangle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U0lJ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7RYAANgAAAAsSgAAWCkAAAAAAAAmAAAACAAAAP//////////MAAAABQAAAAAAAAAAAD//wAAAQAAAP//AAABAA=="/>
                </a:ext>
              </a:extLst>
            </p:cNvSpPr>
            <p:nvPr/>
          </p:nvSpPr>
          <p:spPr>
            <a:xfrm>
              <a:off x="3726815" y="137160"/>
              <a:ext cx="8330565" cy="6583680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grpSp>
        <p:nvGrpSpPr>
          <p:cNvPr id="5" name="Group1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NgAAADXAAAAFBYAAFcpAAAQAAAAJgAAAAgAAAD/////AAAAAA=="/>
              </a:ext>
            </a:extLst>
          </p:cNvGrpSpPr>
          <p:nvPr/>
        </p:nvGrpSpPr>
        <p:grpSpPr>
          <a:xfrm>
            <a:off x="137160" y="136525"/>
            <a:ext cx="3451860" cy="6583680"/>
            <a:chOff x="137160" y="136525"/>
            <a:chExt cx="3451860" cy="6583680"/>
          </a:xfrm>
        </p:grpSpPr>
        <p:sp>
          <p:nvSpPr>
            <p:cNvPr id="7" name="Rectangle2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xmlb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NcAAAAUFgAAVykAAAAAAAAmAAAACAAAAP//////////MAAAABQAAAAAAAAAAAD//wAAAQAAAP//AAABAA=="/>
                </a:ext>
              </a:extLst>
            </p:cNvSpPr>
            <p:nvPr/>
          </p:nvSpPr>
          <p:spPr>
            <a:xfrm>
              <a:off x="137160" y="136525"/>
              <a:ext cx="3451860" cy="65836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6" name="Rectangle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xmlb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HgS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NcAAAAUFgAAVykAAAAAAAAmAAAACAAAAP//////////MAAAABQAAAAAAAAAAAD//wAAAQAAAP//AAABAA=="/>
                </a:ext>
              </a:extLst>
            </p:cNvSpPr>
            <p:nvPr/>
          </p:nvSpPr>
          <p:spPr>
            <a:xfrm>
              <a:off x="137160" y="136525"/>
              <a:ext cx="3451860" cy="6583680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sp>
        <p:nvSpPr>
          <p:cNvPr id="8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vBcAAPIOAABdSQAAPhsAABAAAAAmAAAACAAAAAEAAAAAAAAAMAAAABQAAAAAAAAAAAD//wAAAQAAAP//AAABAA=="/>
              </a:ext>
            </a:extLst>
          </p:cNvSpPr>
          <p:nvPr>
            <p:ph type="ctrTitle"/>
          </p:nvPr>
        </p:nvSpPr>
        <p:spPr>
          <a:xfrm>
            <a:off x="3858260" y="2429510"/>
            <a:ext cx="8067675" cy="1998980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9" name="SlideSub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LIAs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rAEAAPIOAABAFQAAPhsAABAAAAAmAAAACAAAAI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271780" y="2429510"/>
            <a:ext cx="3182620" cy="1998980"/>
          </a:xfrm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t>Click to edit Master subtitle style</a:t>
            </a:r>
          </a:p>
        </p:txBody>
      </p:sp>
      <p:sp>
        <p:nvSpPr>
          <p:cNvPr id="10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LIAs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6B6BF776-3886-3E01-C8D3-CE54B99D3E9B}" type="datetime1">
              <a:rPr lang="ru-RU"/>
              <a:pPr/>
              <a:t>22.10.2026</a:t>
            </a:fld>
            <a:endParaRPr/>
          </a:p>
        </p:txBody>
      </p:sp>
      <p:sp>
        <p:nvSpPr>
          <p:cNvPr id="11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kA+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2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B29B194-DAD6-7C47-9891-2C12FFDF6E79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c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Q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EoLAABARwAAsCUAABAAAAAmAAAACAAAAAAAAAAAAAAAMAAAABQAAAAAAAAAAAD//wAAAQAAAP//AAABAA=="/>
              </a:ext>
            </a:extLst>
          </p:cNvSpPr>
          <p:nvPr>
            <p:ph idx="1"/>
          </p:nvPr>
        </p:nvSpPr>
        <p:spPr/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c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7C6822B2-FC91-3DD4-DFD0-0A816C9E295F}" type="datetime1">
              <a:rPr lang="ru-RU"/>
              <a:pPr/>
              <a:t>22.10.2026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LIAs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B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DB99F8C-C2C0-EC69-8E01-343CD14F7861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1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NgAAADYAAAAJUoAAGoZAAAQAAAAJgAAAAgAAAD/////AAAAAA=="/>
              </a:ext>
            </a:extLst>
          </p:cNvGrpSpPr>
          <p:nvPr/>
        </p:nvGrpSpPr>
        <p:grpSpPr>
          <a:xfrm>
            <a:off x="137160" y="137160"/>
            <a:ext cx="11915775" cy="3994150"/>
            <a:chOff x="137160" y="137160"/>
            <a:chExt cx="11915775" cy="3994150"/>
          </a:xfrm>
        </p:grpSpPr>
        <p:sp>
          <p:nvSpPr>
            <p:cNvPr id="4" name="Rectangle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U0lJ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DxhOm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2AAAANgAAAAlSgAAahkAAAAAAAAmAAAACAAAAP//////////MAAAABQAAAAAAAAAAAD//wAAAQAAAP//AAABAA=="/>
                </a:ext>
              </a:extLst>
            </p:cNvSpPr>
            <p:nvPr/>
          </p:nvSpPr>
          <p:spPr>
            <a:xfrm>
              <a:off x="137160" y="137160"/>
              <a:ext cx="11915775" cy="3994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3" name="Rectangle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U0lJ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2AAAANgAAAAlSgAAahkAAAAAAAAmAAAACAAAAP//////////MAAAABQAAAAAAAAAAAD//wAAAQAAAP//AAABAA=="/>
                </a:ext>
              </a:extLst>
            </p:cNvSpPr>
            <p:nvPr/>
          </p:nvSpPr>
          <p:spPr>
            <a:xfrm>
              <a:off x="137160" y="137160"/>
              <a:ext cx="11915775" cy="3994150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grpSp>
        <p:nvGrpSpPr>
          <p:cNvPr id="5" name="Group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NgAAABDGgAAJUoAAFkpAAAQAAAAJgAAAAgAAAD/////AAAAAA=="/>
              </a:ext>
            </a:extLst>
          </p:cNvGrpSpPr>
          <p:nvPr/>
        </p:nvGrpSpPr>
        <p:grpSpPr>
          <a:xfrm>
            <a:off x="137160" y="4269105"/>
            <a:ext cx="11915775" cy="2452370"/>
            <a:chOff x="137160" y="4269105"/>
            <a:chExt cx="11915775" cy="2452370"/>
          </a:xfrm>
        </p:grpSpPr>
        <p:sp>
          <p:nvSpPr>
            <p:cNvPr id="7" name="Rectangle2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xmlb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Fsv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EMaAAAlSgAAWSkAAAAAAAAmAAAACAAAAP//////////MAAAABQAAAAAAAAAAAD//wAAAQAAAP//AAABAA=="/>
                </a:ext>
              </a:extLst>
            </p:cNvSpPr>
            <p:nvPr/>
          </p:nvSpPr>
          <p:spPr>
            <a:xfrm>
              <a:off x="137160" y="4269105"/>
              <a:ext cx="11915775" cy="24523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6" name="Rectangle5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xmlb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Ggd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EMaAAAlSgAAWSkAAAAAAAAmAAAACAAAAP//////////MAAAABQAAAAAAAAAAAD//wAAAQAAAP//AAABAA=="/>
                </a:ext>
              </a:extLst>
            </p:cNvSpPr>
            <p:nvPr/>
          </p:nvSpPr>
          <p:spPr>
            <a:xfrm>
              <a:off x="137160" y="4269105"/>
              <a:ext cx="11915775" cy="2452370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sp>
        <p:nvSpPr>
          <p:cNvPr id="8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M0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7QUAABwbAACtRQAAfSM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9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C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+N/4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7QUAAFYPAACtRQAAkRg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963295" y="2493010"/>
            <a:ext cx="103632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10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B699D1F-51D6-3C6B-98D1-A73ED39F6EF2}" type="datetime1">
              <a:rPr lang="ru-RU"/>
              <a:pPr/>
              <a:t>22.10.2026</a:t>
            </a:fld>
            <a:endParaRPr/>
          </a:p>
        </p:txBody>
      </p:sp>
      <p:sp>
        <p:nvSpPr>
          <p:cNvPr id="11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0Z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12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JsJ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766A3E87-C99B-3FC8-D5D2-3F9D709C236A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0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EoLAADgJA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835150"/>
            <a:ext cx="5384800" cy="429133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GMz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ICYAAEoLAABARw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197600" y="1835150"/>
            <a:ext cx="5384800" cy="429133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G4M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5B03461-2FD8-E5C2-9608-D9977A46608C}" type="datetime1">
              <a:rPr lang="ru-RU"/>
              <a:pPr/>
              <a:t>22.10.2026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IU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o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6352EBA3-ED8E-071D-C0EA-1B48A5A4364E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M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C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GAb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EoLAADiJAAAOg8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835150"/>
            <a:ext cx="53860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Ggd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DoPAADiJ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2475230"/>
            <a:ext cx="5386070" cy="3651250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C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Fsv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HSYAAEoLAABARwAAOg8AABAAAAAmAAAACAAAAIGAAAAAAAAAMAAAABQAAAAAAAAAAAD//wAAAQAAAP//AAABAA=="/>
              </a:ext>
            </a:extLst>
          </p:cNvSpPr>
          <p:nvPr>
            <p:ph idx="3"/>
          </p:nvPr>
        </p:nvSpPr>
        <p:spPr>
          <a:xfrm>
            <a:off x="6195695" y="1835150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Y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HSYAADoPAABARwAAsCUAABAAAAAmAAAACAAAAAGAAAAAAAAAMAAAABQAAAAAAAAAAAD//wAAAQAAAP//AAABAA=="/>
              </a:ext>
            </a:extLst>
          </p:cNvSpPr>
          <p:nvPr>
            <p:ph idx="4"/>
          </p:nvPr>
        </p:nvSpPr>
        <p:spPr>
          <a:xfrm>
            <a:off x="6195695" y="2475230"/>
            <a:ext cx="5386705" cy="3651250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Jcu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5952F5C6-88B4-0703-FAEA-7E56BBA40C2B}" type="datetime1">
              <a:rPr lang="ru-RU"/>
              <a:pPr/>
              <a:t>22.10.2026</a:t>
            </a:fld>
            <a:endParaRPr/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c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77A8CA5F-119A-FD3C-D410-E769845E22B2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o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144E5EFE-B0F9-1BA8-B7F6-46FD10B84113}" type="datetime1">
              <a:rPr lang="ru-RU"/>
              <a:pPr/>
              <a:t>22.10.2026</a:t>
            </a:fld>
            <a:endParaRPr/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ND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8A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D6988A7-E9D0-3C7E-9ED1-1F2BC69F684A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Объект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1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FIdAADYAAAALEoAAFgpAAAQAAAAJgAAAAgAAAD/////AAAAAA=="/>
              </a:ext>
            </a:extLst>
          </p:cNvGrpSpPr>
          <p:nvPr/>
        </p:nvGrpSpPr>
        <p:grpSpPr>
          <a:xfrm>
            <a:off x="4766310" y="137160"/>
            <a:ext cx="7291070" cy="6583680"/>
            <a:chOff x="4766310" y="137160"/>
            <a:chExt cx="7291070" cy="6583680"/>
          </a:xfrm>
        </p:grpSpPr>
        <p:sp>
          <p:nvSpPr>
            <p:cNvPr id="4" name="Rectangle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U0lJ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Uh0AANgAAAAsSgAAWCkAAAAAAAAmAAAACAAAAP//////////MAAAABQAAAAAAAAAAAD//wAAAQAAAP//AAABAA=="/>
                </a:ext>
              </a:extLst>
            </p:cNvSpPr>
            <p:nvPr/>
          </p:nvSpPr>
          <p:spPr>
            <a:xfrm>
              <a:off x="4766310" y="137160"/>
              <a:ext cx="7291070" cy="65836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3" name="Rectangle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U0lJ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Uh0AANgAAAAsSgAAWCkAAAAAAAAmAAAACAAAAP//////////MAAAABQAAAAAAAAAAAD//wAAAQAAAP//AAABAA=="/>
                </a:ext>
              </a:extLst>
            </p:cNvSpPr>
            <p:nvPr/>
          </p:nvSpPr>
          <p:spPr>
            <a:xfrm>
              <a:off x="4766310" y="137160"/>
              <a:ext cx="7291070" cy="6583680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grpSp>
        <p:nvGrpSpPr>
          <p:cNvPr id="5" name="Group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NkAAADXAAAAbhwAAFcpAAAQAAAAJgAAAAgAAAD/////AAAAAA=="/>
              </a:ext>
            </a:extLst>
          </p:cNvGrpSpPr>
          <p:nvPr/>
        </p:nvGrpSpPr>
        <p:grpSpPr>
          <a:xfrm>
            <a:off x="137795" y="136525"/>
            <a:ext cx="4483735" cy="6583680"/>
            <a:chOff x="137795" y="136525"/>
            <a:chExt cx="4483735" cy="6583680"/>
          </a:xfrm>
        </p:grpSpPr>
        <p:sp>
          <p:nvSpPr>
            <p:cNvPr id="7" name="Rectangle2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xmlb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QAAANcAAABuHAAAVykAAAAAAAAmAAAACAAAAP//////////MAAAABQAAAAAAAAAAAD//wAAAQAAAP//AAABAA=="/>
                </a:ext>
              </a:extLst>
            </p:cNvSpPr>
            <p:nvPr/>
          </p:nvSpPr>
          <p:spPr>
            <a:xfrm>
              <a:off x="137795" y="136525"/>
              <a:ext cx="4483735" cy="65836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6" name="Rectangle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xmlb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QAAANcAAABuHAAAVykAAAAAAAAmAAAACAAAAP//////////MAAAABQAAAAAAAAAAAD//wAAAQAAAP//AAABAA=="/>
                </a:ext>
              </a:extLst>
            </p:cNvSpPr>
            <p:nvPr/>
          </p:nvSpPr>
          <p:spPr>
            <a:xfrm>
              <a:off x="137795" y="136525"/>
              <a:ext cx="4483735" cy="6583680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sp>
        <p:nvSpPr>
          <p:cNvPr id="8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C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K4BAACKGwAA1Ag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273050"/>
            <a:ext cx="3867150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r>
              <a:t>Click to edit Master title style</a:t>
            </a:r>
          </a:p>
        </p:txBody>
      </p:sp>
      <p:sp>
        <p:nvSpPr>
          <p:cNvPr id="9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MIB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Nh4AAK4BAABARw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4911090" y="273050"/>
            <a:ext cx="6671310" cy="5853430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IO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NQIAACKGw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1435100"/>
            <a:ext cx="3867150" cy="46913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11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4U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CKGwAAWSkAABAAAAAmAAAACAAAAAEAAAAAAAAAMAAAABQAAAAAAAAAAAD//wAAAQAAAP//AAABAA=="/>
              </a:ext>
            </a:extLst>
          </p:cNvSpPr>
          <p:nvPr>
            <p:ph type="dt" sz="quarter" idx="10"/>
          </p:nvPr>
        </p:nvSpPr>
        <p:spPr>
          <a:xfrm>
            <a:off x="609600" y="6356985"/>
            <a:ext cx="3867150" cy="364490"/>
          </a:xfrm>
        </p:spPr>
        <p:txBody>
          <a:bodyPr/>
          <a:lstStyle/>
          <a:p>
            <a:fld id="{049A8649-07E9-CF70-A722-F125C86C51A4}" type="datetime1">
              <a:rPr lang="ru-RU"/>
              <a:pPr/>
              <a:t>22.10.2026</a:t>
            </a:fld>
            <a:endParaRPr/>
          </a:p>
        </p:txBody>
      </p:sp>
      <p:sp>
        <p:nvSpPr>
          <p:cNvPr id="12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8A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Nh4AABsnAABgMQAAWSkAABAAAAAmAAAACAAAAAEAAAAAAAAAMAAAABQAAAAAAAAAAAD//wAAAQAAAP//AAABAA=="/>
              </a:ext>
            </a:extLst>
          </p:cNvSpPr>
          <p:nvPr>
            <p:ph type="ftr" sz="quarter" idx="11"/>
          </p:nvPr>
        </p:nvSpPr>
        <p:spPr>
          <a:xfrm>
            <a:off x="4911090" y="6356985"/>
            <a:ext cx="3115310" cy="364490"/>
          </a:xfrm>
        </p:spPr>
        <p:txBody>
          <a:bodyPr/>
          <a:lstStyle/>
          <a:p>
            <a:r>
              <a:t>{Footer}</a:t>
            </a:r>
          </a:p>
        </p:txBody>
      </p:sp>
      <p:sp>
        <p:nvSpPr>
          <p:cNvPr id="13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cq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6B4F7149-0786-1A87-C8F7-F1D23FB93EA4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Рисунок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1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NgAAADYAAAAJUoAAKQcAAAQAAAAJgAAAAgAAAD/////AAAAAA=="/>
              </a:ext>
            </a:extLst>
          </p:cNvGrpSpPr>
          <p:nvPr/>
        </p:nvGrpSpPr>
        <p:grpSpPr>
          <a:xfrm>
            <a:off x="137160" y="137160"/>
            <a:ext cx="11915775" cy="4518660"/>
            <a:chOff x="137160" y="137160"/>
            <a:chExt cx="11915775" cy="4518660"/>
          </a:xfrm>
        </p:grpSpPr>
        <p:sp>
          <p:nvSpPr>
            <p:cNvPr id="4" name="Rectangle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U0lJ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DxhOm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2AAAANgAAAAlSgAApBwAAAAAAAAmAAAACAAAAP//////////MAAAABQAAAAAAAAAAAD//wAAAQAAAP//AAABAA=="/>
                </a:ext>
              </a:extLst>
            </p:cNvSpPr>
            <p:nvPr/>
          </p:nvSpPr>
          <p:spPr>
            <a:xfrm>
              <a:off x="137160" y="137160"/>
              <a:ext cx="11915775" cy="45186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3" name="Rectangle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U0lJ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FgJ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2AAAANgAAAAlSgAApBwAAAAAAAAmAAAACAAAAP//////////MAAAABQAAAAAAAAAAAD//wAAAQAAAP//AAABAA=="/>
                </a:ext>
              </a:extLst>
            </p:cNvSpPr>
            <p:nvPr/>
          </p:nvSpPr>
          <p:spPr>
            <a:xfrm>
              <a:off x="137160" y="137160"/>
              <a:ext cx="11915775" cy="4518660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grpSp>
        <p:nvGrpSpPr>
          <p:cNvPr id="5" name="Group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NgAAACIHQAAJUoAAFkpAAAQAAAAJgAAAAgAAAD/////AAAAAA=="/>
              </a:ext>
            </a:extLst>
          </p:cNvGrpSpPr>
          <p:nvPr/>
        </p:nvGrpSpPr>
        <p:grpSpPr>
          <a:xfrm>
            <a:off x="137160" y="4800600"/>
            <a:ext cx="11915775" cy="1920875"/>
            <a:chOff x="137160" y="4800600"/>
            <a:chExt cx="11915775" cy="1920875"/>
          </a:xfrm>
        </p:grpSpPr>
        <p:sp>
          <p:nvSpPr>
            <p:cNvPr id="7" name="Rectangle2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xmlb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DxhOm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IgdAAAlSgAAWSkAAAAAAAAmAAAACAAAAP//////////MAAAABQAAAAAAAAAAAD//wAAAQAAAP//AAABAA=="/>
                </a:ext>
              </a:extLst>
            </p:cNvSpPr>
            <p:nvPr/>
          </p:nvSpPr>
          <p:spPr>
            <a:xfrm>
              <a:off x="137160" y="4800600"/>
              <a:ext cx="11915775" cy="19208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6" name="Rectangle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xmlb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IgdAAAlSgAAWSkAAAAAAAAmAAAACAAAAP//////////MAAAABQAAAAAAAAAAAD//wAAAQAAAP//AAABAA=="/>
                </a:ext>
              </a:extLst>
            </p:cNvSpPr>
            <p:nvPr/>
          </p:nvSpPr>
          <p:spPr>
            <a:xfrm>
              <a:off x="137160" y="4800600"/>
              <a:ext cx="11915775" cy="1920875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sp>
        <p:nvSpPr>
          <p:cNvPr id="8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C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8An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sg4AAIgdAACyOwAABCE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2388870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r>
              <a:t>Click to edit Master title style</a:t>
            </a:r>
          </a:p>
        </p:txBody>
      </p:sp>
      <p:sp>
        <p:nvSpPr>
          <p:cNvPr id="9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Fsv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sg4AAMYDAACyOwAApBw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2388870" y="613410"/>
            <a:ext cx="7315200" cy="4042410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10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wV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sg4AAAQhAACyOwAA+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2388870" y="5367020"/>
            <a:ext cx="7315200" cy="8051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11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U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0599FD05-4BE8-CC0B-A621-BD5EB36F50E8}" type="datetime1">
              <a:rPr lang="ru-RU"/>
              <a:pPr/>
              <a:t>22.10.2026</a:t>
            </a:fld>
            <a:endParaRPr/>
          </a:p>
        </p:txBody>
      </p:sp>
      <p:sp>
        <p:nvSpPr>
          <p:cNvPr id="12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Do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13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gE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4729762E-60AA-7C80-E491-96D538DF12C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IYi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Q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kl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EoLAABARwAAsCUAABAAAAAmAAAACAAAAAIAAAAAAAAAMAAAABQAAAAAAAAAAAD//wAAAQAAAP//AAABAA=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o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77BC49BC-F29A-E9BF-D404-04EA074A2251}" type="datetime1">
              <a:rPr lang="ru-RU"/>
              <a:pPr/>
              <a:t>22.10.2026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0k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Jcu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67945906-488A-C1AF-C42C-BEFA176232E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>
  <p:cSld name="Вертикальный заголовок и текс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1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Ik1AADYAAAALEoAAFgpAAAQAAAAJgAAAAgAAAD/////AAAAAA=="/>
              </a:ext>
            </a:extLst>
          </p:cNvGrpSpPr>
          <p:nvPr/>
        </p:nvGrpSpPr>
        <p:grpSpPr>
          <a:xfrm>
            <a:off x="8702675" y="137160"/>
            <a:ext cx="3354705" cy="6583680"/>
            <a:chOff x="8702675" y="137160"/>
            <a:chExt cx="3354705" cy="6583680"/>
          </a:xfrm>
        </p:grpSpPr>
        <p:sp>
          <p:nvSpPr>
            <p:cNvPr id="4" name="Rectangle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U0lJ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DxhOm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iTUAANgAAAAsSgAAWCkAAAAAAAAmAAAACAAAAP//////////MAAAABQAAAAAAAAAAAD//wAAAQAAAP//AAABAA=="/>
                </a:ext>
              </a:extLst>
            </p:cNvSpPr>
            <p:nvPr/>
          </p:nvSpPr>
          <p:spPr>
            <a:xfrm>
              <a:off x="8702675" y="137160"/>
              <a:ext cx="3354705" cy="65836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3" name="Rectangle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U0lJ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iTUAANgAAAAsSgAAWCkAAAAAAAAmAAAACAAAAP//////////MAAAABQAAAAAAAAAAAD//wAAAQAAAP//AAABAA=="/>
                </a:ext>
              </a:extLst>
            </p:cNvSpPr>
            <p:nvPr/>
          </p:nvSpPr>
          <p:spPr>
            <a:xfrm>
              <a:off x="8702675" y="137160"/>
              <a:ext cx="3354705" cy="6583680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grpSp>
        <p:nvGrpSpPr>
          <p:cNvPr id="5" name="Group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NgAAADXAAAAsjQAAFcpAAAQAAAAJgAAAAgAAAD/////AAAAAA=="/>
              </a:ext>
            </a:extLst>
          </p:cNvGrpSpPr>
          <p:nvPr/>
        </p:nvGrpSpPr>
        <p:grpSpPr>
          <a:xfrm>
            <a:off x="137160" y="136525"/>
            <a:ext cx="8428990" cy="6583680"/>
            <a:chOff x="137160" y="136525"/>
            <a:chExt cx="8428990" cy="6583680"/>
          </a:xfrm>
        </p:grpSpPr>
        <p:sp>
          <p:nvSpPr>
            <p:cNvPr id="7" name="Rectangle2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xmlb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NcAAACyNAAAVykAAAAAAAAmAAAACAAAAP//////////MAAAABQAAAAAAAAAAAD//wAAAQAAAP//AAABAA=="/>
                </a:ext>
              </a:extLst>
            </p:cNvSpPr>
            <p:nvPr/>
          </p:nvSpPr>
          <p:spPr>
            <a:xfrm>
              <a:off x="137160" y="136525"/>
              <a:ext cx="8428990" cy="65836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6" name="Rectangle5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xmlb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NcAAACyNAAAVykAAAAAAAAmAAAACAAAAP//////////MAAAABQAAAAAAAAAAAD//wAAAQAAAP//AAABAA=="/>
                </a:ext>
              </a:extLst>
            </p:cNvSpPr>
            <p:nvPr/>
          </p:nvSpPr>
          <p:spPr>
            <a:xfrm>
              <a:off x="137160" y="136525"/>
              <a:ext cx="8428990" cy="6583680"/>
            </a:xfrm>
            <a:prstGeom prst="rect">
              <a:avLst/>
            </a:prstGeom>
            <a:blipFill rotWithShape="1">
              <a:blip r:embed="rId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sp>
        <p:nvSpPr>
          <p:cNvPr id="8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CAAAAAQ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McG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YDYAALABAABARwAAsCUAABAAAAAmAAAACAAAAIMAAAAAAAAAMAAAABQAAAAAAAAAAAD//wAAAQAAAP//AAABAA==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9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Q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I4n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LABAADbMwAAsCUAABAAAAAmAAAACAAAAAMAAAAAAAAAMAAAABQAAAAAAAAAAAD//wAAAQAAAP//AAABAA=="/>
              </a:ext>
            </a:extLst>
          </p:cNvSpPr>
          <p:nvPr>
            <p:ph idx="1"/>
          </p:nvPr>
        </p:nvSpPr>
        <p:spPr>
          <a:xfrm>
            <a:off x="609600" y="274320"/>
            <a:ext cx="7820025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M0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561930F6-B8BB-4CC6-F5A1-4E937EEF031B}" type="datetime1">
              <a:rPr lang="ru-RU"/>
              <a:pPr/>
              <a:t>22.10.2026</a:t>
            </a:fld>
            <a:endParaRPr/>
          </a:p>
        </p:txBody>
      </p:sp>
      <p:sp>
        <p:nvSpPr>
          <p:cNvPr id="11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Ggd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JRcAABsnAADbMwAAWSkAABAAAAAmAAAACAAAAAEAAAAAAAAAMAAAABQAAAAAAAAAAAD//wAAAQAAAP//AAABAA=="/>
              </a:ext>
            </a:extLst>
          </p:cNvSpPr>
          <p:nvPr>
            <p:ph type="ftr" sz="quarter" idx="11"/>
          </p:nvPr>
        </p:nvSpPr>
        <p:spPr>
          <a:xfrm>
            <a:off x="3762375" y="6356985"/>
            <a:ext cx="4667250" cy="364490"/>
          </a:xfrm>
        </p:spPr>
        <p:txBody>
          <a:bodyPr/>
          <a:lstStyle/>
          <a:p>
            <a:r>
              <a:t>{Footer}</a:t>
            </a:r>
          </a:p>
        </p:txBody>
      </p:sp>
      <p:sp>
        <p:nvSpPr>
          <p:cNvPr id="12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M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YDYAABsnAABARwAAWSkAABAAAAAmAAAACAAAAAEAAAAAAAAAMAAAABQAAAAAAAAAAAD//wAAAQAAAP//AAABAA=="/>
              </a:ext>
            </a:extLst>
          </p:cNvSpPr>
          <p:nvPr>
            <p:ph type="sldNum" sz="quarter" idx="12"/>
          </p:nvPr>
        </p:nvSpPr>
        <p:spPr>
          <a:xfrm>
            <a:off x="8839200" y="6356985"/>
            <a:ext cx="2743200" cy="364490"/>
          </a:xfrm>
        </p:spPr>
        <p:txBody>
          <a:bodyPr/>
          <a:lstStyle/>
          <a:p>
            <a:fld id="{07DDFF88-C6EA-8809-A465-305CB12B5265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inted mar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BB0Z24fAAAAVAAAAAAAAAAAAAAAAAAAAAAAAAAAAAAAAAAAAAAAAAAAAAAAAAAAAAAAAAAAAAAAAAAAAAAAAAAAAAAAAAAAAAAAAAAAAAAAAAAAAAAAAAAAAAAAAAAAACEAAAAYAAAAFAAAANgAAABrCgAAJUoAAFkpAAAQAAAAJgAAAAgAAAD/////AAAAAA=="/>
              </a:ext>
            </a:extLst>
          </p:cNvGrpSpPr>
          <p:nvPr/>
        </p:nvGrpSpPr>
        <p:grpSpPr>
          <a:xfrm>
            <a:off x="137160" y="1693545"/>
            <a:ext cx="11915775" cy="5027930"/>
            <a:chOff x="137160" y="1693545"/>
            <a:chExt cx="11915775" cy="5027930"/>
          </a:xfrm>
        </p:grpSpPr>
        <p:sp>
          <p:nvSpPr>
            <p:cNvPr id="4" name="Rectangle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U0lJ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FNQSU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2AAAAGsKAAAlSgAAWSkAAAAAAAAmAAAACAAAAP//////////MAAAABQAAAAAAAAAAAD//wAAAQAAAP//AAABAA=="/>
                </a:ext>
              </a:extLst>
            </p:cNvSpPr>
            <p:nvPr/>
          </p:nvSpPr>
          <p:spPr>
            <a:xfrm>
              <a:off x="137160" y="1693545"/>
              <a:ext cx="11915775" cy="502793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3" name="Rectangle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U0lJ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BUAAgA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0lJCf///wEAAAAAAAAAAAAAAAAAAAAAAAAAAAAAAAAAAAAAAAAAAJNOPAB/f38AlpaWA8zMzADAwP8Af39/AAAAAAAAAAAAAAAAAAAAAAAAAAAAIQAAABgAAAAUAAAA2AAAAGsKAAAlSgAAWSkAAAAAAAAmAAAACAAAAP//////////MAAAABQAAAAAAAAAAAD//wAAAQAAAP//AAABAA=="/>
                </a:ext>
              </a:extLst>
            </p:cNvSpPr>
            <p:nvPr/>
          </p:nvSpPr>
          <p:spPr>
            <a:xfrm>
              <a:off x="137160" y="1693545"/>
              <a:ext cx="11915775" cy="5027930"/>
            </a:xfrm>
            <a:prstGeom prst="rect">
              <a:avLst/>
            </a:prstGeom>
            <a:blipFill rotWithShape="1">
              <a:blip r:embed="rId1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grpSp>
        <p:nvGrpSpPr>
          <p:cNvPr id="5" name="Group1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rrzPahMAAAAlAAAAAQAAAA8BAAAAkAAAAEgAAACQAAAASAAAAAAAAAAAAAAAAAAAABcAAAAUAAAAAAAAAAAAAAD/fwAA/38AAAAAAAAJAAAABAAAAAAAAAAfAAAAVAAAAAAAAAAAAAAAAAAAAAAAAAAAAAAAAAAAAAAAAAAAAAAAAAAAAAAAAAAAAAAAAAAAAAAAAAAAAAAAAAAAAAAAAAAAAAAAAAAAAAAAAAAAAAAAAAAAACEAAAAYAAAAFAAAANgAAADYAAAAJUoAAJIJAAAQAAAAJgAAAAgAAAD/////AAAAAA=="/>
              </a:ext>
            </a:extLst>
          </p:cNvGrpSpPr>
          <p:nvPr/>
        </p:nvGrpSpPr>
        <p:grpSpPr>
          <a:xfrm>
            <a:off x="137160" y="137160"/>
            <a:ext cx="11915775" cy="1418590"/>
            <a:chOff x="137160" y="137160"/>
            <a:chExt cx="11915775" cy="1418590"/>
          </a:xfrm>
        </p:grpSpPr>
        <p:sp>
          <p:nvSpPr>
            <p:cNvPr id="7" name="Rectangle2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AAAAAxmlbAP///wgAAAAAAAAAAAAAAAAAAAAAAAAAAAAAAAA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NgAAAAlSgAAkgkAAAAAAAAmAAAACAAAAP//////////MAAAABQAAAAAAAAAAAD//wAAAQAAAP//AAABAA=="/>
                </a:ext>
              </a:extLst>
            </p:cNvSpPr>
            <p:nvPr/>
          </p:nvSpPr>
          <p:spPr>
            <a:xfrm>
              <a:off x="137160" y="137160"/>
              <a:ext cx="11915775" cy="14185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  <p:sp>
          <p:nvSpPr>
            <p:cNvPr id="6" name="Rectangle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0AAAAAkAAAAEgAAACQAAAASAAAAAAAAAABAAAAAAAAAAEAAABQAAAAAAAAAAAA4D8AAAAAAADgPwAAAAAAAOA/AAAAAAAA4D8AAAAAAADgPwAAAAAAAOA/AAAAAAAA4D8AAAAAAADgPwAAAAAAAOA/AAAAAAAA4D8CAAAAjAAAAAEAAAACAAAAxmlbAP///wgAAAAAAAAAAF04FlR5IRjtDmAwDSWl6iQAAAAAZAAAAAEAAABAAAAAAAAAAAAAAAAAAAAAAAAAAAAAAAAAAAAAAAAAAAAAAAAAAAAAAAAAAAAAAAAAAAAAAAAAAAAAAAAAAAAAAAAAAAAAAAAAAAAAAAAAAAAAAAAAAAAAFAAAADwAAAAAAAAAAAAAAJNOPAAeAAAAAQAAABQAAAAUAAAAFAAAAAEAAAAAAAAAZAAAAGQAAAAAAAAAZAAAAGQAAAAVAAAAYAAAAAAAAAAAAAAAEAAAACADAAAAAAAAAAAAAAEAAACgMgAAAAAAAAAAAAABAAAAf39/AAEAAABkAAAAAAAAABQAAABAHwAAAAAAACYAAAAAAAAAwOD//wAAAAAmAAAAZAAAABYAAABMAAAAAAAAAAAAAAAEAAAAAAAAAAEAAACWlpYKAAAAACgAAAAoAAAAZAAAAGQAAAAAAAAAzMzMAAAAAABQAAAAUAAAAGQAAABkAAAAAAAAABcAAAAUAAAAAAAAAAAAAAD/fwAA/38AAAAAAAAJAAAABAAAAFNQSU4eAAAAaAAAAAEAAAAAAAAAAAAAAAAAAAAAAAAAECcAABAnAAAAAAAAAAAAAAAAAAAAU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xmlbCv///wEAAAAAAAAAAAAAAAAAAAAAAAAAAAAAAAAAAAAAAAAAAJNOPAB/f38AlpaWA8zMzADAwP8Af39/AAAAAAAAAAAAAAAAAAAAAAAAAAAAIQAAABgAAAAUAAAA2AAAANgAAAAlSgAAkgkAAAAAAAAmAAAACAAAAP//////////MAAAABQAAAAAAAAAAAD//wAAAQAAAP//AAABAA=="/>
                </a:ext>
              </a:extLst>
            </p:cNvSpPr>
            <p:nvPr/>
          </p:nvSpPr>
          <p:spPr>
            <a:xfrm>
              <a:off x="137160" y="137160"/>
              <a:ext cx="11915775" cy="1418590"/>
            </a:xfrm>
            <a:prstGeom prst="rect">
              <a:avLst/>
            </a:prstGeom>
            <a:blipFill rotWithShape="1">
              <a:blip r:embed="rId12" cstate="print">
                <a:alphaModFix amt="20000"/>
              </a:blip>
              <a:srcRect/>
              <a:tile sx="100000" sy="100000" algn="tl"/>
            </a:blipFill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cap="none">
                  <a:solidFill>
                    <a:srgbClr val="FFFFFF"/>
                  </a:solidFill>
                  <a:latin typeface="Times New Roman" pitchFamily="1" charset="0"/>
                  <a:ea typeface="SimSun" charset="0"/>
                  <a:cs typeface="Times New Roman" pitchFamily="1" charset="0"/>
                </a:defRPr>
              </a:pPr>
              <a:endParaRPr/>
            </a:p>
          </p:txBody>
        </p:sp>
      </p:grpSp>
      <p:sp>
        <p:nvSpPr>
          <p:cNvPr id="8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LABAABARwAAuAgAABAAAAAmAAAACAAAAP//////////MAAAABQAAAAAAAAAAAD//wAAAQAAAP//AAABAA==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9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8A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EoLAABARwAAsCUAABAAAAAmAAAACAAAAP//////////MAAAABQAAAAAAAAAAAD//wAAAQAAAP//AAABAA=="/>
              </a:ext>
            </a:extLst>
          </p:cNvSpPr>
          <p:nvPr>
            <p:ph type="body" idx="1"/>
          </p:nvPr>
        </p:nvSpPr>
        <p:spPr>
          <a:xfrm>
            <a:off x="609600" y="1835150"/>
            <a:ext cx="10972800" cy="42913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AMAABsnAABAFQAAWSkAABAAAAAmAAAACAAAAP//////////MAAAABQAAAAAAAAAAAD//wAAAQAAAP//AAABAA==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8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fld id="{6C986A24-6A81-CD9C-CF20-9CC9246E39C9}" type="datetime1">
              <a:rPr lang="ru-RU"/>
              <a:pPr/>
              <a:t>22.10.2026</a:t>
            </a:fld>
            <a:endParaRPr/>
          </a:p>
        </p:txBody>
      </p:sp>
      <p:sp>
        <p:nvSpPr>
          <p:cNvPr id="11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Q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oBkAABsnAABgMQAAWSkAABAAAAAmAAAACAAAAP//////////MAAAABQAAAAAAAAAAAD//wAAAQAAAP//AAABAA=="/>
              </a:ext>
            </a:extLst>
          </p:cNvSpPr>
          <p:nvPr>
            <p:ph type="ftr" sz="quarter" idx="3"/>
          </p:nvPr>
        </p:nvSpPr>
        <p:spPr>
          <a:xfrm>
            <a:off x="4165600" y="6356985"/>
            <a:ext cx="38608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endParaRPr/>
          </a:p>
        </p:txBody>
      </p:sp>
      <p:sp>
        <p:nvSpPr>
          <p:cNvPr id="12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LIAs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wDUAABsnAABARwAAWSkAABAAAAAmAAAACAAAAP//////////MAAAABQAAAAAAAAAAAD//wAAAQAAAP//AAABAA=="/>
              </a:ext>
            </a:extLst>
          </p:cNvSpPr>
          <p:nvPr>
            <p:ph type="sldNum" sz="quarter" idx="4"/>
          </p:nvPr>
        </p:nvSpPr>
        <p:spPr>
          <a:xfrm>
            <a:off x="8737600" y="6356985"/>
            <a:ext cx="28448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fld id="{1F3A76AC-E2F2-6F80-BC82-14D538CC4A41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6" r:id="rId6"/>
    <p:sldLayoutId id="2147483717" r:id="rId7"/>
    <p:sldLayoutId id="2147483718" r:id="rId8"/>
    <p:sldLayoutId id="2147483719" r:id="rId9"/>
    <p:sldLayoutId id="2147483720" r:id="rId10"/>
  </p:sldLayoutIdLst>
  <p:hf sldNum="0" hdr="0" ftr="0" dt="0"/>
  <p:txStyles>
    <p:titleStyle>
      <a:lvl1pPr marL="0" marR="0" indent="0" algn="ctr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1pPr>
      <a:lvl2pPr marL="457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2pPr>
      <a:lvl3pPr marL="914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3pPr>
      <a:lvl4pPr marL="1371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4pPr>
      <a:lvl5pPr marL="18288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5pPr>
      <a:lvl6pPr marL="22860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6pPr>
      <a:lvl7pPr marL="2743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7pPr>
      <a:lvl8pPr marL="3200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8pPr>
      <a:lvl9pPr marL="3657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9pPr>
    </p:titleStyle>
    <p:bodyStyle>
      <a:lvl1pPr marL="342900" marR="0" indent="-3429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1pPr>
      <a:lvl2pPr marL="742950" marR="0" indent="-28575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2pPr>
      <a:lvl3pPr marL="1143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3pPr>
      <a:lvl4pPr marL="1600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4pPr>
      <a:lvl5pPr marL="20574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5pPr>
      <a:lvl6pPr marL="25146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6pPr>
      <a:lvl7pPr marL="29718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7pPr>
      <a:lvl8pPr marL="3429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8pPr>
      <a:lvl9pPr marL="3886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9pPr>
    </p:bodyStyle>
    <p:otherStyle>
      <a:lvl1pPr marL="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1pPr>
      <a:lvl2pPr marL="457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2pPr>
      <a:lvl3pPr marL="914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3pPr>
      <a:lvl4pPr marL="1371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4pPr>
      <a:lvl5pPr marL="18288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5pPr>
      <a:lvl6pPr marL="22860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6pPr>
      <a:lvl7pPr marL="2743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7pPr>
      <a:lvl8pPr marL="3200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8pPr>
      <a:lvl9pPr marL="3657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Times New Roman" pitchFamily="1" charset="0"/>
          <a:ea typeface="SimSun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Cg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BAAAAAAAAAH9/AA0o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H9/AAZ/f38AlpaWA8zMzADAwP8Af39/AAAAAAAAAAAAAAAAAAAAAAAAAAAAIQAAABgAAAAUAAAAEhEAAD4IAADtOQAAQAgAABAAAAAmAAAACAAAAP//////////MAAAABQAAAAAAAAAAAD//wAAAQAAAP//AAABAA=="/>
              </a:ext>
            </a:extLst>
          </p:cNvSpPr>
          <p:nvPr/>
        </p:nvSpPr>
        <p:spPr>
          <a:xfrm flipV="1">
            <a:off x="2774950" y="1339850"/>
            <a:ext cx="6641465" cy="1270"/>
          </a:xfrm>
          <a:prstGeom prst="line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headEnd type="none"/>
            <a:tailEnd type="none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NAEAAFkLAADQRwAAwxsAAAAAAAAmAAAACAAAAAEAAAAAAAAAMAAAABQAAAAAAAAAAAD//wAAAQAAAP//AAABAA=="/>
              </a:ext>
            </a:extLst>
          </p:cNvSpPr>
          <p:nvPr>
            <p:ph type="ctrTitle"/>
          </p:nvPr>
        </p:nvSpPr>
        <p:spPr>
          <a:xfrm>
            <a:off x="195580" y="1844675"/>
            <a:ext cx="11478260" cy="2668270"/>
          </a:xfrm>
        </p:spPr>
        <p:txBody>
          <a:bodyPr/>
          <a:lstStyle/>
          <a:p>
            <a:pPr>
              <a:defRPr cap="none">
                <a:solidFill>
                  <a:srgbClr val="7F7F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sz="3600" b="1" dirty="0" err="1">
                <a:solidFill>
                  <a:schemeClr val="bg1"/>
                </a:solidFill>
                <a:latin typeface="Century Gothic" pitchFamily="34" charset="0"/>
              </a:rPr>
              <a:t>Сравнение</a:t>
            </a:r>
            <a:r>
              <a:rPr sz="36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sz="3600" b="1" dirty="0" err="1">
                <a:solidFill>
                  <a:schemeClr val="bg1"/>
                </a:solidFill>
                <a:latin typeface="Century Gothic" pitchFamily="34" charset="0"/>
              </a:rPr>
              <a:t>биомеханических</a:t>
            </a:r>
            <a:r>
              <a:rPr sz="36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sz="3600" b="1" dirty="0" err="1">
                <a:solidFill>
                  <a:schemeClr val="bg1"/>
                </a:solidFill>
                <a:latin typeface="Century Gothic" pitchFamily="34" charset="0"/>
              </a:rPr>
              <a:t>особенностей</a:t>
            </a:r>
            <a:r>
              <a:rPr sz="36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sz="3600" b="1" dirty="0" err="1">
                <a:solidFill>
                  <a:schemeClr val="bg1"/>
                </a:solidFill>
                <a:latin typeface="Century Gothic" pitchFamily="34" charset="0"/>
              </a:rPr>
              <a:t>разных</a:t>
            </a:r>
            <a:r>
              <a:rPr sz="36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Century Gothic" pitchFamily="34" charset="0"/>
              </a:rPr>
              <a:t>  моделей</a:t>
            </a:r>
            <a:r>
              <a:rPr sz="36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sz="3600" b="1" dirty="0" err="1">
                <a:solidFill>
                  <a:schemeClr val="bg1"/>
                </a:solidFill>
                <a:latin typeface="Century Gothic" pitchFamily="34" charset="0"/>
              </a:rPr>
              <a:t>прыжка</a:t>
            </a:r>
            <a:r>
              <a:rPr sz="3600" b="1" dirty="0">
                <a:solidFill>
                  <a:schemeClr val="bg1"/>
                </a:solidFill>
                <a:latin typeface="Century Gothic" pitchFamily="34" charset="0"/>
              </a:rPr>
              <a:t> в </a:t>
            </a:r>
            <a:r>
              <a:rPr sz="3600" b="1" dirty="0" err="1">
                <a:solidFill>
                  <a:schemeClr val="bg1"/>
                </a:solidFill>
                <a:latin typeface="Century Gothic" pitchFamily="34" charset="0"/>
              </a:rPr>
              <a:t>высоту</a:t>
            </a:r>
            <a:r>
              <a:rPr sz="36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br>
              <a:rPr lang="ru-RU" sz="36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sz="3600" b="1" dirty="0" err="1">
                <a:solidFill>
                  <a:schemeClr val="bg1"/>
                </a:solidFill>
                <a:latin typeface="Century Gothic" pitchFamily="34" charset="0"/>
              </a:rPr>
              <a:t>способом</a:t>
            </a:r>
            <a:r>
              <a:rPr sz="3600" b="1" dirty="0">
                <a:solidFill>
                  <a:schemeClr val="bg1"/>
                </a:solidFill>
                <a:latin typeface="Century Gothic" pitchFamily="34" charset="0"/>
              </a:rPr>
              <a:t> "</a:t>
            </a:r>
            <a:r>
              <a:rPr sz="3600" b="1" dirty="0" err="1">
                <a:solidFill>
                  <a:schemeClr val="bg1"/>
                </a:solidFill>
                <a:latin typeface="Century Gothic" pitchFamily="34" charset="0"/>
              </a:rPr>
              <a:t>Фосбери-флоп</a:t>
            </a:r>
            <a:r>
              <a:rPr dirty="0">
                <a:solidFill>
                  <a:schemeClr val="bg1"/>
                </a:solidFill>
              </a:rPr>
              <a:t>"</a:t>
            </a:r>
          </a:p>
        </p:txBody>
      </p:sp>
      <p:sp>
        <p:nvSpPr>
          <p:cNvPr id="4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Eg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NwI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JxsAAF0dAACHRgAAkCgAAAAAAAAmAAAACAAAAP//////////MAAAABQAAAAAAAAAAAD//wAAAQAAAP//AAABAA=="/>
              </a:ext>
            </a:extLst>
          </p:cNvSpPr>
          <p:nvPr/>
        </p:nvSpPr>
        <p:spPr>
          <a:xfrm>
            <a:off x="4413885" y="4773295"/>
            <a:ext cx="7051040" cy="18205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defRPr cap="none">
                <a:solidFill>
                  <a:srgbClr val="7F7F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sz="2000" b="1" dirty="0" err="1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Выполнила</a:t>
            </a:r>
            <a:r>
              <a:rPr sz="2000"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sz="2000" b="1" dirty="0" err="1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студентка</a:t>
            </a:r>
            <a:r>
              <a:rPr sz="2000"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sz="2000" b="1" dirty="0" err="1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группы</a:t>
            </a:r>
            <a:r>
              <a:rPr sz="2000"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 201 </a:t>
            </a:r>
            <a:r>
              <a:rPr sz="2000" b="1" dirty="0" err="1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Спорт</a:t>
            </a:r>
            <a:r>
              <a:rPr sz="2000"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(б)</a:t>
            </a:r>
          </a:p>
          <a:p>
            <a:pPr algn="r">
              <a:defRPr cap="none">
                <a:solidFill>
                  <a:srgbClr val="7F7F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sz="2000" b="1" dirty="0" err="1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Семенихина</a:t>
            </a:r>
            <a:r>
              <a:rPr sz="2000"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 Е. А.</a:t>
            </a:r>
          </a:p>
          <a:p>
            <a:pPr algn="r">
              <a:defRPr cap="none">
                <a:solidFill>
                  <a:srgbClr val="7F7F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sz="2000" b="1" dirty="0" err="1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Руководитель</a:t>
            </a:r>
            <a:r>
              <a:rPr sz="2000"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:</a:t>
            </a:r>
          </a:p>
          <a:p>
            <a:pPr algn="r">
              <a:defRPr cap="none">
                <a:solidFill>
                  <a:srgbClr val="7F7F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sz="2000" b="1" dirty="0" err="1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к.п.н</a:t>
            </a:r>
            <a:r>
              <a:rPr sz="2000"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. </a:t>
            </a:r>
            <a:r>
              <a:rPr sz="2000" b="1" dirty="0" err="1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доцент</a:t>
            </a:r>
            <a:r>
              <a:rPr sz="2000"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sz="2000" b="1" dirty="0" err="1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Лущик</a:t>
            </a:r>
            <a:r>
              <a:rPr sz="2000"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 И.В.</a:t>
            </a:r>
          </a:p>
        </p:txBody>
      </p:sp>
      <p:sp>
        <p:nvSpPr>
          <p:cNvPr id="5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EgAAAA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NwI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3QAAAJQCAAAoSAAApxAAAAAAAAAmAAAACAAAAP//////////MAAAABQAAAAAAAAAAAD//wAAAQAAAP//AAABAA=="/>
              </a:ext>
            </a:extLst>
          </p:cNvSpPr>
          <p:nvPr/>
        </p:nvSpPr>
        <p:spPr>
          <a:xfrm>
            <a:off x="140335" y="419100"/>
            <a:ext cx="11589385" cy="22879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defRPr cap="none">
                <a:solidFill>
                  <a:srgbClr val="7F7F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МИНИСТЕРСТВО СПОРТА РОССИЙСКОЙ ФЕДЕРАЦИИ</a:t>
            </a:r>
          </a:p>
          <a:p>
            <a:pPr algn="ctr">
              <a:defRPr cap="none">
                <a:solidFill>
                  <a:srgbClr val="7F7F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ФЕДЕРАЛЬНОЕ ГОСУДАРСТВЕННОЕ БЮДЖЕТНОЕ ОБРАЗОВАТЕЛЬНОЕ УЧРЕЖДЕНИЕ ВЫСШЕГО ОБРАЗОВАНИЯ</a:t>
            </a:r>
          </a:p>
          <a:p>
            <a:pPr algn="ctr">
              <a:defRPr cap="none">
                <a:solidFill>
                  <a:srgbClr val="7F7F7F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b="1" dirty="0">
                <a:solidFill>
                  <a:schemeClr val="bg1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</a:rPr>
              <a:t>"ВОЛГОГРАДСКАЯ ГОСУДАРСТВЕННАЯ АКАДЕМИЯ ФИЗИЧЕСКОЙ КУЛЬТУРЫ"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AAAAA8BAAAAkAAAAEgAAACQAAAASAAAAAAAAAAB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+99TBf///wEAAAAAAAAAAAAAAAAAAAAAAAAAAAAAAAAAAAAAAAAAAP///wJ/f38AlpaWA8zMzADAwP8Af39/AAAAAAAAAAAAAAAAAAAAAAAAAAAAIQAAABgAAAAUAAAATQQAAAcCAADNRwAADwkAAAAAAAAmAAAACAAAAAEAAAAAAAAAMAAAABQAAAAAAAAAAAD//wAAAQAAAP//AAABAA=="/>
              </a:ext>
            </a:extLst>
          </p:cNvSpPr>
          <p:nvPr>
            <p:ph type="title"/>
          </p:nvPr>
        </p:nvSpPr>
        <p:spPr>
          <a:xfrm>
            <a:off x="699135" y="329565"/>
            <a:ext cx="10972800" cy="1143000"/>
          </a:xfrm>
        </p:spPr>
        <p:txBody>
          <a:bodyPr/>
          <a:lstStyle/>
          <a:p>
            <a:r>
              <a:rPr sz="3600" b="1" dirty="0">
                <a:latin typeface="Century Gothic" pitchFamily="34" charset="0"/>
              </a:rPr>
              <a:t>ОБЩАЯ ХАРАКТЕРИСТИКА ПРЫЖКА В ВЫСОТУ СПОСОБОМ "ФОСБЕРИ-ФЛОП"</a:t>
            </a:r>
          </a:p>
        </p:txBody>
      </p:sp>
      <p:sp>
        <p:nvSpPr>
          <p:cNvPr id="3" name="Автофигура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xM465L5eyj8AAAAAAADgPwAAAAAAAOA/AAAAAAAA4D8AAAAAAADgPwAAAAAAAOA/AAAAAAAA4D8AAAAAAADgPwAAAAAAAOA/AAAAAAAA4D8CAAAAjAAAAAEAAAAAAAAAwMDAAP///wgAAAAAAAAAAAAAAAAAAAAAAAAAAAAAAAAAAAAAZAAAAAEAAABAAAAAAAAAAAAAAAAAAAAAAAAAAAAAAAAAAAAAAAAAAAAAAAAAAAAAAAAAAAAAAAAAAAAAAAAAAAAAAAAAAAAAAAAAAAAAAAAAAAAAAAAAAAAAAAAAAAAAFAAAADwAAAABAAAAAAAAAJaWlgoUAAAAAQAAABQAAAAUAAAAFAAAAAEAAAAAAAAAZAAAAGQAAAAAAAAAZAAAAGQAAAAVAAAAYAAAAAEAAAAAAAAAAAAAACADAAAAAAAAAAAAAAAAAAD///9/AAAAAAAAAAABAAAAf39/AAEAAABkAAAAAAAAABQAAABD4f//AAAAACYAAAAAAAAAvR4AAA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EAAAAHAAAAAAAAAAAAAAAAAAAAAAAAACADAAAAAAAAf39/ACUAAABYAAAAAQAAAAAAAAAAAAAAAAAAAAAAAAAAAAAAAAAAAAAAAAAAAAAAAAAAAAAAAAASAAAAAAAAAKCGAQAAAAAAAAAAAAAAAAAMAAAAAQAAAAAAAAAAAAAAAAAAAB8AAABUAAAAwMDAAP///wEAAAAAAAAAAAAAAAAAAAAAAAAAAAAAAAAAAAAAAAAAAJaWlgN/f38AlpaWA8zMzADAwP8Af39/AAAAAAAAAAAAAAAAAAAAAAAAAAAAIQAAABgAAAAUAAAAii0AAAsMAABARwAArSgAAAAAAAAmAAAACAAAAP//////////MAAAABQAAAAAAAAAcw///43wAADgDf//IPIAAA=="/>
              </a:ext>
            </a:extLst>
          </p:cNvSpPr>
          <p:nvPr/>
        </p:nvSpPr>
        <p:spPr>
          <a:xfrm>
            <a:off x="7492365" y="1764274"/>
            <a:ext cx="4179570" cy="4654550"/>
          </a:xfrm>
          <a:prstGeom prst="roundRect">
            <a:avLst>
              <a:gd name="adj" fmla="val 10301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Фосбери-флоп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» </a:t>
            </a:r>
            <a:r>
              <a:rPr lang="ru-RU"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-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способ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прыжка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в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высоту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с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разбега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,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при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котором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спортсмен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преодолевает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планку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спиной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, а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тело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в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полёте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принимает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«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подковообразное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» (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дугообразное</a:t>
            </a:r>
            <a:r>
              <a:rPr sz="24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) </a:t>
            </a:r>
            <a:r>
              <a:rPr sz="2400" dirty="0" err="1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положение</a:t>
            </a:r>
            <a:endParaRPr sz="2400" dirty="0">
              <a:solidFill>
                <a:srgbClr val="C00000"/>
              </a:solidFill>
              <a:latin typeface="Century Gothic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pic>
        <p:nvPicPr>
          <p:cNvPr id="4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rrzPahMAAAAlAAAAEQAAAC8BAAAAkAAAAEgAAACQAAAASAAAAAAAAAAAAAAAAAAAAAEAAABQAAAAAAAAAAAA4D8AAAAAAADgPwAAAAAAAOA/AAAAAAAA4D8AAAAAAADgPwAAAAAAAOA/AAAAAAAA4D8AAAAAAADgPwAAAAAAAOA/AAAAAAAA4D8CAAAAjAAAAAAAAAAAAAAA+99TDP///w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vfUwX///8BAAAAAAAAAAAAAAAAAAAAAAAAAAAAAAAAAAAAAAAAAAD///8Cf39/AJaWlgPMzMwAwMD/AH9/fwAAAAAAAAAAAAAAAAD///8AAAAAACEAAAAYAAAAFAAAACkBAAALDAAAiSwAAGAkAAAAAAAAJgAAAAgAAAD//////////zAAAAAUAAAAAAAAAAAA//8AAAEAAAD//wAAAQA="/>
              </a:ext>
            </a:extLst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595" y="2244436"/>
            <a:ext cx="7051040" cy="395541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10C55D-4A9A-BEF6-BCCA-F6EBCF29F0EB}"/>
              </a:ext>
            </a:extLst>
          </p:cNvPr>
          <p:cNvSpPr txBox="1"/>
          <p:nvPr/>
        </p:nvSpPr>
        <p:spPr>
          <a:xfrm>
            <a:off x="271096" y="111551"/>
            <a:ext cx="116498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Основные механические принципы прыжка</a:t>
            </a:r>
            <a:br>
              <a:rPr lang="ru-RU" sz="4400" dirty="0">
                <a:solidFill>
                  <a:schemeClr val="bg1"/>
                </a:solidFill>
              </a:rPr>
            </a:b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5" name="Автофигура8">
            <a:extLst>
              <a:ext uri="{FF2B5EF4-FFF2-40B4-BE49-F238E27FC236}">
                <a16:creationId xmlns:a16="http://schemas.microsoft.com/office/drawing/2014/main" id="{02F128D0-B22B-44F8-653E-32779B82F799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705599" y="968844"/>
            <a:ext cx="5037991" cy="173446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>
              <a:defRPr sz="2600" cap="none">
                <a:solidFill>
                  <a:schemeClr val="accent3"/>
                </a:solidFill>
              </a:defRPr>
            </a:pPr>
            <a:r>
              <a:rPr lang="ru-RU" sz="1600" b="1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Первый принцип</a:t>
            </a:r>
            <a:r>
              <a:rPr lang="ru-RU" sz="1600" dirty="0">
                <a:solidFill>
                  <a:srgbClr val="C00000"/>
                </a:solidFill>
                <a:latin typeface="Century Gothic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— использование горизонтальной скорости разбега. Горизонтальная скорость разбега и её снижение в фазе отталкивания возрастают с увеличением высоты прыжка</a:t>
            </a:r>
            <a:endParaRPr sz="1600" dirty="0">
              <a:solidFill>
                <a:srgbClr val="C00000"/>
              </a:solidFill>
              <a:latin typeface="Century Gothic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8" name="Автофигура8">
            <a:extLst>
              <a:ext uri="{FF2B5EF4-FFF2-40B4-BE49-F238E27FC236}">
                <a16:creationId xmlns:a16="http://schemas.microsoft.com/office/drawing/2014/main" id="{85C9CE23-4021-08FC-1B1F-D3F9609BE81A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705600" y="2940919"/>
            <a:ext cx="5037991" cy="173446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>
              <a:defRPr sz="2600" cap="none">
                <a:solidFill>
                  <a:schemeClr val="accent3"/>
                </a:solidFill>
              </a:defRPr>
            </a:pP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Второй принцип 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— снижение центра тяжести в момент постановки ноги. Вертикальная скорость общего центра масс возрастает при увеличении высоты подъёма в фазе отталкивания за счёт увеличения длины последнего шага и углубления наклона тела назад</a:t>
            </a:r>
          </a:p>
        </p:txBody>
      </p:sp>
      <p:sp>
        <p:nvSpPr>
          <p:cNvPr id="10" name="Автофигура8">
            <a:extLst>
              <a:ext uri="{FF2B5EF4-FFF2-40B4-BE49-F238E27FC236}">
                <a16:creationId xmlns:a16="http://schemas.microsoft.com/office/drawing/2014/main" id="{9BB37F8F-C9A5-65A0-A1E5-BB3DE4D8A717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705600" y="4912995"/>
            <a:ext cx="5037991" cy="173446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>
              <a:defRPr sz="2600" cap="none">
                <a:solidFill>
                  <a:schemeClr val="accent3"/>
                </a:solidFill>
              </a:defRPr>
            </a:pP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Третий принцип 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— создание вращательного момента. Почти весь угловой момент создаётся в фазе отталкивания, а не в фазе разбега. Дугообразный разбег лишь создаёт условия для эффективного создания углового момента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1A4804-E154-0A8E-7AD6-3D659AA95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96" y="2443434"/>
            <a:ext cx="6299413" cy="355731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9240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Автофигура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AAAAAAAA8D8AAAAAAADgPwAAAAAAAOA/AAAAAAAA4D8AAAAAAADgPwAAAAAAAOA/AAAAAAAA4D8AAAAAAADgPwAAAAAAAOA/AAAAAAAA4D8CAAAAjAAAAAEAAAAAAAAAwMDAAP///wAAAAAAAAAAAAAAAAAAAAAAAAAAAAAAAAAAAAAAZAAAAAEAAABAAAAAAAAAAAAAAAAAAAAAAAAAAAAAAAAAAAAAAAAAAAAAAAAAAAAAAAAAAAAAAAAAAAAAAAAAAAAAAAAAAAAAAAAAAAAAAAAAAAAAAAAAAAAAAAAAAAAAFAAAADwAAAAAAAAAAAAAAMDAwAAAAAAAAQAAABQAAAAUAAAAFAAAAAEAAAAAAAAAZAAAAGQAAAAAAAAAZAAAAGQAAAAVAAAAYAAAAAAAAAAAAAAADwAAACADAAAAAAAAAAAAAAEAAACgMgAAVgcAAKr4//8BAAAAf39/AAEAAABkAAAAAAAAABQAAABAHwAAAAAAACYAAAAAAAAAwOD//wAAAAAmAAAAZAAAABYAAABMAAAAAQAAAAAAAAAIAAAAAAAAAAEAAAB/f38AMgAAAGQAAABkAAAAZAAAALUAAADs+v//zMzMAAAAAABQAAAAUAAAAGQAAABkAAAAAAAAABcAAAAUAAAAAAAAAAAAAAD/fwAA/38AAAAAAAAJAAAABAAAAAAAAAAeAAAAaAAAAAAAAAAAAAAAAAAAAAAAAAAAAAAAECcAABAnAAAAAAAAAAAAAAAAAAAAAAAAAAAAAAAAAAAAAAAAAAAAAMg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MDAwAB/f38Af39/AMzMzADAwP8Af39/AAAAAAAAAAAAAAAAAAAAAAAAAAAAIQAAABgAAAAUAAAALBkAAJoQAACiMAAAfRoAAAAAAAAmAAAACAAAAP//////////MAAAABQAAAAAAAAAmh///2bgAAD8Sv//BLUAAA=="/>
              </a:ext>
            </a:extLst>
          </p:cNvSpPr>
          <p:nvPr/>
        </p:nvSpPr>
        <p:spPr>
          <a:xfrm>
            <a:off x="4091940" y="2698749"/>
            <a:ext cx="3813810" cy="1607185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sz="2000" b="1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Ключевые</a:t>
            </a:r>
            <a:r>
              <a:rPr sz="20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000" b="1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технические</a:t>
            </a:r>
            <a:r>
              <a:rPr sz="20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000" b="1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особенности</a:t>
            </a:r>
            <a:endParaRPr sz="2000" b="1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9" name="Автофигура8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439469" y="727075"/>
            <a:ext cx="3048000" cy="174307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sz="20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Разбег</a:t>
            </a:r>
            <a:r>
              <a:rPr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0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по</a:t>
            </a:r>
            <a:r>
              <a:rPr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0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дуге</a:t>
            </a:r>
            <a:r>
              <a:rPr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(J-</a:t>
            </a:r>
            <a:r>
              <a:rPr sz="20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образная</a:t>
            </a:r>
            <a:r>
              <a:rPr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  <a:r>
              <a:rPr sz="20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траектория</a:t>
            </a:r>
            <a:r>
              <a:rPr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)</a:t>
            </a:r>
          </a:p>
        </p:txBody>
      </p:sp>
      <p:sp>
        <p:nvSpPr>
          <p:cNvPr id="11" name="Автофигура8">
            <a:extLst>
              <a:ext uri="{FF2B5EF4-FFF2-40B4-BE49-F238E27FC236}">
                <a16:creationId xmlns:a16="http://schemas.microsoft.com/office/drawing/2014/main" id="{A73B35A7-ADA0-C89F-81E6-32B5DD942F89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8520625" y="727075"/>
            <a:ext cx="3048000" cy="174307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Тело поперёк линии планки в горизонтальном положении</a:t>
            </a:r>
            <a:endParaRPr sz="20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3" name="Автофигура8">
            <a:extLst>
              <a:ext uri="{FF2B5EF4-FFF2-40B4-BE49-F238E27FC236}">
                <a16:creationId xmlns:a16="http://schemas.microsoft.com/office/drawing/2014/main" id="{FA05616B-7203-2A8D-E827-9CC2518DE6BB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4399400" y="269875"/>
            <a:ext cx="3048000" cy="174307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Отталкивание боком к планке дальней от неё ногой</a:t>
            </a:r>
            <a:endParaRPr sz="20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7" name="Автофигура8">
            <a:extLst>
              <a:ext uri="{FF2B5EF4-FFF2-40B4-BE49-F238E27FC236}">
                <a16:creationId xmlns:a16="http://schemas.microsoft.com/office/drawing/2014/main" id="{0C53F44B-2A79-852E-14D8-1AB4B9A9AACB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4399401" y="4991733"/>
            <a:ext cx="3048000" cy="174307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solidFill>
              <a:schemeClr val="bg2"/>
            </a:solidFill>
            <a:prstDash val="solid"/>
            <a:headEnd type="none"/>
            <a:tailEnd type="none"/>
          </a:ln>
          <a:effectLst/>
        </p:spPr>
        <p:txBody>
          <a:bodyPr vert="horz" wrap="square" numCol="1" spcCol="21590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Последовательный перенос звеньев тела через планку</a:t>
            </a:r>
            <a:endParaRPr sz="20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9" name="Автофигура8">
            <a:extLst>
              <a:ext uri="{FF2B5EF4-FFF2-40B4-BE49-F238E27FC236}">
                <a16:creationId xmlns:a16="http://schemas.microsoft.com/office/drawing/2014/main" id="{ACE733DD-ACAF-6FA6-39CF-62413988AC45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8664165" y="4015642"/>
            <a:ext cx="3048000" cy="174307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Подтягивание стопы толчковой ноги под таз</a:t>
            </a:r>
            <a:endParaRPr sz="20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21" name="Автофигура8">
            <a:extLst>
              <a:ext uri="{FF2B5EF4-FFF2-40B4-BE49-F238E27FC236}">
                <a16:creationId xmlns:a16="http://schemas.microsoft.com/office/drawing/2014/main" id="{9116709C-EA31-536E-587E-CF5C2C71AE73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435558" y="4015641"/>
            <a:ext cx="3048000" cy="174307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Приземление на плечи и спину</a:t>
            </a:r>
            <a:b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endParaRPr sz="20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4" name="Стрелка: влево 3">
            <a:extLst>
              <a:ext uri="{FF2B5EF4-FFF2-40B4-BE49-F238E27FC236}">
                <a16:creationId xmlns:a16="http://schemas.microsoft.com/office/drawing/2014/main" id="{E2191D76-4759-605D-B4BC-94FC5E1368C0}"/>
              </a:ext>
            </a:extLst>
          </p:cNvPr>
          <p:cNvSpPr/>
          <p:nvPr/>
        </p:nvSpPr>
        <p:spPr>
          <a:xfrm rot="2303456">
            <a:off x="3267853" y="2451605"/>
            <a:ext cx="1112445" cy="448813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трелка: влево 5">
            <a:extLst>
              <a:ext uri="{FF2B5EF4-FFF2-40B4-BE49-F238E27FC236}">
                <a16:creationId xmlns:a16="http://schemas.microsoft.com/office/drawing/2014/main" id="{6B9BD0DC-DA94-E430-985C-D6A7F7AC95AA}"/>
              </a:ext>
            </a:extLst>
          </p:cNvPr>
          <p:cNvSpPr/>
          <p:nvPr/>
        </p:nvSpPr>
        <p:spPr>
          <a:xfrm rot="5400000">
            <a:off x="5501986" y="2048162"/>
            <a:ext cx="852362" cy="448813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трелка: влево 7">
            <a:extLst>
              <a:ext uri="{FF2B5EF4-FFF2-40B4-BE49-F238E27FC236}">
                <a16:creationId xmlns:a16="http://schemas.microsoft.com/office/drawing/2014/main" id="{7DD8797B-8263-E45B-7DEF-C436E1D47211}"/>
              </a:ext>
            </a:extLst>
          </p:cNvPr>
          <p:cNvSpPr/>
          <p:nvPr/>
        </p:nvSpPr>
        <p:spPr>
          <a:xfrm rot="8842008">
            <a:off x="7695212" y="2537091"/>
            <a:ext cx="1112445" cy="448813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Стрелка: влево 11">
            <a:extLst>
              <a:ext uri="{FF2B5EF4-FFF2-40B4-BE49-F238E27FC236}">
                <a16:creationId xmlns:a16="http://schemas.microsoft.com/office/drawing/2014/main" id="{E797847A-4BBD-2AD7-F07F-AEE51F8C661E}"/>
              </a:ext>
            </a:extLst>
          </p:cNvPr>
          <p:cNvSpPr/>
          <p:nvPr/>
        </p:nvSpPr>
        <p:spPr>
          <a:xfrm rot="19608226">
            <a:off x="3254866" y="4075468"/>
            <a:ext cx="1112445" cy="448813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Стрелка: влево 14">
            <a:extLst>
              <a:ext uri="{FF2B5EF4-FFF2-40B4-BE49-F238E27FC236}">
                <a16:creationId xmlns:a16="http://schemas.microsoft.com/office/drawing/2014/main" id="{41E52220-259E-1584-F823-571398ECFF4C}"/>
              </a:ext>
            </a:extLst>
          </p:cNvPr>
          <p:cNvSpPr/>
          <p:nvPr/>
        </p:nvSpPr>
        <p:spPr>
          <a:xfrm rot="16200000">
            <a:off x="5535762" y="4473933"/>
            <a:ext cx="784812" cy="448813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Стрелка: влево 17">
            <a:extLst>
              <a:ext uri="{FF2B5EF4-FFF2-40B4-BE49-F238E27FC236}">
                <a16:creationId xmlns:a16="http://schemas.microsoft.com/office/drawing/2014/main" id="{9D564636-0488-4629-83C1-1315FB80FDBC}"/>
              </a:ext>
            </a:extLst>
          </p:cNvPr>
          <p:cNvSpPr/>
          <p:nvPr/>
        </p:nvSpPr>
        <p:spPr>
          <a:xfrm rot="13040983">
            <a:off x="7572724" y="4172347"/>
            <a:ext cx="1195292" cy="448813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708677-0194-7CDA-D2E5-CE00D49F6B5E}"/>
              </a:ext>
            </a:extLst>
          </p:cNvPr>
          <p:cNvSpPr txBox="1"/>
          <p:nvPr/>
        </p:nvSpPr>
        <p:spPr>
          <a:xfrm>
            <a:off x="515815" y="51285"/>
            <a:ext cx="11676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>
              <a:defRPr sz="4400" spc="-7"/>
            </a:lvl1pPr>
          </a:lstStyle>
          <a:p>
            <a:r>
              <a:rPr lang="ru-RU" sz="3600" b="1" spc="0" dirty="0">
                <a:solidFill>
                  <a:schemeClr val="tx2"/>
                </a:solidFill>
                <a:latin typeface="Century Gothic" pitchFamily="34" charset="0"/>
              </a:rPr>
              <a:t>Фазовая структура прыжка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316044F-CA89-F807-B347-117798F7EC38}"/>
              </a:ext>
            </a:extLst>
          </p:cNvPr>
          <p:cNvSpPr/>
          <p:nvPr/>
        </p:nvSpPr>
        <p:spPr>
          <a:xfrm>
            <a:off x="756138" y="832892"/>
            <a:ext cx="914400" cy="914400"/>
          </a:xfrm>
          <a:prstGeom prst="ellipse">
            <a:avLst/>
          </a:prstGeom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71F06B1-C3D5-AABD-E92E-A918999EB967}"/>
              </a:ext>
            </a:extLst>
          </p:cNvPr>
          <p:cNvSpPr/>
          <p:nvPr/>
        </p:nvSpPr>
        <p:spPr>
          <a:xfrm>
            <a:off x="3156438" y="2778369"/>
            <a:ext cx="914400" cy="914400"/>
          </a:xfrm>
          <a:prstGeom prst="ellipse">
            <a:avLst/>
          </a:prstGeom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3" name="Блок-схема: альтернативный процесс 12">
            <a:extLst>
              <a:ext uri="{FF2B5EF4-FFF2-40B4-BE49-F238E27FC236}">
                <a16:creationId xmlns:a16="http://schemas.microsoft.com/office/drawing/2014/main" id="{7C71062B-3477-6722-A5E3-6E542E0F7127}"/>
              </a:ext>
            </a:extLst>
          </p:cNvPr>
          <p:cNvSpPr/>
          <p:nvPr/>
        </p:nvSpPr>
        <p:spPr>
          <a:xfrm>
            <a:off x="1081454" y="1485900"/>
            <a:ext cx="1063869" cy="914400"/>
          </a:xfrm>
          <a:prstGeom prst="flowChartAlternateProcess">
            <a:avLst/>
          </a:prstGeom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Блок-схема: альтернативный процесс 13">
            <a:extLst>
              <a:ext uri="{FF2B5EF4-FFF2-40B4-BE49-F238E27FC236}">
                <a16:creationId xmlns:a16="http://schemas.microsoft.com/office/drawing/2014/main" id="{2603F11B-E4C7-8C8E-691B-CC497F72AD9C}"/>
              </a:ext>
            </a:extLst>
          </p:cNvPr>
          <p:cNvSpPr/>
          <p:nvPr/>
        </p:nvSpPr>
        <p:spPr>
          <a:xfrm>
            <a:off x="1081454" y="1178169"/>
            <a:ext cx="1679331" cy="1441939"/>
          </a:xfrm>
          <a:prstGeom prst="flowChartAlternateProcess">
            <a:avLst/>
          </a:prstGeom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7" name="Автофигура8">
            <a:extLst>
              <a:ext uri="{FF2B5EF4-FFF2-40B4-BE49-F238E27FC236}">
                <a16:creationId xmlns:a16="http://schemas.microsoft.com/office/drawing/2014/main" id="{EDB42F40-3ED0-03B7-2595-2F45DFFE3766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208820" y="848318"/>
            <a:ext cx="2523392" cy="114910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1.</a:t>
            </a:r>
            <a:r>
              <a:rPr b="1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Разбег</a:t>
            </a:r>
            <a:r>
              <a:rPr lang="ru-RU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набор горизонтальной скорости и создание условий для вращения</a:t>
            </a:r>
            <a:endParaRPr sz="14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9" name="Автофигура8">
            <a:extLst>
              <a:ext uri="{FF2B5EF4-FFF2-40B4-BE49-F238E27FC236}">
                <a16:creationId xmlns:a16="http://schemas.microsoft.com/office/drawing/2014/main" id="{9E4E86AB-2474-0EBC-3EA0-F04493635BCE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3350969" y="848318"/>
            <a:ext cx="2523392" cy="1164530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2. Отталкивание </a:t>
            </a:r>
            <a:r>
              <a:rPr lang="ru-RU" sz="12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постановка толчковой ноги (дальней от планки) и быстрый переход от горизонтального движения к вертикальному</a:t>
            </a:r>
            <a:endParaRPr sz="12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21" name="Автофигура8">
            <a:extLst>
              <a:ext uri="{FF2B5EF4-FFF2-40B4-BE49-F238E27FC236}">
                <a16:creationId xmlns:a16="http://schemas.microsoft.com/office/drawing/2014/main" id="{FDA8466E-3D2D-F971-8576-D8FF33D1045D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493118" y="848319"/>
            <a:ext cx="2523392" cy="1212134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endParaRPr lang="ru-RU" sz="1400" b="1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3. Переход через планку</a:t>
            </a:r>
            <a:b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endParaRPr sz="1400" b="1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23" name="Автофигура8">
            <a:extLst>
              <a:ext uri="{FF2B5EF4-FFF2-40B4-BE49-F238E27FC236}">
                <a16:creationId xmlns:a16="http://schemas.microsoft.com/office/drawing/2014/main" id="{FC89F1F1-1299-435C-CF86-FA0C15B231D7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9475177" y="848319"/>
            <a:ext cx="2523392" cy="1212133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4.Приземление</a:t>
            </a:r>
            <a:b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на плечи с перекатом на спину</a:t>
            </a:r>
            <a:endParaRPr b="1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24" name="Стрелка: вправо 23">
            <a:extLst>
              <a:ext uri="{FF2B5EF4-FFF2-40B4-BE49-F238E27FC236}">
                <a16:creationId xmlns:a16="http://schemas.microsoft.com/office/drawing/2014/main" id="{1F55E353-1C6C-C10B-9FE6-841F8569A470}"/>
              </a:ext>
            </a:extLst>
          </p:cNvPr>
          <p:cNvSpPr/>
          <p:nvPr/>
        </p:nvSpPr>
        <p:spPr>
          <a:xfrm>
            <a:off x="2760785" y="1334673"/>
            <a:ext cx="325316" cy="45719"/>
          </a:xfrm>
          <a:prstGeom prst="rightArrow">
            <a:avLst/>
          </a:prstGeom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122E7C03-E1D4-7C8C-CD97-760555E5474D}"/>
              </a:ext>
            </a:extLst>
          </p:cNvPr>
          <p:cNvSpPr/>
          <p:nvPr/>
        </p:nvSpPr>
        <p:spPr>
          <a:xfrm>
            <a:off x="2741736" y="1300048"/>
            <a:ext cx="637441" cy="337055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id="{3A12329E-AA08-C8EE-17EC-28F3B0A0C6A1}"/>
              </a:ext>
            </a:extLst>
          </p:cNvPr>
          <p:cNvSpPr/>
          <p:nvPr/>
        </p:nvSpPr>
        <p:spPr>
          <a:xfrm>
            <a:off x="5865019" y="1300047"/>
            <a:ext cx="637441" cy="337055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42BE5FC3-6C75-EF89-C2E6-77BB8C90BE4B}"/>
              </a:ext>
            </a:extLst>
          </p:cNvPr>
          <p:cNvSpPr/>
          <p:nvPr/>
        </p:nvSpPr>
        <p:spPr>
          <a:xfrm>
            <a:off x="9016510" y="1283920"/>
            <a:ext cx="548054" cy="337055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pic>
        <p:nvPicPr>
          <p:cNvPr id="30" name="Рисунок 29" descr="Picture background">
            <a:extLst>
              <a:ext uri="{FF2B5EF4-FFF2-40B4-BE49-F238E27FC236}">
                <a16:creationId xmlns:a16="http://schemas.microsoft.com/office/drawing/2014/main" id="{BDF001D1-BC36-616E-4716-C46C64342AA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803" y="2553985"/>
            <a:ext cx="11508394" cy="354194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3077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FE9AF6-D528-1A3B-17B3-FFAE57CA0BFF}"/>
              </a:ext>
            </a:extLst>
          </p:cNvPr>
          <p:cNvSpPr txBox="1"/>
          <p:nvPr/>
        </p:nvSpPr>
        <p:spPr>
          <a:xfrm>
            <a:off x="-127489" y="336013"/>
            <a:ext cx="12446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Составное движение в полётной фазе</a:t>
            </a:r>
          </a:p>
        </p:txBody>
      </p:sp>
      <p:sp>
        <p:nvSpPr>
          <p:cNvPr id="5" name="Автофигура8">
            <a:extLst>
              <a:ext uri="{FF2B5EF4-FFF2-40B4-BE49-F238E27FC236}">
                <a16:creationId xmlns:a16="http://schemas.microsoft.com/office/drawing/2014/main" id="{6FA190DF-7993-3EC5-C030-86955560B2C2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285035" y="982344"/>
            <a:ext cx="5547946" cy="178900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b="1" i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Два компонента движения: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 прыжке общий центр масс тела движется по параболической траектории, верхняя точка которой пересекает вертикальную проекцию планки. При этом изменение положения тела и его звеньев в полёте не влияет на траекторию общего центра масс тела (ОЦМТ).</a:t>
            </a:r>
          </a:p>
        </p:txBody>
      </p:sp>
      <p:sp>
        <p:nvSpPr>
          <p:cNvPr id="7" name="Автофигура8">
            <a:extLst>
              <a:ext uri="{FF2B5EF4-FFF2-40B4-BE49-F238E27FC236}">
                <a16:creationId xmlns:a16="http://schemas.microsoft.com/office/drawing/2014/main" id="{D73A834D-2E87-B121-F149-15C2360703C9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245469" y="2901462"/>
            <a:ext cx="5587512" cy="1911244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Тело движется по этой траектории,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вращаясь назад вокруг поперечной оси, проходящей через его общий центр масс. То есть можно говорить о </a:t>
            </a:r>
            <a:r>
              <a:rPr lang="ru-RU" sz="1600" i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составном движении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: параболическом движении общего центра масс тела относительно опорной площадки и вращательном движении самого тела относительно общего центра масс.</a:t>
            </a:r>
          </a:p>
        </p:txBody>
      </p:sp>
      <p:sp>
        <p:nvSpPr>
          <p:cNvPr id="9" name="Автофигура8">
            <a:extLst>
              <a:ext uri="{FF2B5EF4-FFF2-40B4-BE49-F238E27FC236}">
                <a16:creationId xmlns:a16="http://schemas.microsoft.com/office/drawing/2014/main" id="{1AB6BD49-5920-C271-B39D-AA4E116A05B6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257194" y="4950069"/>
            <a:ext cx="5575787" cy="163205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endParaRPr lang="ru-RU"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Визуальный эффект:</a:t>
            </a:r>
            <a:b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 результате наложения этих двух слагаемых визуальный рисунок восходящей траектории прыжка выглядит так, как будто тело прыгуна вращается не вокруг общего центра масс, а вокруг оси, проходящей через плечевой пояс.</a:t>
            </a:r>
            <a:b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endParaRPr lang="ru-RU"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C9F506C-23B8-2D53-87BB-3F88C55219D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096" y="2721494"/>
            <a:ext cx="5742843" cy="297260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11673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0CF587-C672-F0FE-D94F-4F83E554FAC0}"/>
              </a:ext>
            </a:extLst>
          </p:cNvPr>
          <p:cNvSpPr txBox="1"/>
          <p:nvPr/>
        </p:nvSpPr>
        <p:spPr>
          <a:xfrm>
            <a:off x="95250" y="351638"/>
            <a:ext cx="12001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Силы, действующие на прыгуна во время прыжка</a:t>
            </a:r>
          </a:p>
        </p:txBody>
      </p:sp>
      <p:sp>
        <p:nvSpPr>
          <p:cNvPr id="5" name="Автофигура8">
            <a:extLst>
              <a:ext uri="{FF2B5EF4-FFF2-40B4-BE49-F238E27FC236}">
                <a16:creationId xmlns:a16="http://schemas.microsoft.com/office/drawing/2014/main" id="{A673FB17-D8A2-A2DB-5C14-8DFE2E64A569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304195" y="1263503"/>
            <a:ext cx="9276031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1. Сила тяжести</a:t>
            </a:r>
            <a:b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Постоянно действует на тело прыгуна и определяет параболическую траекторию ОЦМТ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7" name="Автофигура8">
            <a:extLst>
              <a:ext uri="{FF2B5EF4-FFF2-40B4-BE49-F238E27FC236}">
                <a16:creationId xmlns:a16="http://schemas.microsoft.com/office/drawing/2014/main" id="{5BE7F478-937D-308D-9CEC-29BE23E940B9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266094" y="2324102"/>
            <a:ext cx="9276031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endParaRPr lang="ru-RU"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2. Сила реакции опоры (СРО)</a:t>
            </a:r>
            <a:b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Возникает при взаимодействии стопы с грунтом и максимальна в фазе отталкивания</a:t>
            </a:r>
            <a:b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9" name="Автофигура8">
            <a:extLst>
              <a:ext uri="{FF2B5EF4-FFF2-40B4-BE49-F238E27FC236}">
                <a16:creationId xmlns:a16="http://schemas.microsoft.com/office/drawing/2014/main" id="{C0F2FA85-073C-D492-5D93-E02FC6550692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283678" y="3414833"/>
            <a:ext cx="9276031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3. Сила мышц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Внутренняя сила, создаваемая мышечными сокращениями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Передаётся через сухожилия и связки и создаёт моменты сил в суставах</a:t>
            </a:r>
          </a:p>
        </p:txBody>
      </p:sp>
      <p:sp>
        <p:nvSpPr>
          <p:cNvPr id="11" name="Автофигура8">
            <a:extLst>
              <a:ext uri="{FF2B5EF4-FFF2-40B4-BE49-F238E27FC236}">
                <a16:creationId xmlns:a16="http://schemas.microsoft.com/office/drawing/2014/main" id="{6EB1DA40-AF9B-E113-05E2-3EB4F2FF6201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292470" y="4497339"/>
            <a:ext cx="9276031" cy="932229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4. Центробежная сила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  Возникает при движении по дуге разбега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Требует наклона туловища внутрь дуги и способствует созданию вращательного момента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3" name="Автофигура8">
            <a:extLst>
              <a:ext uri="{FF2B5EF4-FFF2-40B4-BE49-F238E27FC236}">
                <a16:creationId xmlns:a16="http://schemas.microsoft.com/office/drawing/2014/main" id="{4E0E3696-2439-196B-17CF-53116C66BB04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292470" y="5656532"/>
            <a:ext cx="9276031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5. Сила инерции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Проявляется при изменении направления движения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Учитывается при переходе от разбега к отталкиванию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580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B71389-C2DC-36A4-09B4-A3B9151C14F3}"/>
              </a:ext>
            </a:extLst>
          </p:cNvPr>
          <p:cNvSpPr txBox="1"/>
          <p:nvPr/>
        </p:nvSpPr>
        <p:spPr>
          <a:xfrm>
            <a:off x="99425" y="61172"/>
            <a:ext cx="118656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Две модели техники «</a:t>
            </a:r>
            <a:r>
              <a:rPr lang="ru-RU" sz="3600" b="1" dirty="0" err="1">
                <a:solidFill>
                  <a:schemeClr val="tx2"/>
                </a:solidFill>
                <a:latin typeface="Century Gothic" pitchFamily="34" charset="0"/>
              </a:rPr>
              <a:t>Фосбери</a:t>
            </a:r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-флоп»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1DEE57-48A0-4994-85D1-B9A296F1CB4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169" y="2547947"/>
            <a:ext cx="11865661" cy="399167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1" name="Автофигура8">
            <a:extLst>
              <a:ext uri="{FF2B5EF4-FFF2-40B4-BE49-F238E27FC236}">
                <a16:creationId xmlns:a16="http://schemas.microsoft.com/office/drawing/2014/main" id="{E436A764-5EFA-29D5-A5B6-978A9831B9C1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341561" y="880781"/>
            <a:ext cx="4273061" cy="610750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endParaRPr lang="ru-RU"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Модель №1 — Оригинальная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(Р. </a:t>
            </a:r>
            <a:r>
              <a:rPr lang="ru-RU" b="1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Фосбери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)</a:t>
            </a:r>
          </a:p>
          <a:p>
            <a:pPr algn="ctr"/>
            <a:endParaRPr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3" name="Автофигура8">
            <a:extLst>
              <a:ext uri="{FF2B5EF4-FFF2-40B4-BE49-F238E27FC236}">
                <a16:creationId xmlns:a16="http://schemas.microsoft.com/office/drawing/2014/main" id="{71D7CCB9-AC0E-7EC1-FF1F-EB0C482537D9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263054" y="880781"/>
            <a:ext cx="4273061" cy="624253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endParaRPr lang="ru-RU"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  <a:p>
            <a:pPr algn="ctr"/>
            <a:endParaRPr lang="ru-RU"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Модель №2 — Современная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(М. </a:t>
            </a:r>
            <a:r>
              <a:rPr lang="ru-RU" b="1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Баршим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)</a:t>
            </a:r>
            <a:b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endParaRPr lang="ru-RU"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  <a:p>
            <a:pPr algn="ctr"/>
            <a:endParaRPr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5" name="Автофигура8">
            <a:extLst>
              <a:ext uri="{FF2B5EF4-FFF2-40B4-BE49-F238E27FC236}">
                <a16:creationId xmlns:a16="http://schemas.microsoft.com/office/drawing/2014/main" id="{7EADA849-615D-5C66-B293-614E5ED12043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20592" y="1582781"/>
            <a:ext cx="10823329" cy="799035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Принципиальное различие: 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способ перехода тела через планку, а именно — подтягивание толчковой ноги после окончания отталкивания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26582" y="3006435"/>
            <a:ext cx="914400" cy="3366655"/>
          </a:xfrm>
          <a:prstGeom prst="rect">
            <a:avLst/>
          </a:prstGeom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297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98C72A9-7C6F-5B9B-7DDA-9A2B6BC2C63A}"/>
              </a:ext>
            </a:extLst>
          </p:cNvPr>
          <p:cNvSpPr txBox="1"/>
          <p:nvPr/>
        </p:nvSpPr>
        <p:spPr>
          <a:xfrm>
            <a:off x="130419" y="167026"/>
            <a:ext cx="119311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Биомеханика отталкивания: работа рук и ног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57C78E-FB54-2527-2BD9-289EDEAD36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347" y="1987061"/>
            <a:ext cx="11219305" cy="447528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Автофигура8">
            <a:extLst>
              <a:ext uri="{FF2B5EF4-FFF2-40B4-BE49-F238E27FC236}">
                <a16:creationId xmlns:a16="http://schemas.microsoft.com/office/drawing/2014/main" id="{192F9727-B17E-7A65-26D8-7D31C8CF0DFB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308515" y="921577"/>
            <a:ext cx="9276031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Отличительные характеристики моделей выполнения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прыжка в высоту способом «</a:t>
            </a:r>
            <a:r>
              <a:rPr lang="ru-RU" sz="20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Фосбери-флоп</a:t>
            </a:r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»</a:t>
            </a:r>
            <a:endParaRPr sz="20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076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2ED930-70B2-7455-2E7F-04E74CE93A1C}"/>
              </a:ext>
            </a:extLst>
          </p:cNvPr>
          <p:cNvSpPr txBox="1"/>
          <p:nvPr/>
        </p:nvSpPr>
        <p:spPr>
          <a:xfrm>
            <a:off x="359019" y="323165"/>
            <a:ext cx="114739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Количественные биомеханические различия</a:t>
            </a:r>
          </a:p>
        </p:txBody>
      </p:sp>
      <p:sp>
        <p:nvSpPr>
          <p:cNvPr id="5" name="Автофигура8">
            <a:extLst>
              <a:ext uri="{FF2B5EF4-FFF2-40B4-BE49-F238E27FC236}">
                <a16:creationId xmlns:a16="http://schemas.microsoft.com/office/drawing/2014/main" id="{1ED261D6-D0DC-F4D6-EAE7-7EBAFA44DE5F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594231" y="969496"/>
            <a:ext cx="5238750" cy="1573823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У Р. </a:t>
            </a:r>
            <a:r>
              <a:rPr lang="ru-RU" sz="16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Фосбери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угол сгибания толчковой ноги в коленном суставе в два раза меньше, чем у М. </a:t>
            </a:r>
            <a:r>
              <a:rPr lang="ru-RU" sz="16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Баршима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(39,6° против 90,4°). При этом скорость её сгибания почти в два раза выше (438,8 против 280,1 градусов в секунду).</a:t>
            </a:r>
          </a:p>
        </p:txBody>
      </p:sp>
      <p:sp>
        <p:nvSpPr>
          <p:cNvPr id="7" name="Автофигура8">
            <a:extLst>
              <a:ext uri="{FF2B5EF4-FFF2-40B4-BE49-F238E27FC236}">
                <a16:creationId xmlns:a16="http://schemas.microsoft.com/office/drawing/2014/main" id="{4DB75AD3-A088-4F8D-4120-ABA7EFD92C4D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594231" y="2715804"/>
            <a:ext cx="5238750" cy="2368814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Биомеханический механизм: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Такое быстрое активное подтягивание толчковой ноги обеспечивает в соответствии с законом сохранения кинетического момента уменьшение момента инерции и увеличение угловой скорости вращения тела прыгуна над планкой. У Р. </a:t>
            </a:r>
            <a:r>
              <a:rPr lang="ru-RU" sz="16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Фосбери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она существенно выше (233,1 против 172,6 градусов в секунду).</a:t>
            </a:r>
          </a:p>
        </p:txBody>
      </p:sp>
      <p:sp>
        <p:nvSpPr>
          <p:cNvPr id="9" name="Автофигура8">
            <a:extLst>
              <a:ext uri="{FF2B5EF4-FFF2-40B4-BE49-F238E27FC236}">
                <a16:creationId xmlns:a16="http://schemas.microsoft.com/office/drawing/2014/main" id="{5407BC5B-E85F-5FFA-83B5-72BD435A242E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594231" y="5257103"/>
            <a:ext cx="5238750" cy="1406933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Более высокая скорость вращения тела позволяет эффективнее использовать составное движение в полётной фазе, что в конечном счёте облегчает решение главной задачи — ухода от планки на нисходящей траектории.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C3A19A0-9E1A-E169-164B-38C59233A6F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019" y="1987062"/>
            <a:ext cx="5821972" cy="443756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7624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7C4D9A-2FD6-BFA3-40B3-6DD2BB0E6C8F}"/>
              </a:ext>
            </a:extLst>
          </p:cNvPr>
          <p:cNvSpPr txBox="1"/>
          <p:nvPr/>
        </p:nvSpPr>
        <p:spPr>
          <a:xfrm>
            <a:off x="79131" y="500917"/>
            <a:ext cx="121773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Преимущества оригинальной модели</a:t>
            </a:r>
          </a:p>
        </p:txBody>
      </p:sp>
      <p:sp>
        <p:nvSpPr>
          <p:cNvPr id="5" name="Автофигура8">
            <a:extLst>
              <a:ext uri="{FF2B5EF4-FFF2-40B4-BE49-F238E27FC236}">
                <a16:creationId xmlns:a16="http://schemas.microsoft.com/office/drawing/2014/main" id="{6F73BDCC-9598-38F6-F10D-69CC6ADB2040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455734" y="1717285"/>
            <a:ext cx="11183815" cy="177619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Первое преимущество: </a:t>
            </a:r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быстрое активное подтягивание толчковой ноги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Быстрое активное подтягивание толчковой ноги обеспечивает уменьшение момента инерции и увеличение угловой скорости вращения тела прыгуна над планкой. Это происходит в соответствии с законом сохранения кинетического момента.</a:t>
            </a:r>
          </a:p>
        </p:txBody>
      </p:sp>
      <p:sp>
        <p:nvSpPr>
          <p:cNvPr id="7" name="Автофигура8">
            <a:extLst>
              <a:ext uri="{FF2B5EF4-FFF2-40B4-BE49-F238E27FC236}">
                <a16:creationId xmlns:a16="http://schemas.microsoft.com/office/drawing/2014/main" id="{126C933B-EA3F-F3C8-C288-01C77401C800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455735" y="3653746"/>
            <a:ext cx="11183814" cy="177619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Второе преимущество: </a:t>
            </a:r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удержание маховой ноги в верхнем положении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Удержание маховой ноги в верхнем положении при подлёте тела к планке облегчает выполнение подтягивания толчковой ноги. Маховая нога как бы «ждёт» толчковую, создавая условия для их совместного компактного расположения над планкой.</a:t>
            </a:r>
          </a:p>
        </p:txBody>
      </p:sp>
      <p:sp>
        <p:nvSpPr>
          <p:cNvPr id="11" name="Автофигура8">
            <a:extLst>
              <a:ext uri="{FF2B5EF4-FFF2-40B4-BE49-F238E27FC236}">
                <a16:creationId xmlns:a16="http://schemas.microsoft.com/office/drawing/2014/main" id="{371DBEC9-FEE3-0BAC-C409-233FAF2B84C9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455735" y="5590207"/>
            <a:ext cx="11183814" cy="998851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Обе эти особенности направлены на формирование компактного положения тела над планкой, что является ключевым условием для эффективного перехода через неё.</a:t>
            </a:r>
          </a:p>
        </p:txBody>
      </p:sp>
    </p:spTree>
    <p:extLst>
      <p:ext uri="{BB962C8B-B14F-4D97-AF65-F5344CB8AC3E}">
        <p14:creationId xmlns:p14="http://schemas.microsoft.com/office/powerpoint/2010/main" val="3572052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89A2CD-6588-D078-1D8F-A1726F365F91}"/>
              </a:ext>
            </a:extLst>
          </p:cNvPr>
          <p:cNvSpPr txBox="1"/>
          <p:nvPr/>
        </p:nvSpPr>
        <p:spPr>
          <a:xfrm>
            <a:off x="0" y="224595"/>
            <a:ext cx="1196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Преимущества оригинальной модели</a:t>
            </a:r>
          </a:p>
        </p:txBody>
      </p:sp>
      <p:sp>
        <p:nvSpPr>
          <p:cNvPr id="5" name="Автофигура8">
            <a:extLst>
              <a:ext uri="{FF2B5EF4-FFF2-40B4-BE49-F238E27FC236}">
                <a16:creationId xmlns:a16="http://schemas.microsoft.com/office/drawing/2014/main" id="{38540D15-CAA8-F5FB-203B-B9B2A0BE3A79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550269" y="870926"/>
            <a:ext cx="5442439" cy="27664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Третье преимущество: 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высокое положение стоп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Относительно высокое положение стоп в верхней точке траектории движения общего центра масс тела, достигнутое в результате эффективного вращения тела, облегчает прыгуну задачу ухода от планки. Р. </a:t>
            </a:r>
            <a:r>
              <a:rPr lang="ru-RU" sz="16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Фосбери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делает это преимущественно за счёт разгибания ног в коленях без активного их сгибания в тазобедренных суставах</a:t>
            </a:r>
            <a:r>
              <a:rPr lang="ru-RU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.</a:t>
            </a:r>
          </a:p>
        </p:txBody>
      </p:sp>
      <p:sp>
        <p:nvSpPr>
          <p:cNvPr id="7" name="Автофигура8">
            <a:extLst>
              <a:ext uri="{FF2B5EF4-FFF2-40B4-BE49-F238E27FC236}">
                <a16:creationId xmlns:a16="http://schemas.microsoft.com/office/drawing/2014/main" id="{5DE54959-A969-7BDD-DC69-CB9A5AA05A95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6550269" y="3893135"/>
            <a:ext cx="5528895" cy="2757854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endParaRPr lang="ru-RU"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Четвёртое преимущество: 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Широко разведённые бёдра у Р. </a:t>
            </a:r>
            <a:r>
              <a:rPr lang="ru-RU" sz="16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Фосбери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в положении над планкой обеспечивают два важных эффекта. Во-первых, отведённое положение бедра анатомически более выгодно, так как позволяет увеличить амплитуду его разгибания и обеспечивает тазу более высокое положение. Во-вторых, широко разведённые бёдра снижают вероятность нежелательного вращения вокруг продольной оси тела.</a:t>
            </a:r>
          </a:p>
          <a:p>
            <a:pPr algn="ctr"/>
            <a:endParaRPr lang="ru-RU"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333534-F9BA-9F08-7E3F-E42DCDF2DF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556" y="2206869"/>
            <a:ext cx="6008076" cy="306519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376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7F070E-6658-B4F4-7B1E-F523112E2E94}"/>
              </a:ext>
            </a:extLst>
          </p:cNvPr>
          <p:cNvSpPr txBox="1"/>
          <p:nvPr/>
        </p:nvSpPr>
        <p:spPr>
          <a:xfrm>
            <a:off x="1772452" y="496862"/>
            <a:ext cx="8891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Проблемы второй модели</a:t>
            </a:r>
          </a:p>
        </p:txBody>
      </p:sp>
      <p:sp>
        <p:nvSpPr>
          <p:cNvPr id="5" name="Автофигура8">
            <a:extLst>
              <a:ext uri="{FF2B5EF4-FFF2-40B4-BE49-F238E27FC236}">
                <a16:creationId xmlns:a16="http://schemas.microsoft.com/office/drawing/2014/main" id="{CEB6C2BD-1A84-F052-89F4-3B9CEDA57BEE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387643" y="1816642"/>
            <a:ext cx="9276031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«Раскрытое» положение тела не способствует уменьшению момента инерции и исключает увеличение угловой скорости вращения над планкой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7" name="Автофигура8">
            <a:extLst>
              <a:ext uri="{FF2B5EF4-FFF2-40B4-BE49-F238E27FC236}">
                <a16:creationId xmlns:a16="http://schemas.microsoft.com/office/drawing/2014/main" id="{73967398-26FA-2FB3-9624-95F63F710F9F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387641" y="2917861"/>
            <a:ext cx="9276031" cy="1149088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Высокая автономная активность туловища снижает его значимость как опоры для конечностей — тело превращается в неустойчивый «альянс» самостоятельных звеньев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9" name="Автофигура8">
            <a:extLst>
              <a:ext uri="{FF2B5EF4-FFF2-40B4-BE49-F238E27FC236}">
                <a16:creationId xmlns:a16="http://schemas.microsoft.com/office/drawing/2014/main" id="{3FE65D41-D1B1-66DF-4F74-453B244DD307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387642" y="4312627"/>
            <a:ext cx="9276031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Трудность подъёма низко висящих ног: попытка поднять ноги, опуская таз, приводит к опусканию бёдер → риск сбивания планки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1" name="Автофигура8">
            <a:extLst>
              <a:ext uri="{FF2B5EF4-FFF2-40B4-BE49-F238E27FC236}">
                <a16:creationId xmlns:a16="http://schemas.microsoft.com/office/drawing/2014/main" id="{007FACAB-36F1-8578-404B-E0A53A7C61C6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1387644" y="5413847"/>
            <a:ext cx="9276031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Узкое положение бёдер повышает вероятность вращения вокруг продольной оси → приземление на бок вместо спины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921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DB738F-3FFC-3C4B-113D-23F46DF39DF7}"/>
              </a:ext>
            </a:extLst>
          </p:cNvPr>
          <p:cNvSpPr txBox="1"/>
          <p:nvPr/>
        </p:nvSpPr>
        <p:spPr>
          <a:xfrm>
            <a:off x="2607653" y="464725"/>
            <a:ext cx="6097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Century Gothic" pitchFamily="34" charset="0"/>
              </a:rPr>
              <a:t>Заключение</a:t>
            </a:r>
          </a:p>
        </p:txBody>
      </p:sp>
      <p:sp>
        <p:nvSpPr>
          <p:cNvPr id="7" name="Автофигура8">
            <a:extLst>
              <a:ext uri="{FF2B5EF4-FFF2-40B4-BE49-F238E27FC236}">
                <a16:creationId xmlns:a16="http://schemas.microsoft.com/office/drawing/2014/main" id="{E06F1E56-C21E-90C8-FA22-BE6787C9FBEE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706315" y="1870794"/>
            <a:ext cx="10779369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Проведённый биомеханический анализ двух моделей «</a:t>
            </a:r>
            <a:r>
              <a:rPr lang="ru-RU" sz="16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Фосбери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-флоп» показал, что оригинальная модель Р. </a:t>
            </a:r>
            <a:r>
              <a:rPr lang="ru-RU" sz="16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Фосбери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имеет четыре ключевых преимущества перед современной моделью.</a:t>
            </a:r>
          </a:p>
          <a:p>
            <a:pPr algn="ctr"/>
            <a:endParaRPr sz="1600" dirty="0">
              <a:solidFill>
                <a:srgbClr val="C00000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8" name="Автофигура8">
            <a:extLst>
              <a:ext uri="{FF2B5EF4-FFF2-40B4-BE49-F238E27FC236}">
                <a16:creationId xmlns:a16="http://schemas.microsoft.com/office/drawing/2014/main" id="{E238A111-81E4-E27B-9636-4733BAE6B31B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706314" y="3001229"/>
            <a:ext cx="10779369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Ключевое преимущество 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— быстрое подтягивание толчковой ноги под таз, что уменьшает момент инерции и увеличивает угловую скорость вращения тела над планкой.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0" name="Автофигура8">
            <a:extLst>
              <a:ext uri="{FF2B5EF4-FFF2-40B4-BE49-F238E27FC236}">
                <a16:creationId xmlns:a16="http://schemas.microsoft.com/office/drawing/2014/main" id="{B12BC3DD-D254-20E0-72C7-C5D7C240DF83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706313" y="4189168"/>
            <a:ext cx="10779369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Дополнительные преимущества 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— удержание маховой ноги вверху (облегчает подтягивание толчковой), высокое положение стоп (упрощает уход от планки) и широкое разведение бёдер (стабилизирует таз и предотвращает вращение вокруг продольной оси).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12" name="Автофигура8">
            <a:extLst>
              <a:ext uri="{FF2B5EF4-FFF2-40B4-BE49-F238E27FC236}">
                <a16:creationId xmlns:a16="http://schemas.microsoft.com/office/drawing/2014/main" id="{8600DDB7-838F-DBAB-A947-196EB41444D1}"/>
              </a:ext>
            </a:extLst>
          </p:cNvPr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rrzPahMAAAAlAAAAZQAAAA8BAAAAkAAAAEgAAACQAAAASAAAAAAAAAABAAAAAAAAAAEAAABQAAAAVFVVVVVV1T8AAAAAAADgPwAAAAAAAOA/AAAAAAAA4D8AAAAAAADgPwAAAAAAAOA/AAAAAAAA4D8AAAAAAADgPwAAAAAAAOA/AAAAAAAA4D8CAAAAjAAAAAEAAAAGAAAAwMDAAP///wAAAAAAAAAAAAAAAAAAAAAAAAAAAAAAAAAAAAAAZAAAAAEAAABAAAAAAAAAAAAAAAAAAAAAAAAAAAAAAAAAAAAAAAAAAAAAAAAAAAAAAAAAAAAAAAAAAAAAAAAAAAAAAAAAAAAAAAAAAAAAAAAAAAAAAAAAAAAAAAAAAAAAFAAAADwAAAABAAAAAAAAAJaWlgo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MDAAP///wAAAAAAAAAAAAAAAAAAAAAAAAAAAAAAAAAAAAAAAAAAAJaWlgN/f38AlpaWA8zMzADAwP8Af39/AAAAAAAAAAAAAAAAAAAAAAAAAAAAIQAAABgAAAAUAAAAqgEAAKkBAABqFAAAYgwAAAAAAAAmAAAACAAAAP//////////MAAAABQAAAAAAAAATA7//7TxAAD/GP//AecAAA=="/>
              </a:ext>
            </a:extLst>
          </p:cNvSpPr>
          <p:nvPr/>
        </p:nvSpPr>
        <p:spPr>
          <a:xfrm>
            <a:off x="706312" y="5332294"/>
            <a:ext cx="10779369" cy="855542"/>
          </a:xfrm>
          <a:prstGeom prst="roundRect">
            <a:avLst>
              <a:gd name="adj" fmla="val 16667"/>
            </a:avLst>
          </a:prstGeom>
          <a:gradFill flip="none"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circle"/>
            <a:tileRect/>
          </a:gradFill>
          <a:ln w="12700" cap="flat" cmpd="sng" algn="ctr">
            <a:noFill/>
            <a:prstDash val="solid"/>
            <a:headEnd type="none"/>
            <a:tailEnd type="non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numCol="1" spcCol="21590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Общий вывод: 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современная модель М. </a:t>
            </a:r>
            <a:r>
              <a:rPr lang="ru-RU" sz="1600" dirty="0" err="1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Баршима</a:t>
            </a:r>
            <a:r>
              <a:rPr lang="ru-RU" sz="1600" dirty="0">
                <a:solidFill>
                  <a:srgbClr val="C00000"/>
                </a:solidFill>
                <a:latin typeface="Century Gothic" panose="020B0502020202020204" pitchFamily="34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, несмотря на популярность, биомеханически менее эффективна из-за раскрытого положения тела и недостаточной угловой скорости вращения.</a:t>
            </a:r>
            <a:endParaRPr sz="1600" dirty="0">
              <a:solidFill>
                <a:srgbClr val="C00000"/>
              </a:solidFill>
              <a:latin typeface="Century Gothic" panose="020B0502020202020204" pitchFamily="34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057186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FFFFFF"/>
      </a:dk1>
      <a:lt1>
        <a:srgbClr val="FFFFFF"/>
      </a:lt1>
      <a:dk2>
        <a:srgbClr val="FFFFFF"/>
      </a:dk2>
      <a:lt2>
        <a:srgbClr val="969696"/>
      </a:lt2>
      <a:accent1>
        <a:srgbClr val="FBDF53"/>
      </a:accent1>
      <a:accent2>
        <a:srgbClr val="7F7F00"/>
      </a:accent2>
      <a:accent3>
        <a:srgbClr val="534949"/>
      </a:accent3>
      <a:accent4>
        <a:srgbClr val="C6695B"/>
      </a:accent4>
      <a:accent5>
        <a:srgbClr val="9F39C6"/>
      </a:accent5>
      <a:accent6>
        <a:srgbClr val="7F19E6"/>
      </a:accent6>
      <a:hlink>
        <a:srgbClr val="CC3300"/>
      </a:hlink>
      <a:folHlink>
        <a:srgbClr val="996600"/>
      </a:folHlink>
    </a:clrScheme>
    <a:fontScheme name="Presentation">
      <a:majorFont>
        <a:latin typeface="Times New Roman"/>
        <a:ea typeface="SimSun"/>
        <a:cs typeface="Times New Roman"/>
      </a:majorFont>
      <a:minorFont>
        <a:latin typeface="Times New Roman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FFFFFF"/>
        </a:dk1>
        <a:lt1>
          <a:srgbClr val="FFFFFF"/>
        </a:lt1>
        <a:dk2>
          <a:srgbClr val="FFFFFF"/>
        </a:dk2>
        <a:lt2>
          <a:srgbClr val="969696"/>
        </a:lt2>
        <a:accent1>
          <a:srgbClr val="FBDF53"/>
        </a:accent1>
        <a:accent2>
          <a:srgbClr val="7F7F00"/>
        </a:accent2>
        <a:accent3>
          <a:srgbClr val="534949"/>
        </a:accent3>
        <a:accent4>
          <a:srgbClr val="C6695B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99999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FFFFFF"/>
        </a:dk2>
        <a:lt2>
          <a:srgbClr val="969696"/>
        </a:lt2>
        <a:accent1>
          <a:srgbClr val="FFFFFF"/>
        </a:accent1>
        <a:accent2>
          <a:srgbClr val="0D467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FFFFFF"/>
        </a:dk1>
        <a:lt1>
          <a:srgbClr val="FFFFFF"/>
        </a:lt1>
        <a:dk2>
          <a:srgbClr val="333333"/>
        </a:dk2>
        <a:lt2>
          <a:srgbClr val="003366"/>
        </a:lt2>
        <a:accent1>
          <a:srgbClr val="3366CC"/>
        </a:accent1>
        <a:accent2>
          <a:srgbClr val="7F7F00"/>
        </a:accent2>
        <a:accent3>
          <a:srgbClr val="549536"/>
        </a:accent3>
        <a:accent4>
          <a:srgbClr val="AEAE0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FFFFFF"/>
        </a:dk1>
        <a:lt1>
          <a:srgbClr val="FFFFFF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FFFFFF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FFFFFF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FFFFFF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C6695B"/>
        </a:accent2>
        <a:accent3>
          <a:srgbClr val="C6695B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000000"/>
        </a:dk1>
        <a:lt1>
          <a:srgbClr val="FFFFFF"/>
        </a:lt1>
        <a:dk2>
          <a:srgbClr val="FFFFFF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AEAE00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FFFFFF"/>
        </a:lt1>
        <a:dk2>
          <a:srgbClr val="FFFFFF"/>
        </a:dk2>
        <a:lt2>
          <a:srgbClr val="969696"/>
        </a:lt2>
        <a:accent1>
          <a:srgbClr val="FBDF53"/>
        </a:accent1>
        <a:accent2>
          <a:srgbClr val="7F7F00"/>
        </a:accent2>
        <a:accent3>
          <a:srgbClr val="534949"/>
        </a:accent3>
        <a:accent4>
          <a:srgbClr val="C6695B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FFFFFF"/>
        </a:lt1>
        <a:dk2>
          <a:srgbClr val="FFFFFF"/>
        </a:dk2>
        <a:lt2>
          <a:srgbClr val="969696"/>
        </a:lt2>
        <a:accent1>
          <a:srgbClr val="FBDF53"/>
        </a:accent1>
        <a:accent2>
          <a:srgbClr val="7F7F00"/>
        </a:accent2>
        <a:accent3>
          <a:srgbClr val="534949"/>
        </a:accent3>
        <a:accent4>
          <a:srgbClr val="C6695B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FFFFFF"/>
        </a:dk1>
        <a:lt1>
          <a:srgbClr val="FFFFFF"/>
        </a:lt1>
        <a:dk2>
          <a:srgbClr val="FFFFFF"/>
        </a:dk2>
        <a:lt2>
          <a:srgbClr val="969696"/>
        </a:lt2>
        <a:accent1>
          <a:srgbClr val="FBDF53"/>
        </a:accent1>
        <a:accent2>
          <a:srgbClr val="7F7F00"/>
        </a:accent2>
        <a:accent3>
          <a:srgbClr val="534949"/>
        </a:accent3>
        <a:accent4>
          <a:srgbClr val="C6695B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4">
        <a:dk1>
          <a:srgbClr val="FFFFFF"/>
        </a:dk1>
        <a:lt1>
          <a:srgbClr val="FFFFFF"/>
        </a:lt1>
        <a:dk2>
          <a:srgbClr val="FFFFFF"/>
        </a:dk2>
        <a:lt2>
          <a:srgbClr val="969696"/>
        </a:lt2>
        <a:accent1>
          <a:srgbClr val="FBDF53"/>
        </a:accent1>
        <a:accent2>
          <a:srgbClr val="7F7F00"/>
        </a:accent2>
        <a:accent3>
          <a:srgbClr val="534949"/>
        </a:accent3>
        <a:accent4>
          <a:srgbClr val="C6695B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5">
        <a:dk1>
          <a:srgbClr val="FFFFFF"/>
        </a:dk1>
        <a:lt1>
          <a:srgbClr val="FFFFFF"/>
        </a:lt1>
        <a:dk2>
          <a:srgbClr val="FFFFFF"/>
        </a:dk2>
        <a:lt2>
          <a:srgbClr val="969696"/>
        </a:lt2>
        <a:accent1>
          <a:srgbClr val="FBDF53"/>
        </a:accent1>
        <a:accent2>
          <a:srgbClr val="7F7F00"/>
        </a:accent2>
        <a:accent3>
          <a:srgbClr val="534949"/>
        </a:accent3>
        <a:accent4>
          <a:srgbClr val="C6695B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6">
        <a:dk1>
          <a:srgbClr val="FFFFFF"/>
        </a:dk1>
        <a:lt1>
          <a:srgbClr val="FFFFFF"/>
        </a:lt1>
        <a:dk2>
          <a:srgbClr val="FFFFFF"/>
        </a:dk2>
        <a:lt2>
          <a:srgbClr val="969696"/>
        </a:lt2>
        <a:accent1>
          <a:srgbClr val="FBDF53"/>
        </a:accent1>
        <a:accent2>
          <a:srgbClr val="7F7F00"/>
        </a:accent2>
        <a:accent3>
          <a:srgbClr val="534949"/>
        </a:accent3>
        <a:accent4>
          <a:srgbClr val="C6695B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Times New Roman"/>
        <a:ea typeface="SimSun"/>
        <a:cs typeface="Times New Roman"/>
      </a:majorFont>
      <a:minorFont>
        <a:latin typeface="Times New Roman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000000"/>
        </a:lt1>
        <a:dk2>
          <a:srgbClr val="000000"/>
        </a:dk2>
        <a:lt2>
          <a:srgbClr val="000000"/>
        </a:lt2>
        <a:accent1>
          <a:srgbClr val="000000"/>
        </a:accent1>
        <a:accent2>
          <a:srgbClr val="000000"/>
        </a:accent2>
        <a:accent3>
          <a:srgbClr val="000000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Presentation 1">
    <a:dk1>
      <a:srgbClr val="FFFFFF"/>
    </a:dk1>
    <a:lt1>
      <a:srgbClr val="FFFFFF"/>
    </a:lt1>
    <a:dk2>
      <a:srgbClr val="FFFFFF"/>
    </a:dk2>
    <a:lt2>
      <a:srgbClr val="969696"/>
    </a:lt2>
    <a:accent1>
      <a:srgbClr val="FBDF53"/>
    </a:accent1>
    <a:accent2>
      <a:srgbClr val="7F7F00"/>
    </a:accent2>
    <a:accent3>
      <a:srgbClr val="534949"/>
    </a:accent3>
    <a:accent4>
      <a:srgbClr val="C6695B"/>
    </a:accent4>
    <a:accent5>
      <a:srgbClr val="9F39C6"/>
    </a:accent5>
    <a:accent6>
      <a:srgbClr val="7F19E6"/>
    </a:accent6>
    <a:hlink>
      <a:srgbClr val="CC3300"/>
    </a:hlink>
    <a:folHlink>
      <a:srgbClr val="996600"/>
    </a:folHlink>
  </a:clrScheme>
</a:themeOverride>
</file>

<file path=ppt/theme/themeOverride3.xml><?xml version="1.0" encoding="utf-8"?>
<a:themeOverride xmlns:a="http://schemas.openxmlformats.org/drawingml/2006/main">
  <a:clrScheme name="Presentation 1">
    <a:dk1>
      <a:srgbClr val="FFFFFF"/>
    </a:dk1>
    <a:lt1>
      <a:srgbClr val="FFFFFF"/>
    </a:lt1>
    <a:dk2>
      <a:srgbClr val="FFFFFF"/>
    </a:dk2>
    <a:lt2>
      <a:srgbClr val="969696"/>
    </a:lt2>
    <a:accent1>
      <a:srgbClr val="FBDF53"/>
    </a:accent1>
    <a:accent2>
      <a:srgbClr val="7F7F00"/>
    </a:accent2>
    <a:accent3>
      <a:srgbClr val="534949"/>
    </a:accent3>
    <a:accent4>
      <a:srgbClr val="C6695B"/>
    </a:accent4>
    <a:accent5>
      <a:srgbClr val="9F39C6"/>
    </a:accent5>
    <a:accent6>
      <a:srgbClr val="7F19E6"/>
    </a:accent6>
    <a:hlink>
      <a:srgbClr val="CC3300"/>
    </a:hlink>
    <a:folHlink>
      <a:srgbClr val="996600"/>
    </a:folHlink>
  </a:clrScheme>
</a:themeOverride>
</file>

<file path=ppt/theme/themeOverride4.xml><?xml version="1.0" encoding="utf-8"?>
<a:themeOverride xmlns:a="http://schemas.openxmlformats.org/drawingml/2006/main">
  <a:clrScheme name="Presentation 1">
    <a:dk1>
      <a:srgbClr val="FFFFFF"/>
    </a:dk1>
    <a:lt1>
      <a:srgbClr val="FFFFFF"/>
    </a:lt1>
    <a:dk2>
      <a:srgbClr val="FFFFFF"/>
    </a:dk2>
    <a:lt2>
      <a:srgbClr val="969696"/>
    </a:lt2>
    <a:accent1>
      <a:srgbClr val="FBDF53"/>
    </a:accent1>
    <a:accent2>
      <a:srgbClr val="7F7F00"/>
    </a:accent2>
    <a:accent3>
      <a:srgbClr val="534949"/>
    </a:accent3>
    <a:accent4>
      <a:srgbClr val="C6695B"/>
    </a:accent4>
    <a:accent5>
      <a:srgbClr val="9F39C6"/>
    </a:accent5>
    <a:accent6>
      <a:srgbClr val="7F19E6"/>
    </a:accent6>
    <a:hlink>
      <a:srgbClr val="CC3300"/>
    </a:hlink>
    <a:folHlink>
      <a:srgbClr val="996600"/>
    </a:folHlink>
  </a:clrScheme>
</a:themeOverride>
</file>

<file path=ppt/theme/themeOverride5.xml><?xml version="1.0" encoding="utf-8"?>
<a:themeOverride xmlns:a="http://schemas.openxmlformats.org/drawingml/2006/main">
  <a:clrScheme name="Presentation 1">
    <a:dk1>
      <a:srgbClr val="FFFFFF"/>
    </a:dk1>
    <a:lt1>
      <a:srgbClr val="FFFFFF"/>
    </a:lt1>
    <a:dk2>
      <a:srgbClr val="FFFFFF"/>
    </a:dk2>
    <a:lt2>
      <a:srgbClr val="969696"/>
    </a:lt2>
    <a:accent1>
      <a:srgbClr val="FBDF53"/>
    </a:accent1>
    <a:accent2>
      <a:srgbClr val="7F7F00"/>
    </a:accent2>
    <a:accent3>
      <a:srgbClr val="534949"/>
    </a:accent3>
    <a:accent4>
      <a:srgbClr val="C6695B"/>
    </a:accent4>
    <a:accent5>
      <a:srgbClr val="9F39C6"/>
    </a:accent5>
    <a:accent6>
      <a:srgbClr val="7F19E6"/>
    </a:accent6>
    <a:hlink>
      <a:srgbClr val="CC3300"/>
    </a:hlink>
    <a:folHlink>
      <a:srgbClr val="9966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1115</Words>
  <Application>Microsoft Office PowerPoint</Application>
  <PresentationFormat>Широкоэкранный</PresentationFormat>
  <Paragraphs>88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Cascadia Code SemiBold</vt:lpstr>
      <vt:lpstr>Century Gothic</vt:lpstr>
      <vt:lpstr>Times New Roman</vt:lpstr>
      <vt:lpstr>Presentation</vt:lpstr>
      <vt:lpstr>Сравнение биомеханических особенностей разных   моделей прыжка в высоту  способом "Фосбери-флоп"</vt:lpstr>
      <vt:lpstr>ОБЩАЯ ХАРАКТЕРИСТИКА ПРЫЖКА В ВЫСОТУ СПОСОБОМ "ФОСБЕРИ-ФЛОП"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SoftMaker Office for Android</dc:title>
  <dc:subject/>
  <dc:creator>SoftMaker</dc:creator>
  <cp:keywords/>
  <dc:description/>
  <cp:lastModifiedBy>angelstukalova@yandex.ru</cp:lastModifiedBy>
  <cp:revision>11</cp:revision>
  <dcterms:created xsi:type="dcterms:W3CDTF">2019-09-04T14:44:01Z</dcterms:created>
  <dcterms:modified xsi:type="dcterms:W3CDTF">2026-10-22T19:02:38Z</dcterms:modified>
</cp:coreProperties>
</file>